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7"/>
  </p:notesMasterIdLst>
  <p:handoutMasterIdLst>
    <p:handoutMasterId r:id="rId18"/>
  </p:handoutMasterIdLst>
  <p:sldIdLst>
    <p:sldId id="267" r:id="rId2"/>
    <p:sldId id="272" r:id="rId3"/>
    <p:sldId id="274" r:id="rId4"/>
    <p:sldId id="268" r:id="rId5"/>
    <p:sldId id="277" r:id="rId6"/>
    <p:sldId id="279" r:id="rId7"/>
    <p:sldId id="278" r:id="rId8"/>
    <p:sldId id="280" r:id="rId9"/>
    <p:sldId id="281" r:id="rId10"/>
    <p:sldId id="276" r:id="rId11"/>
    <p:sldId id="270" r:id="rId12"/>
    <p:sldId id="271" r:id="rId13"/>
    <p:sldId id="257" r:id="rId14"/>
    <p:sldId id="282" r:id="rId15"/>
    <p:sldId id="273" r:id="rId16"/>
  </p:sldIdLst>
  <p:sldSz cx="9144000" cy="6858000" type="screen4x3"/>
  <p:notesSz cx="6858000" cy="9906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AF2AC"/>
    <a:srgbClr val="AF1111"/>
    <a:srgbClr val="A50021"/>
    <a:srgbClr val="CC0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77002" autoAdjust="0"/>
  </p:normalViewPr>
  <p:slideViewPr>
    <p:cSldViewPr>
      <p:cViewPr>
        <p:scale>
          <a:sx n="64" d="100"/>
          <a:sy n="64" d="100"/>
        </p:scale>
        <p:origin x="-2982" y="-642"/>
      </p:cViewPr>
      <p:guideLst>
        <p:guide orient="horz" pos="2160"/>
        <p:guide pos="2880"/>
      </p:guideLst>
    </p:cSldViewPr>
  </p:slideViewPr>
  <p:outlineViewPr>
    <p:cViewPr>
      <p:scale>
        <a:sx n="33" d="100"/>
        <a:sy n="33" d="100"/>
      </p:scale>
      <p:origin x="0" y="149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nl-NL"/>
          </a:p>
        </p:txBody>
      </p:sp>
      <p:sp>
        <p:nvSpPr>
          <p:cNvPr id="30723" name="Rectangle 3"/>
          <p:cNvSpPr>
            <a:spLocks noGrp="1" noChangeArrowheads="1"/>
          </p:cNvSpPr>
          <p:nvPr>
            <p:ph type="dt" sz="quarter" idx="1"/>
          </p:nvPr>
        </p:nvSpPr>
        <p:spPr bwMode="auto">
          <a:xfrm>
            <a:off x="3884613" y="0"/>
            <a:ext cx="29718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nl-NL"/>
          </a:p>
        </p:txBody>
      </p:sp>
      <p:sp>
        <p:nvSpPr>
          <p:cNvPr id="30724" name="Rectangle 4"/>
          <p:cNvSpPr>
            <a:spLocks noGrp="1" noChangeArrowheads="1"/>
          </p:cNvSpPr>
          <p:nvPr>
            <p:ph type="ftr" sz="quarter" idx="2"/>
          </p:nvPr>
        </p:nvSpPr>
        <p:spPr bwMode="auto">
          <a:xfrm>
            <a:off x="0" y="9409113"/>
            <a:ext cx="29718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nl-NL"/>
          </a:p>
        </p:txBody>
      </p:sp>
      <p:sp>
        <p:nvSpPr>
          <p:cNvPr id="30725" name="Rectangle 5"/>
          <p:cNvSpPr>
            <a:spLocks noGrp="1" noChangeArrowheads="1"/>
          </p:cNvSpPr>
          <p:nvPr>
            <p:ph type="sldNum" sz="quarter" idx="3"/>
          </p:nvPr>
        </p:nvSpPr>
        <p:spPr bwMode="auto">
          <a:xfrm>
            <a:off x="3884613" y="9409113"/>
            <a:ext cx="29718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B8A9E06-F8C4-49FB-ABA4-51F0B9802E1E}" type="slidenum">
              <a:rPr lang="nl-NL"/>
              <a:pPr/>
              <a:t>‹#›</a:t>
            </a:fld>
            <a:endParaRPr lang="nl-NL"/>
          </a:p>
        </p:txBody>
      </p:sp>
    </p:spTree>
    <p:extLst>
      <p:ext uri="{BB962C8B-B14F-4D97-AF65-F5344CB8AC3E}">
        <p14:creationId xmlns:p14="http://schemas.microsoft.com/office/powerpoint/2010/main" val="2027870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nl-NL"/>
          </a:p>
        </p:txBody>
      </p:sp>
      <p:sp>
        <p:nvSpPr>
          <p:cNvPr id="17411" name="Rectangle 3"/>
          <p:cNvSpPr>
            <a:spLocks noGrp="1" noChangeArrowheads="1"/>
          </p:cNvSpPr>
          <p:nvPr>
            <p:ph type="dt" idx="1"/>
          </p:nvPr>
        </p:nvSpPr>
        <p:spPr bwMode="auto">
          <a:xfrm>
            <a:off x="3884613" y="0"/>
            <a:ext cx="29718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nl-NL"/>
          </a:p>
        </p:txBody>
      </p:sp>
      <p:sp>
        <p:nvSpPr>
          <p:cNvPr id="17412" name="Rectangle 4"/>
          <p:cNvSpPr>
            <a:spLocks noGrp="1" noRot="1" noChangeAspect="1" noChangeArrowheads="1" noTextEdit="1"/>
          </p:cNvSpPr>
          <p:nvPr>
            <p:ph type="sldImg" idx="2"/>
          </p:nvPr>
        </p:nvSpPr>
        <p:spPr bwMode="auto">
          <a:xfrm>
            <a:off x="952500" y="742950"/>
            <a:ext cx="4953000" cy="371475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85800" y="4705350"/>
            <a:ext cx="54864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17414" name="Rectangle 6"/>
          <p:cNvSpPr>
            <a:spLocks noGrp="1" noChangeArrowheads="1"/>
          </p:cNvSpPr>
          <p:nvPr>
            <p:ph type="ftr" sz="quarter" idx="4"/>
          </p:nvPr>
        </p:nvSpPr>
        <p:spPr bwMode="auto">
          <a:xfrm>
            <a:off x="0" y="9409113"/>
            <a:ext cx="29718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nl-NL"/>
          </a:p>
        </p:txBody>
      </p:sp>
      <p:sp>
        <p:nvSpPr>
          <p:cNvPr id="17415" name="Rectangle 7"/>
          <p:cNvSpPr>
            <a:spLocks noGrp="1" noChangeArrowheads="1"/>
          </p:cNvSpPr>
          <p:nvPr>
            <p:ph type="sldNum" sz="quarter" idx="5"/>
          </p:nvPr>
        </p:nvSpPr>
        <p:spPr bwMode="auto">
          <a:xfrm>
            <a:off x="3884613" y="9409113"/>
            <a:ext cx="29718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4D5067B-6DEC-43C7-B160-46D901FBEBDC}" type="slidenum">
              <a:rPr lang="nl-NL"/>
              <a:pPr/>
              <a:t>‹#›</a:t>
            </a:fld>
            <a:endParaRPr lang="nl-NL"/>
          </a:p>
        </p:txBody>
      </p:sp>
    </p:spTree>
    <p:extLst>
      <p:ext uri="{BB962C8B-B14F-4D97-AF65-F5344CB8AC3E}">
        <p14:creationId xmlns:p14="http://schemas.microsoft.com/office/powerpoint/2010/main" val="25106983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7EE04-D2A7-4387-833A-555A44CB7A9C}" type="slidenum">
              <a:rPr lang="nl-NL"/>
              <a:pPr/>
              <a:t>1</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401627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C0723-B7E7-4F89-8426-DEEB3FDD1C36}" type="slidenum">
              <a:rPr lang="nl-NL"/>
              <a:pPr/>
              <a:t>10</a:t>
            </a:fld>
            <a:endParaRPr lang="nl-NL"/>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nl-NL" dirty="0" smtClean="0"/>
              <a:t>Uppdelade ansvarsområden, som finns</a:t>
            </a:r>
            <a:r>
              <a:rPr lang="nl-NL" baseline="0" dirty="0" smtClean="0"/>
              <a:t> representerade i styrelsen</a:t>
            </a:r>
          </a:p>
          <a:p>
            <a:endParaRPr lang="nl-NL" baseline="0" dirty="0" smtClean="0"/>
          </a:p>
          <a:p>
            <a:r>
              <a:rPr lang="nl-NL" baseline="0" dirty="0" smtClean="0"/>
              <a:t>När det finns frågor att ta upp gällande barn/ungdomsverksamheten vänd er till ungdomsansvarig. Kontaktuppgifter hemsidan. Nathalie Ganesten Ungdomsansvarig i dagsläget 16/17.</a:t>
            </a:r>
            <a:endParaRPr lang="nl-NL" dirty="0"/>
          </a:p>
        </p:txBody>
      </p:sp>
    </p:spTree>
    <p:extLst>
      <p:ext uri="{BB962C8B-B14F-4D97-AF65-F5344CB8AC3E}">
        <p14:creationId xmlns:p14="http://schemas.microsoft.com/office/powerpoint/2010/main" val="781703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321F7-52BC-4993-9A6E-0213AACA5A39}" type="slidenum">
              <a:rPr lang="nl-NL"/>
              <a:pPr/>
              <a:t>11</a:t>
            </a:fld>
            <a:endParaRPr lang="nl-NL"/>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smtClean="0"/>
              <a:t>Bredd</a:t>
            </a:r>
            <a:r>
              <a:rPr lang="en-GB" sz="1200" baseline="0" dirty="0" smtClean="0"/>
              <a:t> verksamhet innebär att alla får vara med och ingen utesluts pga att man inte har vissa kvalitéer.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aseline="0" dirty="0" smtClean="0"/>
              <a:t>Vi vill verka för att barnen får ett livslångt förhållande till idrott och råkar det var handboll så är det bara ett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aseline="0" dirty="0" smtClean="0"/>
              <a:t>Det krävs att föräldrar tar aktivit ansvar som ledare och med uppgifter i de olika lagen för att stötta ledarna. Det är en förutsättning för att föreningen och lagen ska´ll kunna fortsätta.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p>
          <a:p>
            <a:endParaRPr lang="nl-NL" dirty="0"/>
          </a:p>
        </p:txBody>
      </p:sp>
    </p:spTree>
    <p:extLst>
      <p:ext uri="{BB962C8B-B14F-4D97-AF65-F5344CB8AC3E}">
        <p14:creationId xmlns:p14="http://schemas.microsoft.com/office/powerpoint/2010/main" val="3849957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FBD11-6161-4232-9FD7-08304726B0C2}" type="slidenum">
              <a:rPr lang="nl-NL"/>
              <a:pPr/>
              <a:t>12</a:t>
            </a:fld>
            <a:endParaRPr lang="nl-NL"/>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nl-NL" dirty="0"/>
          </a:p>
        </p:txBody>
      </p:sp>
    </p:spTree>
    <p:extLst>
      <p:ext uri="{BB962C8B-B14F-4D97-AF65-F5344CB8AC3E}">
        <p14:creationId xmlns:p14="http://schemas.microsoft.com/office/powerpoint/2010/main" val="2855520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2AFD7-F704-46F6-8DA2-610990C2218E}" type="slidenum">
              <a:rPr lang="nl-NL"/>
              <a:pPr/>
              <a:t>13</a:t>
            </a:fld>
            <a:endParaRPr lang="nl-NL"/>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err="1" smtClean="0"/>
              <a:t>Representationslag</a:t>
            </a:r>
            <a:r>
              <a:rPr lang="en-GB" sz="1200" baseline="0" dirty="0" smtClean="0"/>
              <a:t>= </a:t>
            </a:r>
            <a:r>
              <a:rPr lang="en-GB" sz="1200" dirty="0" smtClean="0"/>
              <a:t>A-</a:t>
            </a:r>
            <a:r>
              <a:rPr lang="en-GB" sz="1200" dirty="0" err="1" smtClean="0"/>
              <a:t>pojkar</a:t>
            </a:r>
            <a:r>
              <a:rPr lang="en-GB" sz="1200" dirty="0" smtClean="0"/>
              <a:t>/</a:t>
            </a:r>
            <a:r>
              <a:rPr lang="en-GB" sz="1200" dirty="0" err="1" smtClean="0"/>
              <a:t>flickor</a:t>
            </a:r>
            <a:r>
              <a:rPr lang="en-GB" sz="1200" baseline="0" dirty="0" smtClean="0"/>
              <a:t> </a:t>
            </a:r>
            <a:r>
              <a:rPr lang="en-GB" sz="1200" dirty="0" err="1" smtClean="0"/>
              <a:t>och</a:t>
            </a:r>
            <a:r>
              <a:rPr lang="en-GB" sz="1200" dirty="0" smtClean="0"/>
              <a:t> </a:t>
            </a:r>
            <a:r>
              <a:rPr lang="en-GB" sz="1200" dirty="0" err="1" smtClean="0"/>
              <a:t>juniorer</a:t>
            </a:r>
            <a:r>
              <a:rPr lang="en-GB" sz="1200" dirty="0" smtClean="0"/>
              <a:t> </a:t>
            </a:r>
          </a:p>
          <a:p>
            <a:r>
              <a:rPr lang="nl-NL" dirty="0" smtClean="0"/>
              <a:t>Vad är klass 1, vad innebär</a:t>
            </a:r>
            <a:r>
              <a:rPr lang="nl-NL" baseline="0" dirty="0" smtClean="0"/>
              <a:t> det? </a:t>
            </a:r>
            <a:r>
              <a:rPr lang="en-GB" sz="1200" dirty="0" err="1" smtClean="0"/>
              <a:t>En</a:t>
            </a:r>
            <a:r>
              <a:rPr lang="en-GB" sz="1200" dirty="0" smtClean="0"/>
              <a:t> </a:t>
            </a:r>
            <a:r>
              <a:rPr lang="en-GB" sz="1200" dirty="0" err="1" smtClean="0"/>
              <a:t>konsekvens</a:t>
            </a:r>
            <a:r>
              <a:rPr lang="en-GB" sz="1200" dirty="0" smtClean="0"/>
              <a:t> </a:t>
            </a:r>
            <a:r>
              <a:rPr lang="en-GB" sz="1200" dirty="0" err="1" smtClean="0"/>
              <a:t>av</a:t>
            </a:r>
            <a:r>
              <a:rPr lang="en-GB" sz="1200" dirty="0" smtClean="0"/>
              <a:t> </a:t>
            </a:r>
            <a:r>
              <a:rPr lang="en-GB" sz="1200" dirty="0" err="1" smtClean="0"/>
              <a:t>detta</a:t>
            </a:r>
            <a:r>
              <a:rPr lang="en-GB" sz="1200" dirty="0" smtClean="0"/>
              <a:t> </a:t>
            </a:r>
            <a:r>
              <a:rPr lang="en-GB" sz="1200" dirty="0" err="1" smtClean="0"/>
              <a:t>är</a:t>
            </a:r>
            <a:r>
              <a:rPr lang="en-GB" sz="1200" dirty="0" smtClean="0"/>
              <a:t> </a:t>
            </a:r>
            <a:r>
              <a:rPr lang="en-GB" sz="1200" dirty="0" err="1" smtClean="0"/>
              <a:t>att</a:t>
            </a:r>
            <a:r>
              <a:rPr lang="en-GB" sz="1200" dirty="0" smtClean="0"/>
              <a:t> </a:t>
            </a:r>
            <a:r>
              <a:rPr lang="en-GB" sz="1200" dirty="0" err="1" smtClean="0"/>
              <a:t>toppning</a:t>
            </a:r>
            <a:r>
              <a:rPr lang="en-GB" sz="1200" dirty="0" smtClean="0"/>
              <a:t> </a:t>
            </a:r>
            <a:r>
              <a:rPr lang="en-GB" sz="1200" dirty="0" err="1" smtClean="0"/>
              <a:t>kan</a:t>
            </a:r>
            <a:r>
              <a:rPr lang="en-GB" sz="1200" dirty="0" smtClean="0"/>
              <a:t> </a:t>
            </a:r>
            <a:r>
              <a:rPr lang="en-GB" sz="1200" dirty="0" err="1" smtClean="0"/>
              <a:t>förekomma</a:t>
            </a:r>
            <a:r>
              <a:rPr lang="en-GB" sz="1200" dirty="0" smtClean="0"/>
              <a:t> </a:t>
            </a:r>
            <a:r>
              <a:rPr lang="en-GB" sz="1200" dirty="0" err="1" smtClean="0"/>
              <a:t>samt</a:t>
            </a:r>
            <a:r>
              <a:rPr lang="en-GB" sz="1200" dirty="0" smtClean="0"/>
              <a:t> </a:t>
            </a:r>
            <a:r>
              <a:rPr lang="en-GB" sz="1200" dirty="0" err="1" smtClean="0"/>
              <a:t>att</a:t>
            </a:r>
            <a:r>
              <a:rPr lang="en-GB" sz="1200" dirty="0" smtClean="0"/>
              <a:t> </a:t>
            </a:r>
            <a:r>
              <a:rPr lang="en-GB" sz="1200" dirty="0" err="1" smtClean="0"/>
              <a:t>framstående</a:t>
            </a:r>
            <a:r>
              <a:rPr lang="en-GB" sz="1200" dirty="0" smtClean="0"/>
              <a:t> </a:t>
            </a:r>
            <a:r>
              <a:rPr lang="en-GB" sz="1200" dirty="0" err="1" smtClean="0"/>
              <a:t>spelare</a:t>
            </a:r>
            <a:r>
              <a:rPr lang="en-GB" sz="1200" dirty="0" smtClean="0"/>
              <a:t> </a:t>
            </a:r>
            <a:r>
              <a:rPr lang="en-GB" sz="1200" dirty="0" err="1" smtClean="0"/>
              <a:t>kommer</a:t>
            </a:r>
            <a:r>
              <a:rPr lang="en-GB" sz="1200" dirty="0" smtClean="0"/>
              <a:t> </a:t>
            </a:r>
            <a:r>
              <a:rPr lang="en-GB" sz="1200" dirty="0" err="1" smtClean="0"/>
              <a:t>ges</a:t>
            </a:r>
            <a:r>
              <a:rPr lang="en-GB" sz="1200" dirty="0" smtClean="0"/>
              <a:t> </a:t>
            </a:r>
            <a:r>
              <a:rPr lang="en-GB" sz="1200" dirty="0" err="1" smtClean="0"/>
              <a:t>möjlighet</a:t>
            </a:r>
            <a:r>
              <a:rPr lang="en-GB" sz="1200" dirty="0" smtClean="0"/>
              <a:t> </a:t>
            </a:r>
            <a:r>
              <a:rPr lang="en-GB" sz="1200" dirty="0" err="1" smtClean="0"/>
              <a:t>att</a:t>
            </a:r>
            <a:r>
              <a:rPr lang="en-GB" sz="1200" dirty="0" smtClean="0"/>
              <a:t> </a:t>
            </a:r>
            <a:r>
              <a:rPr lang="en-GB" sz="1200" dirty="0" err="1" smtClean="0"/>
              <a:t>spela</a:t>
            </a:r>
            <a:r>
              <a:rPr lang="en-GB" sz="1200" dirty="0" smtClean="0"/>
              <a:t> med </a:t>
            </a:r>
            <a:r>
              <a:rPr lang="en-GB" sz="1200" dirty="0" err="1" smtClean="0"/>
              <a:t>äldre</a:t>
            </a:r>
            <a:r>
              <a:rPr lang="en-GB" sz="1200" dirty="0" smtClean="0"/>
              <a:t> </a:t>
            </a:r>
            <a:r>
              <a:rPr lang="en-GB" sz="1200" dirty="0" err="1" smtClean="0"/>
              <a:t>åldersgrupper</a:t>
            </a:r>
            <a:endParaRPr lang="nl-NL" dirty="0"/>
          </a:p>
        </p:txBody>
      </p:sp>
    </p:spTree>
    <p:extLst>
      <p:ext uri="{BB962C8B-B14F-4D97-AF65-F5344CB8AC3E}">
        <p14:creationId xmlns:p14="http://schemas.microsoft.com/office/powerpoint/2010/main" val="3246030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2AFD7-F704-46F6-8DA2-610990C2218E}" type="slidenum">
              <a:rPr lang="nl-NL"/>
              <a:pPr/>
              <a:t>14</a:t>
            </a:fld>
            <a:endParaRPr lang="nl-NL"/>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smtClean="0"/>
              <a:t>Gå</a:t>
            </a:r>
            <a:r>
              <a:rPr lang="nl-NL" baseline="0" dirty="0" smtClean="0"/>
              <a:t> igenom vem man kontaktar när. Tryck på att det alltid  går att maila info@iknord.nu så slussas man rätt...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p:txBody>
      </p:sp>
    </p:spTree>
    <p:extLst>
      <p:ext uri="{BB962C8B-B14F-4D97-AF65-F5344CB8AC3E}">
        <p14:creationId xmlns:p14="http://schemas.microsoft.com/office/powerpoint/2010/main" val="3246030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0828D-8F88-4B8A-BCBC-EDDEF0021051}" type="slidenum">
              <a:rPr lang="nl-NL"/>
              <a:pPr/>
              <a:t>15</a:t>
            </a:fld>
            <a:endParaRPr lang="nl-NL"/>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nl-NL" dirty="0" smtClean="0"/>
              <a:t>Tacka för visat intresse och säg att om det finns ytterligare frågor ställ dem nu eller efteråt.</a:t>
            </a:r>
            <a:r>
              <a:rPr lang="nl-NL" baseline="0" dirty="0" smtClean="0"/>
              <a:t> </a:t>
            </a:r>
            <a:endParaRPr lang="nl-NL" dirty="0"/>
          </a:p>
        </p:txBody>
      </p:sp>
    </p:spTree>
    <p:extLst>
      <p:ext uri="{BB962C8B-B14F-4D97-AF65-F5344CB8AC3E}">
        <p14:creationId xmlns:p14="http://schemas.microsoft.com/office/powerpoint/2010/main" val="24113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B49E3-50BB-49E0-B957-0504DF6AFAE6}" type="slidenum">
              <a:rPr lang="nl-NL"/>
              <a:pPr/>
              <a:t>2</a:t>
            </a:fld>
            <a:endParaRPr lang="nl-NL"/>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nl-NL" dirty="0" smtClean="0"/>
              <a:t>IK Nords värdegrund grundar sig i de tre orden</a:t>
            </a:r>
          </a:p>
          <a:p>
            <a:endParaRPr lang="nl-NL" dirty="0" smtClean="0"/>
          </a:p>
          <a:p>
            <a:r>
              <a:rPr lang="nl-NL" dirty="0" smtClean="0"/>
              <a:t>UTVECKLING</a:t>
            </a:r>
          </a:p>
          <a:p>
            <a:r>
              <a:rPr lang="nl-NL" dirty="0" smtClean="0"/>
              <a:t>GLÄDJE</a:t>
            </a:r>
          </a:p>
          <a:p>
            <a:r>
              <a:rPr lang="nl-NL" dirty="0" smtClean="0"/>
              <a:t>GEMENSKAP</a:t>
            </a:r>
          </a:p>
          <a:p>
            <a:endParaRPr lang="nl-NL" dirty="0" smtClean="0"/>
          </a:p>
          <a:p>
            <a:r>
              <a:rPr lang="nl-NL" dirty="0" smtClean="0"/>
              <a:t>Vi vill att barn och även</a:t>
            </a:r>
            <a:r>
              <a:rPr lang="nl-NL" baseline="0" dirty="0" smtClean="0"/>
              <a:t> ni vuxna skall känna en gemenskap och glädje i föreningen. Det viktigaste för oss är att barnne mår bra och får utvecklas. </a:t>
            </a:r>
          </a:p>
          <a:p>
            <a:r>
              <a:rPr lang="nl-NL" baseline="0" dirty="0" smtClean="0"/>
              <a:t>Vi jobbar utefter den forskning som finns på området samt banrkonventionen. Barnen skall få LEKA idrott. Det skall inte vara några tidiga </a:t>
            </a:r>
          </a:p>
          <a:p>
            <a:r>
              <a:rPr lang="nl-NL" baseline="0" dirty="0" smtClean="0"/>
              <a:t>Toppningar. </a:t>
            </a:r>
          </a:p>
          <a:p>
            <a:endParaRPr lang="nl-NL" baseline="0" dirty="0" smtClean="0"/>
          </a:p>
          <a:p>
            <a:r>
              <a:rPr lang="nl-NL" baseline="0" dirty="0" smtClean="0"/>
              <a:t>Forskning visar bl.a på att barn slutar idrotta tidigare. Barn får idag belastningsskador i allt större utsträckning. Detta beror på för tidig elitsatsning med </a:t>
            </a:r>
          </a:p>
          <a:p>
            <a:r>
              <a:rPr lang="nl-NL" baseline="0" dirty="0" smtClean="0"/>
              <a:t>För mycket träning och pushning. </a:t>
            </a:r>
          </a:p>
          <a:p>
            <a:endParaRPr lang="nl-NL" baseline="0" dirty="0" smtClean="0"/>
          </a:p>
          <a:p>
            <a:r>
              <a:rPr lang="nl-NL" baseline="0" dirty="0" smtClean="0"/>
              <a:t>Vi vill att barnen skall få ett livlsångt idrottsintresse och därmed så vill vi att barnen håller på med fler idrotter där barnen inte tvingas välja. </a:t>
            </a:r>
          </a:p>
          <a:p>
            <a:endParaRPr lang="nl-NL" baseline="0" dirty="0" smtClean="0"/>
          </a:p>
          <a:p>
            <a:r>
              <a:rPr lang="nl-NL" baseline="0" dirty="0" smtClean="0"/>
              <a:t>Ni är viktiga för era barn och även i de andra idrotterna fundera på hur ni vill att idrotten skall se ut och gör skillnad. </a:t>
            </a:r>
          </a:p>
        </p:txBody>
      </p:sp>
    </p:spTree>
    <p:extLst>
      <p:ext uri="{BB962C8B-B14F-4D97-AF65-F5344CB8AC3E}">
        <p14:creationId xmlns:p14="http://schemas.microsoft.com/office/powerpoint/2010/main" val="120178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B49E3-50BB-49E0-B957-0504DF6AFAE6}" type="slidenum">
              <a:rPr lang="nl-NL"/>
              <a:pPr/>
              <a:t>3</a:t>
            </a:fld>
            <a:endParaRPr lang="nl-NL"/>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smtClean="0"/>
              <a:t>IK Nord</a:t>
            </a:r>
            <a:r>
              <a:rPr lang="en-GB" sz="1200" baseline="0" dirty="0" smtClean="0"/>
              <a:t> – Vi vill att föreningen skall vara en start för barnen som bor i vårt upptagningsområde, alla skall ha stött på eller spelat handboll. </a:t>
            </a:r>
            <a:endParaRPr lang="nl-NL" dirty="0"/>
          </a:p>
        </p:txBody>
      </p:sp>
    </p:spTree>
    <p:extLst>
      <p:ext uri="{BB962C8B-B14F-4D97-AF65-F5344CB8AC3E}">
        <p14:creationId xmlns:p14="http://schemas.microsoft.com/office/powerpoint/2010/main" val="1224765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93915-6836-4A06-80CC-85674C72CACD}" type="slidenum">
              <a:rPr lang="nl-NL"/>
              <a:pPr/>
              <a:t>4</a:t>
            </a:fld>
            <a:endParaRPr lang="nl-NL"/>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smtClean="0"/>
              <a:t>Vi vill ge alla barn och ungdomar chansen att uppleva IK Nords klubb-känsla, glädje och gemenskap.</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smtClean="0"/>
              <a:t>Vad är BRA människor</a:t>
            </a:r>
            <a:r>
              <a:rPr lang="en-GB" sz="1200" baseline="0" dirty="0" smtClean="0"/>
              <a:t> – Vi vill att barnen får uppleva gemenskap och träffa nya människo och på så sätt lära sig mer om sig själv och andra. Vi vill inom idrotten med positiva aktiviteter och upplevelser ge barnen förståelse för hur de kan påverka omgivningen och hur den ser på en själv.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aseline="0" dirty="0" smtClean="0"/>
          </a:p>
          <a:p>
            <a:endParaRPr lang="nl-NL" dirty="0"/>
          </a:p>
        </p:txBody>
      </p:sp>
    </p:spTree>
    <p:extLst>
      <p:ext uri="{BB962C8B-B14F-4D97-AF65-F5344CB8AC3E}">
        <p14:creationId xmlns:p14="http://schemas.microsoft.com/office/powerpoint/2010/main" val="159985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93915-6836-4A06-80CC-85674C72CACD}" type="slidenum">
              <a:rPr lang="nl-NL"/>
              <a:pPr/>
              <a:t>5</a:t>
            </a:fld>
            <a:endParaRPr lang="nl-NL"/>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nl-NL" dirty="0" smtClean="0"/>
              <a:t>Styrelsen försöker</a:t>
            </a:r>
            <a:r>
              <a:rPr lang="nl-NL" baseline="0" dirty="0" smtClean="0"/>
              <a:t> ge förutsättningar för lagen att kunna bedriva sin verksamhet. De ansvarar för att pengar finns. De jobbar med organisatoriska frågor som värdegrund vem gör vad och tar fram strukturer.</a:t>
            </a:r>
          </a:p>
          <a:p>
            <a:endParaRPr lang="nl-NL" baseline="0" dirty="0" smtClean="0"/>
          </a:p>
          <a:p>
            <a:r>
              <a:rPr lang="nl-NL" baseline="0" dirty="0" smtClean="0"/>
              <a:t>Kansliet är styrelsen och lagen behjälpliga. Kansliet bokar halltider skickar in olika ansökningar´, städar hall och utrymmen. Svarar på allmänna frågor och är som en spindel i nätet och ser till att information hamnar rätt.</a:t>
            </a:r>
          </a:p>
          <a:p>
            <a:endParaRPr lang="nl-NL" baseline="0" dirty="0" smtClean="0"/>
          </a:p>
          <a:p>
            <a:r>
              <a:rPr lang="nl-NL" baseline="0" dirty="0" smtClean="0"/>
              <a:t>Lagen – Lagen består av tränare och olika “roller”. Rollernas uppgift är att avlasta tränaren och svara mot Styrelsen i olika frågor. Fasta roller i alla lag är – Caféansvarig samt lotteriansvarig. </a:t>
            </a:r>
          </a:p>
          <a:p>
            <a:r>
              <a:rPr lang="nl-NL" baseline="0" dirty="0" smtClean="0"/>
              <a:t>Övriga som kan finnas: aktivitetsansvarig/trivselansvarig, transportansvarig, administratör/lagförälder, cupansvarig o.s.v.</a:t>
            </a:r>
          </a:p>
          <a:p>
            <a:endParaRPr lang="nl-NL" baseline="0" dirty="0" smtClean="0"/>
          </a:p>
        </p:txBody>
      </p:sp>
    </p:spTree>
    <p:extLst>
      <p:ext uri="{BB962C8B-B14F-4D97-AF65-F5344CB8AC3E}">
        <p14:creationId xmlns:p14="http://schemas.microsoft.com/office/powerpoint/2010/main" val="159985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93915-6836-4A06-80CC-85674C72CACD}" type="slidenum">
              <a:rPr lang="nl-NL"/>
              <a:pPr/>
              <a:t>6</a:t>
            </a:fld>
            <a:endParaRPr lang="nl-NL"/>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nl-NL" smtClean="0"/>
              <a:t>Visa Föräldrapolicyn..</a:t>
            </a:r>
          </a:p>
          <a:p>
            <a:endParaRPr lang="nl-NL" dirty="0" smtClean="0"/>
          </a:p>
          <a:p>
            <a:r>
              <a:rPr lang="nl-NL" dirty="0" smtClean="0"/>
              <a:t>Liten förening alla behövs. I lagen så behövs det förutom tränare även </a:t>
            </a:r>
          </a:p>
          <a:p>
            <a:pPr marL="171450" indent="-171450">
              <a:buFontTx/>
              <a:buChar char="-"/>
            </a:pPr>
            <a:r>
              <a:rPr lang="nl-NL" dirty="0" smtClean="0"/>
              <a:t>Caféansvarig,</a:t>
            </a:r>
            <a:r>
              <a:rPr lang="nl-NL" baseline="0" dirty="0" smtClean="0"/>
              <a:t> ser till att cafét är bemannat de gånger man har hemmamatch och ansvarig. Får stöd av föreningens caféansvariga 16/17 Maja Sandklef</a:t>
            </a:r>
          </a:p>
          <a:p>
            <a:pPr marL="171450" indent="-171450">
              <a:buFontTx/>
              <a:buChar char="-"/>
            </a:pPr>
            <a:r>
              <a:rPr lang="nl-NL" baseline="0" dirty="0" smtClean="0"/>
              <a:t>Lotteriansvarig, ser till att dela ut och samla in samt redovisa lotteriförsäljning. Får stöd av föreningens ansvariga Stefan Sundborg (kansliet)</a:t>
            </a:r>
          </a:p>
          <a:p>
            <a:pPr marL="171450" indent="-171450">
              <a:buFontTx/>
              <a:buChar char="-"/>
            </a:pPr>
            <a:r>
              <a:rPr lang="nl-NL" baseline="0" dirty="0" smtClean="0"/>
              <a:t>Ev Lag administratör, hjälper ledare med kallelser, skjuts organisation kring cuper och dyl.</a:t>
            </a:r>
          </a:p>
          <a:p>
            <a:pPr marL="171450" indent="-171450">
              <a:buFontTx/>
              <a:buChar char="-"/>
            </a:pPr>
            <a:endParaRPr lang="nl-NL" baseline="0" dirty="0" smtClean="0"/>
          </a:p>
          <a:p>
            <a:pPr marL="171450" indent="-171450">
              <a:buFontTx/>
              <a:buChar char="-"/>
            </a:pPr>
            <a:r>
              <a:rPr lang="nl-NL" baseline="0" dirty="0" smtClean="0"/>
              <a:t>De två översta SKALL finnas i lagen i övrigt är det upp till tränarna att bestämma vad som behövs. </a:t>
            </a:r>
            <a:endParaRPr lang="nl-NL" dirty="0" smtClean="0"/>
          </a:p>
          <a:p>
            <a:endParaRPr lang="nl-NL" dirty="0"/>
          </a:p>
        </p:txBody>
      </p:sp>
    </p:spTree>
    <p:extLst>
      <p:ext uri="{BB962C8B-B14F-4D97-AF65-F5344CB8AC3E}">
        <p14:creationId xmlns:p14="http://schemas.microsoft.com/office/powerpoint/2010/main" val="159985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93915-6836-4A06-80CC-85674C72CACD}" type="slidenum">
              <a:rPr lang="nl-NL"/>
              <a:pPr/>
              <a:t>7</a:t>
            </a:fld>
            <a:endParaRPr lang="nl-NL"/>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nl-NL" dirty="0" smtClean="0"/>
              <a:t>Visa hemsidan och hur den fungerar. Viktigt</a:t>
            </a:r>
            <a:r>
              <a:rPr lang="nl-NL" baseline="0" dirty="0" smtClean="0"/>
              <a:t> attt få med:</a:t>
            </a:r>
          </a:p>
          <a:p>
            <a:endParaRPr lang="nl-NL" baseline="0" dirty="0" smtClean="0"/>
          </a:p>
          <a:p>
            <a:r>
              <a:rPr lang="nl-NL" baseline="0" dirty="0" smtClean="0"/>
              <a:t>-Hur man loggar in och ändrar uppgifter</a:t>
            </a:r>
          </a:p>
          <a:p>
            <a:r>
              <a:rPr lang="nl-NL" baseline="0" dirty="0" smtClean="0"/>
              <a:t>-Vart kalendern finns</a:t>
            </a:r>
          </a:p>
          <a:p>
            <a:r>
              <a:rPr lang="nl-NL" baseline="0" dirty="0" smtClean="0"/>
              <a:t>-Och att all information läggs upp där så det är där man hämtar den. </a:t>
            </a:r>
          </a:p>
          <a:p>
            <a:r>
              <a:rPr lang="nl-NL" baseline="0" dirty="0" smtClean="0"/>
              <a:t>-Vart dokument finns centralt och för lagen. </a:t>
            </a:r>
            <a:endParaRPr lang="nl-NL" dirty="0"/>
          </a:p>
        </p:txBody>
      </p:sp>
    </p:spTree>
    <p:extLst>
      <p:ext uri="{BB962C8B-B14F-4D97-AF65-F5344CB8AC3E}">
        <p14:creationId xmlns:p14="http://schemas.microsoft.com/office/powerpoint/2010/main" val="1599854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93915-6836-4A06-80CC-85674C72CACD}" type="slidenum">
              <a:rPr lang="nl-NL"/>
              <a:pPr/>
              <a:t>8</a:t>
            </a:fld>
            <a:endParaRPr lang="nl-NL"/>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nl-NL" dirty="0" smtClean="0"/>
              <a:t>Gå igenom vad</a:t>
            </a:r>
            <a:r>
              <a:rPr lang="nl-NL" baseline="0" dirty="0" smtClean="0"/>
              <a:t> avgiften är och vad som ingår i den</a:t>
            </a:r>
            <a:endParaRPr lang="nl-NL" dirty="0"/>
          </a:p>
        </p:txBody>
      </p:sp>
    </p:spTree>
    <p:extLst>
      <p:ext uri="{BB962C8B-B14F-4D97-AF65-F5344CB8AC3E}">
        <p14:creationId xmlns:p14="http://schemas.microsoft.com/office/powerpoint/2010/main" val="159985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93915-6836-4A06-80CC-85674C72CACD}" type="slidenum">
              <a:rPr lang="nl-NL"/>
              <a:pPr/>
              <a:t>9</a:t>
            </a:fld>
            <a:endParaRPr lang="nl-NL"/>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nl-NL" dirty="0" smtClean="0"/>
              <a:t>Berätta </a:t>
            </a:r>
            <a:r>
              <a:rPr lang="nl-NL" dirty="0" smtClean="0"/>
              <a:t>vart man kan prova och hur man beställer kläder. </a:t>
            </a:r>
          </a:p>
          <a:p>
            <a:r>
              <a:rPr lang="nl-NL" dirty="0" smtClean="0"/>
              <a:t>Beställer gör man via hemsidan “klubbshop</a:t>
            </a:r>
            <a:r>
              <a:rPr lang="nl-NL" dirty="0" smtClean="0"/>
              <a:t>”.</a:t>
            </a:r>
            <a:endParaRPr lang="nl-NL" dirty="0" smtClean="0"/>
          </a:p>
          <a:p>
            <a:endParaRPr lang="nl-NL" dirty="0" smtClean="0"/>
          </a:p>
          <a:p>
            <a:r>
              <a:rPr lang="nl-NL" dirty="0" smtClean="0"/>
              <a:t>Finns</a:t>
            </a:r>
            <a:r>
              <a:rPr lang="nl-NL" baseline="0" dirty="0" smtClean="0"/>
              <a:t> provrum på kansliet från 17/9 -</a:t>
            </a:r>
            <a:r>
              <a:rPr lang="nl-NL" baseline="0" dirty="0" smtClean="0"/>
              <a:t>16 i rummet märkt Klubbshop (bredvid styrelserummet)</a:t>
            </a:r>
            <a:endParaRPr lang="nl-NL" dirty="0" smtClean="0"/>
          </a:p>
          <a:p>
            <a:endParaRPr lang="nl-NL" dirty="0" smtClean="0"/>
          </a:p>
          <a:p>
            <a:r>
              <a:rPr lang="nl-NL" dirty="0" smtClean="0"/>
              <a:t>Andra produkter</a:t>
            </a:r>
            <a:r>
              <a:rPr lang="nl-NL" baseline="0" dirty="0" smtClean="0"/>
              <a:t> är </a:t>
            </a:r>
            <a:r>
              <a:rPr lang="nl-NL" baseline="0" dirty="0" smtClean="0"/>
              <a:t>när det finns vissa “specialprodukter” likt mössa eller nyckelband dyl. </a:t>
            </a:r>
            <a:r>
              <a:rPr lang="nl-NL" baseline="0" smtClean="0"/>
              <a:t>Säljs då i Klubbshopen på kansliet.</a:t>
            </a:r>
            <a:endParaRPr lang="nl-NL" dirty="0"/>
          </a:p>
        </p:txBody>
      </p:sp>
    </p:spTree>
    <p:extLst>
      <p:ext uri="{BB962C8B-B14F-4D97-AF65-F5344CB8AC3E}">
        <p14:creationId xmlns:p14="http://schemas.microsoft.com/office/powerpoint/2010/main" val="159985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1B4674-8261-4A7F-9C1D-52A105601DDD}" type="slidenum">
              <a:rPr lang="en-GB" smtClean="0"/>
              <a:pPr/>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sv-SE" smtClean="0"/>
              <a:t>Klicka här för att ändra format</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8CA12B-172B-44DD-B1F5-06C98F731DA0}"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sv-SE" smtClean="0"/>
              <a:t>Klicka här för att ändra format</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E8CF0-B0B4-4D17-AD73-16897722CB4D}"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Rubrik, två innehållsdelar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39750" y="0"/>
            <a:ext cx="8229600" cy="1138238"/>
          </a:xfrm>
        </p:spPr>
        <p:txBody>
          <a:bodyPr/>
          <a:lstStyle/>
          <a:p>
            <a:r>
              <a:rPr lang="sv-SE" smtClean="0"/>
              <a:t>Klicka här för att ändra format</a:t>
            </a:r>
            <a:endParaRPr lang="sv-SE"/>
          </a:p>
        </p:txBody>
      </p:sp>
      <p:sp>
        <p:nvSpPr>
          <p:cNvPr id="3" name="Platshållare för innehåll 2"/>
          <p:cNvSpPr>
            <a:spLocks noGrp="1"/>
          </p:cNvSpPr>
          <p:nvPr>
            <p:ph sz="quarter" idx="1"/>
          </p:nvPr>
        </p:nvSpPr>
        <p:spPr>
          <a:xfrm>
            <a:off x="457200" y="1600200"/>
            <a:ext cx="4038600" cy="21859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quarter" idx="2"/>
          </p:nvPr>
        </p:nvSpPr>
        <p:spPr>
          <a:xfrm>
            <a:off x="457200" y="3938588"/>
            <a:ext cx="4038600" cy="21875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innehåll 4"/>
          <p:cNvSpPr>
            <a:spLocks noGrp="1"/>
          </p:cNvSpPr>
          <p:nvPr>
            <p:ph sz="half" idx="3"/>
          </p:nvPr>
        </p:nvSpPr>
        <p:spPr>
          <a:xfrm>
            <a:off x="4648200" y="1600200"/>
            <a:ext cx="40386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datum 5"/>
          <p:cNvSpPr>
            <a:spLocks noGrp="1"/>
          </p:cNvSpPr>
          <p:nvPr>
            <p:ph type="dt" sz="half" idx="10"/>
          </p:nvPr>
        </p:nvSpPr>
        <p:spPr>
          <a:xfrm>
            <a:off x="457200" y="6245225"/>
            <a:ext cx="2133600" cy="476250"/>
          </a:xfrm>
        </p:spPr>
        <p:txBody>
          <a:bodyPr/>
          <a:lstStyle>
            <a:lvl1pPr>
              <a:defRPr/>
            </a:lvl1pPr>
          </a:lstStyle>
          <a:p>
            <a:endParaRPr lang="en-GB"/>
          </a:p>
        </p:txBody>
      </p:sp>
      <p:sp>
        <p:nvSpPr>
          <p:cNvPr id="7" name="Platshållare för sidfot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Platshållare för bildnummer 7"/>
          <p:cNvSpPr>
            <a:spLocks noGrp="1"/>
          </p:cNvSpPr>
          <p:nvPr>
            <p:ph type="sldNum" sz="quarter" idx="12"/>
          </p:nvPr>
        </p:nvSpPr>
        <p:spPr>
          <a:xfrm>
            <a:off x="6553200" y="6245225"/>
            <a:ext cx="2133600" cy="476250"/>
          </a:xfrm>
        </p:spPr>
        <p:txBody>
          <a:bodyPr/>
          <a:lstStyle>
            <a:lvl1pPr>
              <a:defRPr/>
            </a:lvl1pPr>
          </a:lstStyle>
          <a:p>
            <a:fld id="{DAAECEE0-8418-4CB8-A1EB-BA2CACFCA39D}"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CCA02-59DF-408F-8CD2-4D583BE719FC}" type="slidenum">
              <a:rPr lang="en-GB" smtClean="0"/>
              <a:pPr/>
              <a:t>‹#›</a:t>
            </a:fld>
            <a:endParaRPr lang="en-GB"/>
          </a:p>
        </p:txBody>
      </p:sp>
      <p:sp>
        <p:nvSpPr>
          <p:cNvPr id="8" name="Title 7"/>
          <p:cNvSpPr>
            <a:spLocks noGrp="1"/>
          </p:cNvSpPr>
          <p:nvPr>
            <p:ph type="title"/>
          </p:nvPr>
        </p:nvSpPr>
        <p:spPr/>
        <p:txBody>
          <a:bodyPr/>
          <a:lstStyle/>
          <a:p>
            <a:r>
              <a:rPr lang="sv-SE" smtClean="0"/>
              <a:t>Klicka här för att ändra format</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sv-SE" smtClean="0"/>
              <a:t>Klicka här för att ändra format</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C2BD4-BB72-44B7-B9C3-D9C9444E05D0}"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113AC0-516A-4793-B833-1AB2C5D5B4DB}" type="slidenum">
              <a:rPr lang="en-GB" smtClean="0"/>
              <a:pPr/>
              <a:t>‹#›</a:t>
            </a:fld>
            <a:endParaRPr lang="en-GB"/>
          </a:p>
        </p:txBody>
      </p:sp>
      <p:sp>
        <p:nvSpPr>
          <p:cNvPr id="8" name="Title 7"/>
          <p:cNvSpPr>
            <a:spLocks noGrp="1"/>
          </p:cNvSpPr>
          <p:nvPr>
            <p:ph type="title"/>
          </p:nvPr>
        </p:nvSpPr>
        <p:spPr/>
        <p:txBody>
          <a:bodyPr/>
          <a:lstStyle/>
          <a:p>
            <a:r>
              <a:rPr lang="sv-SE" smtClean="0"/>
              <a:t>Klicka här för att ändra format</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sv-SE" smtClean="0"/>
              <a:t>Klicka här för att ändra format på bakgrundstexten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1C892E-E16A-423A-921B-0A9023CB350A}" type="slidenum">
              <a:rPr lang="en-GB" smtClean="0"/>
              <a:pPr/>
              <a:t>‹#›</a:t>
            </a:fld>
            <a:endParaRPr lang="en-GB"/>
          </a:p>
        </p:txBody>
      </p:sp>
      <p:sp>
        <p:nvSpPr>
          <p:cNvPr id="10" name="Title 9"/>
          <p:cNvSpPr>
            <a:spLocks noGrp="1"/>
          </p:cNvSpPr>
          <p:nvPr>
            <p:ph type="title"/>
          </p:nvPr>
        </p:nvSpPr>
        <p:spPr/>
        <p:txBody>
          <a:bodyPr/>
          <a:lstStyle/>
          <a:p>
            <a:r>
              <a:rPr lang="sv-SE" smtClean="0"/>
              <a:t>Klicka här för att ändra format</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342E34-F4D3-4A22-86D8-03FFE3D70AEA}"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D642CC-8A92-4698-8153-CABFF43D8F0A}"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sv-SE" smtClean="0"/>
              <a:t>Klicka här för att ändra format</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8FA50-EBC3-4231-8041-69044B7D136F}"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AC0B95-CB20-484D-B72F-CA95BD8D9A85}" type="slidenum">
              <a:rPr lang="en-GB" smtClean="0"/>
              <a:pPr/>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sv-SE" smtClean="0"/>
              <a:t>Klicka här för att ändra format</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74194CF-D7C5-40F5-B317-E586C5B4C75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mailto:info@iknord.n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laget.se/IKNOR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mailto:info@iknord.n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348880"/>
            <a:ext cx="6534038" cy="43570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338" name="Rectangle 2"/>
          <p:cNvSpPr>
            <a:spLocks noGrp="1" noChangeArrowheads="1"/>
          </p:cNvSpPr>
          <p:nvPr>
            <p:ph type="title"/>
          </p:nvPr>
        </p:nvSpPr>
        <p:spPr/>
        <p:txBody>
          <a:bodyPr/>
          <a:lstStyle/>
          <a:p>
            <a:pPr marL="0" indent="0">
              <a:buNone/>
            </a:pPr>
            <a:r>
              <a:rPr lang="en-GB" dirty="0"/>
              <a:t> </a:t>
            </a:r>
          </a:p>
        </p:txBody>
      </p:sp>
      <p:sp>
        <p:nvSpPr>
          <p:cNvPr id="14339" name="Rectangle 3"/>
          <p:cNvSpPr>
            <a:spLocks noGrp="1" noChangeArrowheads="1"/>
          </p:cNvSpPr>
          <p:nvPr>
            <p:ph idx="4294967295"/>
          </p:nvPr>
        </p:nvSpPr>
        <p:spPr>
          <a:xfrm>
            <a:off x="0" y="1600200"/>
            <a:ext cx="8229600" cy="1828800"/>
          </a:xfrm>
        </p:spPr>
        <p:txBody>
          <a:bodyPr/>
          <a:lstStyle/>
          <a:p>
            <a:pPr algn="ctr">
              <a:buFontTx/>
              <a:buNone/>
            </a:pPr>
            <a:r>
              <a:rPr lang="en-GB" sz="5400" dirty="0" smtClean="0">
                <a:solidFill>
                  <a:srgbClr val="002060"/>
                </a:solidFill>
              </a:rPr>
              <a:t>Den blå-vita tråden! </a:t>
            </a:r>
            <a:endParaRPr lang="en-GB" sz="5400" dirty="0">
              <a:solidFill>
                <a:srgbClr val="002060"/>
              </a:solidFill>
            </a:endParaRPr>
          </a:p>
          <a:p>
            <a:pPr lvl="1"/>
            <a:endParaRPr lang="en-GB" sz="5400" dirty="0"/>
          </a:p>
          <a:p>
            <a:endParaRPr lang="en-GB" dirty="0"/>
          </a:p>
        </p:txBody>
      </p:sp>
      <p:grpSp>
        <p:nvGrpSpPr>
          <p:cNvPr id="2050" name="Group 2"/>
          <p:cNvGrpSpPr>
            <a:grpSpLocks/>
          </p:cNvGrpSpPr>
          <p:nvPr/>
        </p:nvGrpSpPr>
        <p:grpSpPr bwMode="auto">
          <a:xfrm>
            <a:off x="2475839" y="285728"/>
            <a:ext cx="3464315" cy="1343072"/>
            <a:chOff x="108415194" y="109882053"/>
            <a:chExt cx="4623302" cy="2811512"/>
          </a:xfrm>
        </p:grpSpPr>
        <p:sp>
          <p:nvSpPr>
            <p:cNvPr id="2051"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endParaRPr lang="sv-SE"/>
            </a:p>
          </p:txBody>
        </p:sp>
        <p:pic>
          <p:nvPicPr>
            <p:cNvPr id="2052" name="Picture 4" descr="j0101856"/>
            <p:cNvPicPr>
              <a:picLocks noChangeAspect="1" noChangeArrowheads="1" noChangeShapeType="1"/>
            </p:cNvPicPr>
            <p:nvPr/>
          </p:nvPicPr>
          <p:blipFill>
            <a:blip r:embed="rId4" cstate="print"/>
            <a:srcRect/>
            <a:stretch>
              <a:fillRect/>
            </a:stretch>
          </p:blipFill>
          <p:spPr bwMode="auto">
            <a:xfrm>
              <a:off x="108415194" y="110334232"/>
              <a:ext cx="4431096" cy="1835566"/>
            </a:xfrm>
            <a:prstGeom prst="rect">
              <a:avLst/>
            </a:prstGeom>
            <a:ln w="88900" cap="sq" cmpd="thickThin">
              <a:solidFill>
                <a:srgbClr val="000000"/>
              </a:solidFill>
              <a:prstDash val="solid"/>
              <a:miter lim="800000"/>
            </a:ln>
            <a:effectLst>
              <a:innerShdw blurRad="76200">
                <a:srgbClr val="000000"/>
              </a:innerShdw>
            </a:effectLst>
          </p:spPr>
        </p:pic>
      </p:grpSp>
      <p:pic>
        <p:nvPicPr>
          <p:cNvPr id="1027" name="Picture 3" descr="E:\Documents and Settings\Merking\Mina dokument\Nord\Loggor och dyl\Nord märken\nordmärke utan svarta konturer brunt blått vitt vit bakgru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244011"/>
            <a:ext cx="1153991" cy="1384789"/>
          </a:xfrm>
          <a:prstGeom prst="rect">
            <a:avLst/>
          </a:prstGeom>
          <a:ln w="88900" cap="sq" cmpd="thickThin">
            <a:solidFill>
              <a:srgbClr val="000000"/>
            </a:solidFill>
            <a:prstDash val="solid"/>
            <a:miter lim="800000"/>
          </a:ln>
          <a:effectLst>
            <a:innerShdw blurRad="76200">
              <a:srgbClr val="000000"/>
            </a:innerShdw>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9750" y="115888"/>
            <a:ext cx="8229600" cy="1022350"/>
          </a:xfrm>
        </p:spPr>
        <p:txBody>
          <a:bodyPr/>
          <a:lstStyle/>
          <a:p>
            <a:pPr marL="0" indent="0">
              <a:buNone/>
            </a:pPr>
            <a:r>
              <a:rPr lang="en-GB" dirty="0"/>
              <a:t>Organisation </a:t>
            </a:r>
          </a:p>
        </p:txBody>
      </p:sp>
      <p:sp>
        <p:nvSpPr>
          <p:cNvPr id="60427" name="Rectangle 11"/>
          <p:cNvSpPr>
            <a:spLocks noGrp="1" noChangeArrowheads="1"/>
          </p:cNvSpPr>
          <p:nvPr>
            <p:ph sz="quarter" idx="1"/>
          </p:nvPr>
        </p:nvSpPr>
        <p:spPr>
          <a:xfrm>
            <a:off x="4932363" y="1700213"/>
            <a:ext cx="3384550" cy="1541462"/>
          </a:xfrm>
          <a:solidFill>
            <a:schemeClr val="folHlink"/>
          </a:solidFill>
        </p:spPr>
        <p:txBody>
          <a:bodyPr>
            <a:normAutofit/>
          </a:bodyPr>
          <a:lstStyle/>
          <a:p>
            <a:pPr>
              <a:buFontTx/>
              <a:buNone/>
            </a:pPr>
            <a:r>
              <a:rPr lang="sv-SE" sz="2000" dirty="0" smtClean="0"/>
              <a:t>Herrar</a:t>
            </a:r>
            <a:endParaRPr lang="sv-SE" sz="2000" dirty="0"/>
          </a:p>
          <a:p>
            <a:pPr>
              <a:buFontTx/>
              <a:buNone/>
            </a:pPr>
            <a:endParaRPr lang="sv-SE" sz="1800" dirty="0"/>
          </a:p>
          <a:p>
            <a:r>
              <a:rPr lang="sv-SE" sz="1600" dirty="0" err="1" smtClean="0"/>
              <a:t>Ansvarig:Senioransvarig</a:t>
            </a:r>
            <a:endParaRPr lang="sv-SE" sz="1600" dirty="0"/>
          </a:p>
          <a:p>
            <a:r>
              <a:rPr lang="sv-SE" sz="1600" dirty="0"/>
              <a:t>Seniorlag ned </a:t>
            </a:r>
            <a:r>
              <a:rPr lang="sv-SE" sz="1600" dirty="0" smtClean="0"/>
              <a:t>till 17år</a:t>
            </a:r>
            <a:endParaRPr lang="sv-SE" sz="1600" dirty="0"/>
          </a:p>
          <a:p>
            <a:endParaRPr lang="nl-NL" sz="1600" dirty="0"/>
          </a:p>
        </p:txBody>
      </p:sp>
      <p:sp>
        <p:nvSpPr>
          <p:cNvPr id="60428" name="Rectangle 12"/>
          <p:cNvSpPr>
            <a:spLocks noGrp="1" noChangeArrowheads="1"/>
          </p:cNvSpPr>
          <p:nvPr>
            <p:ph sz="quarter" idx="2"/>
          </p:nvPr>
        </p:nvSpPr>
        <p:spPr>
          <a:xfrm>
            <a:off x="4932363" y="3789363"/>
            <a:ext cx="3394075" cy="1722437"/>
          </a:xfrm>
          <a:solidFill>
            <a:srgbClr val="FFCC00"/>
          </a:solidFill>
        </p:spPr>
        <p:txBody>
          <a:bodyPr/>
          <a:lstStyle/>
          <a:p>
            <a:pPr>
              <a:buFontTx/>
              <a:buNone/>
            </a:pPr>
            <a:r>
              <a:rPr lang="sv-SE" sz="2000" dirty="0" smtClean="0"/>
              <a:t>Damer</a:t>
            </a:r>
            <a:endParaRPr lang="sv-SE" sz="2000" dirty="0"/>
          </a:p>
          <a:p>
            <a:pPr>
              <a:buFontTx/>
              <a:buNone/>
            </a:pPr>
            <a:endParaRPr lang="sv-SE" sz="1800" dirty="0"/>
          </a:p>
          <a:p>
            <a:r>
              <a:rPr lang="sv-SE" sz="1600" dirty="0"/>
              <a:t>Ansvarig: </a:t>
            </a:r>
            <a:r>
              <a:rPr lang="sv-SE" sz="1600" dirty="0" smtClean="0"/>
              <a:t>Senioransvarig</a:t>
            </a:r>
            <a:endParaRPr lang="sv-SE" sz="1600" dirty="0"/>
          </a:p>
          <a:p>
            <a:r>
              <a:rPr lang="sv-SE" sz="1600" dirty="0"/>
              <a:t>Seniorlag ned till </a:t>
            </a:r>
            <a:r>
              <a:rPr lang="sv-SE" sz="1600" dirty="0" smtClean="0"/>
              <a:t>17 år</a:t>
            </a:r>
            <a:endParaRPr lang="sv-SE" sz="1600" dirty="0"/>
          </a:p>
          <a:p>
            <a:pPr>
              <a:buFontTx/>
              <a:buNone/>
            </a:pPr>
            <a:endParaRPr lang="nl-NL" sz="1600" dirty="0"/>
          </a:p>
        </p:txBody>
      </p:sp>
      <p:sp>
        <p:nvSpPr>
          <p:cNvPr id="60429" name="Rectangle 13"/>
          <p:cNvSpPr>
            <a:spLocks noGrp="1" noChangeArrowheads="1"/>
          </p:cNvSpPr>
          <p:nvPr>
            <p:ph sz="half" idx="3"/>
          </p:nvPr>
        </p:nvSpPr>
        <p:spPr>
          <a:xfrm>
            <a:off x="179388" y="2565400"/>
            <a:ext cx="3887787" cy="1757363"/>
          </a:xfrm>
          <a:solidFill>
            <a:schemeClr val="accent1"/>
          </a:solidFill>
        </p:spPr>
        <p:txBody>
          <a:bodyPr/>
          <a:lstStyle/>
          <a:p>
            <a:pPr>
              <a:buFontTx/>
              <a:buNone/>
            </a:pPr>
            <a:r>
              <a:rPr lang="sv-SE" sz="2000" dirty="0" smtClean="0"/>
              <a:t>Ungdomar</a:t>
            </a:r>
            <a:endParaRPr lang="sv-SE" sz="2000" dirty="0"/>
          </a:p>
          <a:p>
            <a:pPr>
              <a:buFontTx/>
              <a:buNone/>
            </a:pPr>
            <a:endParaRPr lang="sv-SE" sz="2000" dirty="0"/>
          </a:p>
          <a:p>
            <a:r>
              <a:rPr lang="sv-SE" sz="1600" dirty="0" smtClean="0"/>
              <a:t>Ansvarig: Ungdomsansvarig</a:t>
            </a:r>
            <a:endParaRPr lang="sv-SE" sz="1600" dirty="0"/>
          </a:p>
          <a:p>
            <a:r>
              <a:rPr lang="sv-SE" sz="1600" dirty="0"/>
              <a:t>Killar </a:t>
            </a:r>
            <a:r>
              <a:rPr lang="sv-SE" sz="1600" dirty="0" smtClean="0"/>
              <a:t>7år </a:t>
            </a:r>
            <a:r>
              <a:rPr lang="sv-SE" sz="1600" dirty="0"/>
              <a:t>- </a:t>
            </a:r>
            <a:r>
              <a:rPr lang="sv-SE" sz="1600" dirty="0" smtClean="0"/>
              <a:t>16år </a:t>
            </a:r>
            <a:r>
              <a:rPr lang="sv-SE" sz="1600" dirty="0"/>
              <a:t>&amp; Tjejer, 7år – </a:t>
            </a:r>
            <a:r>
              <a:rPr lang="sv-SE" sz="1600" dirty="0" smtClean="0"/>
              <a:t>16år</a:t>
            </a:r>
            <a:endParaRPr lang="nl-NL" sz="2000" dirty="0"/>
          </a:p>
        </p:txBody>
      </p:sp>
      <p:sp>
        <p:nvSpPr>
          <p:cNvPr id="60430" name="Line 14"/>
          <p:cNvSpPr>
            <a:spLocks noChangeShapeType="1"/>
          </p:cNvSpPr>
          <p:nvPr/>
        </p:nvSpPr>
        <p:spPr bwMode="auto">
          <a:xfrm flipV="1">
            <a:off x="4211638" y="2781300"/>
            <a:ext cx="576262" cy="503238"/>
          </a:xfrm>
          <a:prstGeom prst="line">
            <a:avLst/>
          </a:prstGeom>
          <a:noFill/>
          <a:ln w="9525">
            <a:solidFill>
              <a:schemeClr val="tx1"/>
            </a:solidFill>
            <a:round/>
            <a:headEnd/>
            <a:tailEnd type="triangle" w="med" len="med"/>
          </a:ln>
          <a:effectLst/>
        </p:spPr>
        <p:txBody>
          <a:bodyPr/>
          <a:lstStyle/>
          <a:p>
            <a:endParaRPr lang="sv-SE"/>
          </a:p>
        </p:txBody>
      </p:sp>
      <p:sp>
        <p:nvSpPr>
          <p:cNvPr id="60431" name="Line 15"/>
          <p:cNvSpPr>
            <a:spLocks noChangeShapeType="1"/>
          </p:cNvSpPr>
          <p:nvPr/>
        </p:nvSpPr>
        <p:spPr bwMode="auto">
          <a:xfrm>
            <a:off x="4211638" y="3644900"/>
            <a:ext cx="647700" cy="504825"/>
          </a:xfrm>
          <a:prstGeom prst="line">
            <a:avLst/>
          </a:prstGeom>
          <a:noFill/>
          <a:ln w="9525">
            <a:solidFill>
              <a:schemeClr val="tx1"/>
            </a:solidFill>
            <a:round/>
            <a:headEnd/>
            <a:tailEnd type="triangle" w="med" len="med"/>
          </a:ln>
          <a:effectLst/>
        </p:spPr>
        <p:txBody>
          <a:bodyPr/>
          <a:lstStyle/>
          <a:p>
            <a:endParaRPr lang="sv-SE"/>
          </a:p>
        </p:txBody>
      </p:sp>
      <p:grpSp>
        <p:nvGrpSpPr>
          <p:cNvPr id="8" name="Group 2"/>
          <p:cNvGrpSpPr>
            <a:grpSpLocks/>
          </p:cNvGrpSpPr>
          <p:nvPr/>
        </p:nvGrpSpPr>
        <p:grpSpPr bwMode="auto">
          <a:xfrm>
            <a:off x="571467" y="285728"/>
            <a:ext cx="2917196" cy="1071570"/>
            <a:chOff x="108447861" y="109882053"/>
            <a:chExt cx="4774084" cy="2811512"/>
          </a:xfrm>
        </p:grpSpPr>
        <p:sp>
          <p:nvSpPr>
            <p:cNvPr id="9"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endParaRPr lang="sv-SE"/>
            </a:p>
          </p:txBody>
        </p:sp>
        <p:pic>
          <p:nvPicPr>
            <p:cNvPr id="10" name="Picture 4" descr="j0101856"/>
            <p:cNvPicPr>
              <a:picLocks noChangeAspect="1" noChangeArrowheads="1" noChangeShapeType="1"/>
            </p:cNvPicPr>
            <p:nvPr/>
          </p:nvPicPr>
          <p:blipFill>
            <a:blip r:embed="rId3" cstate="print"/>
            <a:srcRect/>
            <a:stretch>
              <a:fillRect/>
            </a:stretch>
          </p:blipFill>
          <p:spPr bwMode="auto">
            <a:xfrm>
              <a:off x="108631310" y="110370025"/>
              <a:ext cx="4590635" cy="1835565"/>
            </a:xfrm>
            <a:prstGeom prst="rect">
              <a:avLst/>
            </a:prstGeom>
            <a:ln w="88900" cap="sq" cmpd="thickThin">
              <a:solidFill>
                <a:srgbClr val="000000"/>
              </a:solidFill>
              <a:prstDash val="solid"/>
              <a:miter lim="800000"/>
            </a:ln>
            <a:effectLst>
              <a:innerShdw blurRad="76200">
                <a:srgbClr val="000000"/>
              </a:innerShdw>
            </a:effectLst>
          </p:spPr>
        </p:pic>
      </p:grpSp>
      <p:pic>
        <p:nvPicPr>
          <p:cNvPr id="11" name="Picture 3" descr="E:\Documents and Settings\Merking\Mina dokument\Nord\Loggor och dyl\Nord märken\nordmärke utan svarta konturer brunt blått vitt vit bakgr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72" y="357861"/>
            <a:ext cx="772752" cy="9273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21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59113" y="260350"/>
            <a:ext cx="5710237" cy="877888"/>
          </a:xfrm>
        </p:spPr>
        <p:txBody>
          <a:bodyPr/>
          <a:lstStyle/>
          <a:p>
            <a:pPr marL="0" indent="0">
              <a:buNone/>
            </a:pPr>
            <a:r>
              <a:rPr lang="en-GB" dirty="0"/>
              <a:t>Riktlinjer</a:t>
            </a:r>
          </a:p>
        </p:txBody>
      </p:sp>
      <p:sp>
        <p:nvSpPr>
          <p:cNvPr id="65539" name="Rectangle 3"/>
          <p:cNvSpPr>
            <a:spLocks noGrp="1" noChangeArrowheads="1"/>
          </p:cNvSpPr>
          <p:nvPr>
            <p:ph sz="quarter" idx="13"/>
          </p:nvPr>
        </p:nvSpPr>
        <p:spPr>
          <a:xfrm>
            <a:off x="457200" y="1639888"/>
            <a:ext cx="8435975" cy="4381500"/>
          </a:xfrm>
        </p:spPr>
        <p:txBody>
          <a:bodyPr/>
          <a:lstStyle/>
          <a:p>
            <a:pPr>
              <a:buFontTx/>
              <a:buNone/>
            </a:pPr>
            <a:r>
              <a:rPr lang="en-GB" b="1" dirty="0" err="1" smtClean="0"/>
              <a:t>Ungdomar</a:t>
            </a:r>
            <a:r>
              <a:rPr lang="en-GB" b="1" dirty="0"/>
              <a:t>, </a:t>
            </a:r>
            <a:r>
              <a:rPr lang="en-GB" b="1" dirty="0" smtClean="0"/>
              <a:t>7-16 </a:t>
            </a:r>
            <a:r>
              <a:rPr lang="en-GB" b="1" dirty="0" err="1" smtClean="0"/>
              <a:t>år</a:t>
            </a:r>
            <a:endParaRPr lang="en-GB" dirty="0"/>
          </a:p>
          <a:p>
            <a:r>
              <a:rPr lang="en-GB" sz="1800" dirty="0" err="1" smtClean="0"/>
              <a:t>Handbollsträningen</a:t>
            </a:r>
            <a:r>
              <a:rPr lang="en-GB" sz="1800" dirty="0" smtClean="0"/>
              <a:t> </a:t>
            </a:r>
            <a:r>
              <a:rPr lang="en-GB" sz="1800" dirty="0" err="1"/>
              <a:t>börjar</a:t>
            </a:r>
            <a:r>
              <a:rPr lang="en-GB" sz="1800" dirty="0"/>
              <a:t> </a:t>
            </a:r>
            <a:r>
              <a:rPr lang="en-GB" sz="1800" dirty="0" err="1"/>
              <a:t>som</a:t>
            </a:r>
            <a:r>
              <a:rPr lang="en-GB" sz="1800" dirty="0"/>
              <a:t> </a:t>
            </a:r>
            <a:r>
              <a:rPr lang="en-GB" sz="1800" dirty="0" err="1"/>
              <a:t>lek</a:t>
            </a:r>
            <a:r>
              <a:rPr lang="en-GB" sz="1800" dirty="0"/>
              <a:t> vid </a:t>
            </a:r>
            <a:r>
              <a:rPr lang="en-GB" sz="1800" dirty="0" smtClean="0"/>
              <a:t>7 </a:t>
            </a:r>
            <a:r>
              <a:rPr lang="en-GB" sz="1800" dirty="0" err="1"/>
              <a:t>års</a:t>
            </a:r>
            <a:r>
              <a:rPr lang="en-GB" sz="1800" dirty="0"/>
              <a:t> </a:t>
            </a:r>
            <a:r>
              <a:rPr lang="en-GB" sz="1800" dirty="0" err="1"/>
              <a:t>ålder</a:t>
            </a:r>
            <a:r>
              <a:rPr lang="en-GB" sz="1800" dirty="0"/>
              <a:t>, </a:t>
            </a:r>
            <a:endParaRPr lang="en-GB" sz="1800" dirty="0" smtClean="0"/>
          </a:p>
          <a:p>
            <a:r>
              <a:rPr lang="en-GB" sz="1800" dirty="0" smtClean="0"/>
              <a:t>Vi </a:t>
            </a:r>
            <a:r>
              <a:rPr lang="en-GB" sz="1800" dirty="0"/>
              <a:t>skall bedriva bra </a:t>
            </a:r>
            <a:r>
              <a:rPr lang="en-GB" sz="1800" dirty="0" smtClean="0"/>
              <a:t>handbollsverksamhet </a:t>
            </a:r>
            <a:r>
              <a:rPr lang="en-GB" sz="1800" dirty="0"/>
              <a:t>på ett lekfullt sätt och därmed verka för ett bestående intresse för </a:t>
            </a:r>
            <a:r>
              <a:rPr lang="en-GB" sz="1800" dirty="0" smtClean="0"/>
              <a:t>handboll </a:t>
            </a:r>
            <a:r>
              <a:rPr lang="en-GB" sz="1800" dirty="0"/>
              <a:t>och för klubben.</a:t>
            </a:r>
          </a:p>
          <a:p>
            <a:r>
              <a:rPr lang="en-GB" sz="1800" dirty="0" err="1"/>
              <a:t>Vår</a:t>
            </a:r>
            <a:r>
              <a:rPr lang="en-GB" sz="1800" dirty="0"/>
              <a:t> </a:t>
            </a:r>
            <a:r>
              <a:rPr lang="en-GB" sz="1800" dirty="0" err="1"/>
              <a:t>klubb</a:t>
            </a:r>
            <a:r>
              <a:rPr lang="en-GB" sz="1800" dirty="0"/>
              <a:t> </a:t>
            </a:r>
            <a:r>
              <a:rPr lang="en-GB" sz="1800" dirty="0" err="1"/>
              <a:t>bedriver</a:t>
            </a:r>
            <a:r>
              <a:rPr lang="en-GB" sz="1800" dirty="0"/>
              <a:t> </a:t>
            </a:r>
            <a:r>
              <a:rPr lang="en-GB" sz="1800" dirty="0" err="1"/>
              <a:t>bredd-verksamhet</a:t>
            </a:r>
            <a:r>
              <a:rPr lang="en-GB" sz="1800" dirty="0"/>
              <a:t>, </a:t>
            </a:r>
            <a:r>
              <a:rPr lang="en-GB" sz="1800" dirty="0" smtClean="0"/>
              <a:t>vi </a:t>
            </a:r>
            <a:r>
              <a:rPr lang="en-GB" sz="1800" dirty="0" err="1"/>
              <a:t>skall</a:t>
            </a:r>
            <a:r>
              <a:rPr lang="en-GB" sz="1800" dirty="0"/>
              <a:t> </a:t>
            </a:r>
            <a:r>
              <a:rPr lang="en-GB" sz="1800" dirty="0" err="1"/>
              <a:t>öppna</a:t>
            </a:r>
            <a:r>
              <a:rPr lang="en-GB" sz="1800" dirty="0"/>
              <a:t> </a:t>
            </a:r>
            <a:r>
              <a:rPr lang="en-GB" sz="1800" dirty="0" err="1"/>
              <a:t>vår</a:t>
            </a:r>
            <a:r>
              <a:rPr lang="en-GB" sz="1800" dirty="0"/>
              <a:t> </a:t>
            </a:r>
            <a:r>
              <a:rPr lang="en-GB" sz="1800" dirty="0" err="1"/>
              <a:t>verksamhet</a:t>
            </a:r>
            <a:r>
              <a:rPr lang="en-GB" sz="1800" dirty="0"/>
              <a:t> </a:t>
            </a:r>
            <a:r>
              <a:rPr lang="en-GB" sz="1800" dirty="0" err="1"/>
              <a:t>för</a:t>
            </a:r>
            <a:r>
              <a:rPr lang="en-GB" sz="1800" dirty="0"/>
              <a:t> </a:t>
            </a:r>
            <a:r>
              <a:rPr lang="en-GB" sz="1800" dirty="0" err="1"/>
              <a:t>alla</a:t>
            </a:r>
            <a:r>
              <a:rPr lang="en-GB" sz="1800" dirty="0"/>
              <a:t> </a:t>
            </a:r>
            <a:r>
              <a:rPr lang="en-GB" sz="1800" dirty="0" err="1"/>
              <a:t>som</a:t>
            </a:r>
            <a:r>
              <a:rPr lang="en-GB" sz="1800" dirty="0"/>
              <a:t> </a:t>
            </a:r>
            <a:r>
              <a:rPr lang="en-GB" sz="1800" dirty="0" err="1"/>
              <a:t>vill</a:t>
            </a:r>
            <a:r>
              <a:rPr lang="en-GB" sz="1800" dirty="0"/>
              <a:t> </a:t>
            </a:r>
            <a:r>
              <a:rPr lang="en-GB" sz="1800" dirty="0" err="1"/>
              <a:t>vara</a:t>
            </a:r>
            <a:r>
              <a:rPr lang="en-GB" sz="1800" dirty="0"/>
              <a:t> med </a:t>
            </a:r>
            <a:r>
              <a:rPr lang="en-GB" sz="1800" dirty="0" err="1"/>
              <a:t>och</a:t>
            </a:r>
            <a:r>
              <a:rPr lang="en-GB" sz="1800" dirty="0"/>
              <a:t> </a:t>
            </a:r>
            <a:r>
              <a:rPr lang="en-GB" sz="1800" dirty="0" err="1"/>
              <a:t>spela</a:t>
            </a:r>
            <a:r>
              <a:rPr lang="en-GB" sz="1800" dirty="0"/>
              <a:t>.</a:t>
            </a:r>
          </a:p>
          <a:p>
            <a:r>
              <a:rPr lang="en-GB" sz="1800" dirty="0"/>
              <a:t>Vår ungdomsverksamhet bygger på aktivt deltagande av engagerade </a:t>
            </a:r>
            <a:r>
              <a:rPr lang="en-GB" sz="1800" dirty="0" smtClean="0"/>
              <a:t>föräldrar och barn. </a:t>
            </a:r>
          </a:p>
          <a:p>
            <a:r>
              <a:rPr lang="en-GB" sz="1800" dirty="0" smtClean="0"/>
              <a:t>Spelare som inte </a:t>
            </a:r>
            <a:r>
              <a:rPr lang="en-GB" sz="1800" dirty="0"/>
              <a:t>vill fortsätta som spelare uppmuntras att verka som ledare i vår förening.</a:t>
            </a:r>
            <a:endParaRPr lang="en-GB" dirty="0"/>
          </a:p>
        </p:txBody>
      </p:sp>
      <p:grpSp>
        <p:nvGrpSpPr>
          <p:cNvPr id="4" name="Group 2"/>
          <p:cNvGrpSpPr>
            <a:grpSpLocks/>
          </p:cNvGrpSpPr>
          <p:nvPr/>
        </p:nvGrpSpPr>
        <p:grpSpPr bwMode="auto">
          <a:xfrm>
            <a:off x="571455" y="285728"/>
            <a:ext cx="2917201" cy="1071570"/>
            <a:chOff x="108447861" y="109882053"/>
            <a:chExt cx="4774093" cy="2811512"/>
          </a:xfrm>
        </p:grpSpPr>
        <p:sp>
          <p:nvSpPr>
            <p:cNvPr id="5"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endParaRPr lang="sv-SE"/>
            </a:p>
          </p:txBody>
        </p:sp>
        <p:pic>
          <p:nvPicPr>
            <p:cNvPr id="6" name="Picture 4" descr="j0101856"/>
            <p:cNvPicPr>
              <a:picLocks noChangeAspect="1" noChangeArrowheads="1" noChangeShapeType="1"/>
            </p:cNvPicPr>
            <p:nvPr/>
          </p:nvPicPr>
          <p:blipFill>
            <a:blip r:embed="rId3" cstate="print"/>
            <a:srcRect/>
            <a:stretch>
              <a:fillRect/>
            </a:stretch>
          </p:blipFill>
          <p:spPr bwMode="auto">
            <a:xfrm>
              <a:off x="108631319" y="110370020"/>
              <a:ext cx="4590635" cy="1835565"/>
            </a:xfrm>
            <a:prstGeom prst="rect">
              <a:avLst/>
            </a:prstGeom>
            <a:ln w="88900" cap="sq" cmpd="thickThin">
              <a:solidFill>
                <a:srgbClr val="000000"/>
              </a:solidFill>
              <a:prstDash val="solid"/>
              <a:miter lim="800000"/>
            </a:ln>
            <a:effectLst>
              <a:innerShdw blurRad="76200">
                <a:srgbClr val="000000"/>
              </a:innerShdw>
            </a:effectLst>
          </p:spPr>
        </p:pic>
      </p:grpSp>
      <p:pic>
        <p:nvPicPr>
          <p:cNvPr id="7" name="Picture 3" descr="E:\Documents and Settings\Merking\Mina dokument\Nord\Loggor och dyl\Nord märken\nordmärke utan svarta konturer brunt blått vitt vit bakgr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72" y="357861"/>
            <a:ext cx="772752" cy="9273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59113" y="260350"/>
            <a:ext cx="5710237" cy="877888"/>
          </a:xfrm>
        </p:spPr>
        <p:txBody>
          <a:bodyPr/>
          <a:lstStyle/>
          <a:p>
            <a:pPr marL="0" indent="0">
              <a:buNone/>
            </a:pPr>
            <a:r>
              <a:rPr lang="en-GB" dirty="0" smtClean="0"/>
              <a:t>Översikt</a:t>
            </a:r>
            <a:endParaRPr lang="en-GB" dirty="0"/>
          </a:p>
        </p:txBody>
      </p:sp>
      <p:sp>
        <p:nvSpPr>
          <p:cNvPr id="71683" name="Rectangle 3"/>
          <p:cNvSpPr>
            <a:spLocks noGrp="1" noChangeArrowheads="1"/>
          </p:cNvSpPr>
          <p:nvPr>
            <p:ph sz="quarter" idx="13"/>
          </p:nvPr>
        </p:nvSpPr>
        <p:spPr>
          <a:xfrm>
            <a:off x="457200" y="1341438"/>
            <a:ext cx="8435975" cy="4679950"/>
          </a:xfrm>
        </p:spPr>
        <p:txBody>
          <a:bodyPr>
            <a:normAutofit lnSpcReduction="10000"/>
          </a:bodyPr>
          <a:lstStyle/>
          <a:p>
            <a:pPr>
              <a:buFontTx/>
              <a:buNone/>
            </a:pPr>
            <a:r>
              <a:rPr lang="en-GB" b="1" dirty="0" err="1" smtClean="0"/>
              <a:t>Ungdomar</a:t>
            </a:r>
            <a:r>
              <a:rPr lang="en-GB" b="1" dirty="0"/>
              <a:t>, </a:t>
            </a:r>
            <a:r>
              <a:rPr lang="en-GB" b="1" dirty="0" smtClean="0"/>
              <a:t>7-16år</a:t>
            </a:r>
            <a:endParaRPr lang="en-GB" b="1" dirty="0"/>
          </a:p>
          <a:p>
            <a:pPr>
              <a:buFontTx/>
              <a:buNone/>
            </a:pPr>
            <a:r>
              <a:rPr lang="en-GB" sz="1600" b="1" dirty="0" err="1"/>
              <a:t>Säsong</a:t>
            </a:r>
            <a:r>
              <a:rPr lang="en-GB" sz="1600" b="1" dirty="0"/>
              <a:t>:</a:t>
            </a:r>
            <a:endParaRPr lang="en-GB" sz="1600" dirty="0"/>
          </a:p>
          <a:p>
            <a:r>
              <a:rPr lang="en-GB" sz="1400" dirty="0"/>
              <a:t>Vid </a:t>
            </a:r>
            <a:r>
              <a:rPr lang="en-GB" sz="1400" dirty="0" smtClean="0"/>
              <a:t>7 </a:t>
            </a:r>
            <a:r>
              <a:rPr lang="en-GB" sz="1400" dirty="0"/>
              <a:t>år </a:t>
            </a:r>
            <a:r>
              <a:rPr lang="en-GB" sz="1400" dirty="0" smtClean="0"/>
              <a:t> </a:t>
            </a:r>
            <a:r>
              <a:rPr lang="en-GB" sz="1400" dirty="0"/>
              <a:t>startar vi upp verksamheten i </a:t>
            </a:r>
            <a:r>
              <a:rPr lang="en-GB" sz="1400" dirty="0" smtClean="0"/>
              <a:t>september. </a:t>
            </a:r>
            <a:endParaRPr lang="en-GB" sz="1400" dirty="0"/>
          </a:p>
          <a:p>
            <a:pPr>
              <a:buFontTx/>
              <a:buNone/>
            </a:pPr>
            <a:r>
              <a:rPr lang="en-GB" sz="1600" b="1" dirty="0" smtClean="0"/>
              <a:t>Matcher</a:t>
            </a:r>
            <a:r>
              <a:rPr lang="en-GB" sz="1600" b="1" dirty="0"/>
              <a:t>:</a:t>
            </a:r>
          </a:p>
          <a:p>
            <a:r>
              <a:rPr lang="en-GB" sz="1400" dirty="0"/>
              <a:t>Vid </a:t>
            </a:r>
            <a:r>
              <a:rPr lang="en-GB" sz="1400" dirty="0" smtClean="0"/>
              <a:t>8 </a:t>
            </a:r>
            <a:r>
              <a:rPr lang="en-GB" sz="1400" dirty="0"/>
              <a:t>år rekommenderas </a:t>
            </a:r>
            <a:r>
              <a:rPr lang="en-GB" sz="1400" dirty="0" smtClean="0"/>
              <a:t>spel i Handbollsförbundet västs minisammandrag</a:t>
            </a:r>
            <a:r>
              <a:rPr lang="en-GB" sz="1400" dirty="0"/>
              <a:t>.</a:t>
            </a:r>
          </a:p>
          <a:p>
            <a:r>
              <a:rPr lang="en-GB" sz="1400" dirty="0"/>
              <a:t>Vid </a:t>
            </a:r>
            <a:r>
              <a:rPr lang="en-GB" sz="1400" dirty="0" smtClean="0"/>
              <a:t>9 </a:t>
            </a:r>
            <a:r>
              <a:rPr lang="en-GB" sz="1400" dirty="0"/>
              <a:t>år rekommenderas </a:t>
            </a:r>
            <a:r>
              <a:rPr lang="en-GB" sz="1400" dirty="0" smtClean="0"/>
              <a:t>spel i Handbollsförbundet </a:t>
            </a:r>
            <a:r>
              <a:rPr lang="en-GB" sz="1400" dirty="0"/>
              <a:t>västs </a:t>
            </a:r>
            <a:r>
              <a:rPr lang="en-GB" sz="1400" dirty="0" smtClean="0"/>
              <a:t>minisammandrag.</a:t>
            </a:r>
            <a:endParaRPr lang="en-GB" sz="1400" dirty="0"/>
          </a:p>
          <a:p>
            <a:r>
              <a:rPr lang="en-GB" sz="1400" dirty="0"/>
              <a:t>Vid </a:t>
            </a:r>
            <a:r>
              <a:rPr lang="en-GB" sz="1400" dirty="0" smtClean="0"/>
              <a:t>10-19 </a:t>
            </a:r>
            <a:r>
              <a:rPr lang="en-GB" sz="1400" dirty="0"/>
              <a:t>år rekommenderas </a:t>
            </a:r>
            <a:r>
              <a:rPr lang="en-GB" sz="1400" dirty="0" smtClean="0"/>
              <a:t>spel i göteborgsserierna.</a:t>
            </a:r>
            <a:endParaRPr lang="en-GB" sz="1400" dirty="0"/>
          </a:p>
          <a:p>
            <a:pPr>
              <a:buFontTx/>
              <a:buNone/>
            </a:pPr>
            <a:r>
              <a:rPr lang="en-GB" sz="1600" b="1" dirty="0" err="1"/>
              <a:t>Läger</a:t>
            </a:r>
            <a:r>
              <a:rPr lang="en-GB" sz="1600" b="1" dirty="0"/>
              <a:t>:</a:t>
            </a:r>
          </a:p>
          <a:p>
            <a:r>
              <a:rPr lang="en-GB" sz="1400" dirty="0" smtClean="0"/>
              <a:t>Vid 10-13 </a:t>
            </a:r>
            <a:r>
              <a:rPr lang="en-GB" sz="1400" dirty="0" err="1"/>
              <a:t>år</a:t>
            </a:r>
            <a:r>
              <a:rPr lang="en-GB" sz="1400" dirty="0"/>
              <a:t> </a:t>
            </a:r>
            <a:r>
              <a:rPr lang="en-GB" sz="1400" dirty="0" err="1"/>
              <a:t>rekommenderas</a:t>
            </a:r>
            <a:r>
              <a:rPr lang="en-GB" sz="1400" dirty="0"/>
              <a:t> </a:t>
            </a:r>
            <a:r>
              <a:rPr lang="en-GB" sz="1400" dirty="0" err="1"/>
              <a:t>ett</a:t>
            </a:r>
            <a:r>
              <a:rPr lang="en-GB" sz="1400" dirty="0"/>
              <a:t> </a:t>
            </a:r>
            <a:r>
              <a:rPr lang="en-GB" sz="1400" dirty="0" err="1"/>
              <a:t>läger</a:t>
            </a:r>
            <a:r>
              <a:rPr lang="en-GB" sz="1400" dirty="0"/>
              <a:t> </a:t>
            </a:r>
            <a:r>
              <a:rPr lang="en-GB" sz="1400" dirty="0" err="1" smtClean="0"/>
              <a:t>beläget</a:t>
            </a:r>
            <a:r>
              <a:rPr lang="en-GB" sz="1400" dirty="0" smtClean="0"/>
              <a:t> i </a:t>
            </a:r>
            <a:r>
              <a:rPr lang="en-GB" sz="1400" dirty="0" err="1" smtClean="0"/>
              <a:t>klubbstugan</a:t>
            </a:r>
            <a:r>
              <a:rPr lang="en-GB" sz="1400" dirty="0" smtClean="0"/>
              <a:t> med en </a:t>
            </a:r>
            <a:r>
              <a:rPr lang="en-GB" sz="1400" dirty="0" err="1" smtClean="0"/>
              <a:t>övernattning</a:t>
            </a:r>
            <a:endParaRPr lang="en-GB" sz="1400" dirty="0"/>
          </a:p>
          <a:p>
            <a:r>
              <a:rPr lang="en-GB" sz="1400" dirty="0"/>
              <a:t>Vid </a:t>
            </a:r>
            <a:r>
              <a:rPr lang="en-GB" sz="1400" dirty="0" smtClean="0"/>
              <a:t>14-16 </a:t>
            </a:r>
            <a:r>
              <a:rPr lang="en-GB" sz="1400" dirty="0" err="1"/>
              <a:t>år</a:t>
            </a:r>
            <a:r>
              <a:rPr lang="en-GB" sz="1400" dirty="0"/>
              <a:t> </a:t>
            </a:r>
            <a:r>
              <a:rPr lang="en-GB" sz="1400" dirty="0" err="1"/>
              <a:t>rekommenderas</a:t>
            </a:r>
            <a:r>
              <a:rPr lang="en-GB" sz="1400" dirty="0"/>
              <a:t> </a:t>
            </a:r>
            <a:r>
              <a:rPr lang="en-GB" sz="1400" dirty="0" err="1"/>
              <a:t>ett</a:t>
            </a:r>
            <a:r>
              <a:rPr lang="en-GB" sz="1400" dirty="0"/>
              <a:t> </a:t>
            </a:r>
            <a:r>
              <a:rPr lang="en-GB" sz="1400" dirty="0" err="1"/>
              <a:t>läger</a:t>
            </a:r>
            <a:r>
              <a:rPr lang="en-GB" sz="1400" dirty="0"/>
              <a:t>, i </a:t>
            </a:r>
            <a:r>
              <a:rPr lang="en-GB" sz="1400" dirty="0" err="1" smtClean="0"/>
              <a:t>väst-Sverige</a:t>
            </a:r>
            <a:r>
              <a:rPr lang="en-GB" sz="1400" dirty="0"/>
              <a:t> </a:t>
            </a:r>
            <a:r>
              <a:rPr lang="en-GB" sz="1400" dirty="0" smtClean="0"/>
              <a:t>med 1-2 </a:t>
            </a:r>
            <a:r>
              <a:rPr lang="en-GB" sz="1400" dirty="0" err="1" smtClean="0"/>
              <a:t>övernattningar</a:t>
            </a:r>
            <a:endParaRPr lang="en-GB" sz="1400" dirty="0"/>
          </a:p>
          <a:p>
            <a:pPr>
              <a:buFontTx/>
              <a:buNone/>
            </a:pPr>
            <a:r>
              <a:rPr lang="en-GB" sz="1600" b="1" dirty="0" err="1"/>
              <a:t>Cuper</a:t>
            </a:r>
            <a:r>
              <a:rPr lang="en-GB" sz="1600" b="1" dirty="0"/>
              <a:t>:</a:t>
            </a:r>
          </a:p>
          <a:p>
            <a:r>
              <a:rPr lang="en-GB" sz="1400" dirty="0"/>
              <a:t>Vid </a:t>
            </a:r>
            <a:r>
              <a:rPr lang="en-GB" sz="1400" dirty="0" smtClean="0"/>
              <a:t>9-10 </a:t>
            </a:r>
            <a:r>
              <a:rPr lang="en-GB" sz="1400" dirty="0"/>
              <a:t>år rekommenderas 1-2 cuper i </a:t>
            </a:r>
            <a:r>
              <a:rPr lang="en-GB" sz="1400" dirty="0" smtClean="0"/>
              <a:t>närområdet.</a:t>
            </a:r>
            <a:endParaRPr lang="en-GB" sz="1400" dirty="0"/>
          </a:p>
          <a:p>
            <a:r>
              <a:rPr lang="en-GB" sz="1400" dirty="0"/>
              <a:t>Vid </a:t>
            </a:r>
            <a:r>
              <a:rPr lang="en-GB" sz="1400" dirty="0" smtClean="0"/>
              <a:t>11-13 </a:t>
            </a:r>
            <a:r>
              <a:rPr lang="en-GB" sz="1400" dirty="0" err="1"/>
              <a:t>år</a:t>
            </a:r>
            <a:r>
              <a:rPr lang="en-GB" sz="1400" dirty="0"/>
              <a:t> </a:t>
            </a:r>
            <a:r>
              <a:rPr lang="en-GB" sz="1400" dirty="0" err="1"/>
              <a:t>rekommenderas</a:t>
            </a:r>
            <a:r>
              <a:rPr lang="en-GB" sz="1400" dirty="0"/>
              <a:t> 2-3 </a:t>
            </a:r>
            <a:r>
              <a:rPr lang="en-GB" sz="1400" dirty="0" err="1"/>
              <a:t>cuper</a:t>
            </a:r>
            <a:r>
              <a:rPr lang="en-GB" sz="1400" dirty="0"/>
              <a:t> i </a:t>
            </a:r>
            <a:r>
              <a:rPr lang="en-GB" sz="1400" dirty="0" err="1"/>
              <a:t>närområdet</a:t>
            </a:r>
            <a:r>
              <a:rPr lang="en-GB" sz="1400" dirty="0"/>
              <a:t> </a:t>
            </a:r>
            <a:r>
              <a:rPr lang="en-GB" sz="1400" dirty="0" err="1"/>
              <a:t>och</a:t>
            </a:r>
            <a:r>
              <a:rPr lang="en-GB" sz="1400" dirty="0"/>
              <a:t> </a:t>
            </a:r>
            <a:r>
              <a:rPr lang="en-GB" sz="1400" dirty="0" err="1"/>
              <a:t>väst-Sverige</a:t>
            </a:r>
            <a:r>
              <a:rPr lang="en-GB" sz="1400" dirty="0"/>
              <a:t>.  </a:t>
            </a:r>
            <a:endParaRPr lang="en-GB" sz="1400" dirty="0" smtClean="0"/>
          </a:p>
          <a:p>
            <a:r>
              <a:rPr lang="en-GB" sz="1400" dirty="0" smtClean="0"/>
              <a:t>Vid 14-16 år rekommenderas 2-3 cuper varav någon i annan del av Sverige</a:t>
            </a:r>
          </a:p>
          <a:p>
            <a:r>
              <a:rPr lang="en-GB" sz="1400" dirty="0" smtClean="0"/>
              <a:t>Vid 17-19 år rekommenderas 3 cuper varav någon utomlands.</a:t>
            </a:r>
            <a:endParaRPr lang="en-GB" sz="1400" dirty="0"/>
          </a:p>
        </p:txBody>
      </p:sp>
      <p:grpSp>
        <p:nvGrpSpPr>
          <p:cNvPr id="4" name="Group 2"/>
          <p:cNvGrpSpPr>
            <a:grpSpLocks/>
          </p:cNvGrpSpPr>
          <p:nvPr/>
        </p:nvGrpSpPr>
        <p:grpSpPr bwMode="auto">
          <a:xfrm>
            <a:off x="571467" y="285728"/>
            <a:ext cx="2917196" cy="1071570"/>
            <a:chOff x="108447861" y="109882053"/>
            <a:chExt cx="4774084" cy="2811512"/>
          </a:xfrm>
        </p:grpSpPr>
        <p:sp>
          <p:nvSpPr>
            <p:cNvPr id="5"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endParaRPr lang="sv-SE"/>
            </a:p>
          </p:txBody>
        </p:sp>
        <p:pic>
          <p:nvPicPr>
            <p:cNvPr id="6" name="Picture 4" descr="j0101856"/>
            <p:cNvPicPr>
              <a:picLocks noChangeAspect="1" noChangeArrowheads="1" noChangeShapeType="1"/>
            </p:cNvPicPr>
            <p:nvPr/>
          </p:nvPicPr>
          <p:blipFill>
            <a:blip r:embed="rId3" cstate="print"/>
            <a:srcRect/>
            <a:stretch>
              <a:fillRect/>
            </a:stretch>
          </p:blipFill>
          <p:spPr bwMode="auto">
            <a:xfrm>
              <a:off x="108631310" y="110370025"/>
              <a:ext cx="4590635" cy="1835565"/>
            </a:xfrm>
            <a:prstGeom prst="rect">
              <a:avLst/>
            </a:prstGeom>
            <a:ln w="88900" cap="sq" cmpd="thickThin">
              <a:solidFill>
                <a:srgbClr val="000000"/>
              </a:solidFill>
              <a:prstDash val="solid"/>
              <a:miter lim="800000"/>
            </a:ln>
            <a:effectLst>
              <a:innerShdw blurRad="76200">
                <a:srgbClr val="000000"/>
              </a:innerShdw>
            </a:effectLst>
          </p:spPr>
        </p:pic>
      </p:grpSp>
      <p:pic>
        <p:nvPicPr>
          <p:cNvPr id="7" name="Picture 3" descr="E:\Documents and Settings\Merking\Mina dokument\Nord\Loggor och dyl\Nord märken\nordmärke utan svarta konturer brunt blått vitt vit bakgr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72" y="357861"/>
            <a:ext cx="772752" cy="9273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59113" y="260350"/>
            <a:ext cx="5710237" cy="877888"/>
          </a:xfrm>
        </p:spPr>
        <p:txBody>
          <a:bodyPr/>
          <a:lstStyle/>
          <a:p>
            <a:pPr marL="0" indent="0">
              <a:buNone/>
            </a:pPr>
            <a:r>
              <a:rPr lang="en-GB" dirty="0" smtClean="0"/>
              <a:t>Översikt</a:t>
            </a:r>
            <a:endParaRPr lang="en-GB" dirty="0"/>
          </a:p>
        </p:txBody>
      </p:sp>
      <p:sp>
        <p:nvSpPr>
          <p:cNvPr id="3075" name="Rectangle 3"/>
          <p:cNvSpPr>
            <a:spLocks noGrp="1" noChangeArrowheads="1"/>
          </p:cNvSpPr>
          <p:nvPr>
            <p:ph sz="quarter" idx="13"/>
          </p:nvPr>
        </p:nvSpPr>
        <p:spPr>
          <a:xfrm>
            <a:off x="457200" y="1639888"/>
            <a:ext cx="8435975" cy="4381500"/>
          </a:xfrm>
        </p:spPr>
        <p:txBody>
          <a:bodyPr/>
          <a:lstStyle/>
          <a:p>
            <a:pPr>
              <a:lnSpc>
                <a:spcPct val="90000"/>
              </a:lnSpc>
              <a:buFontTx/>
              <a:buNone/>
            </a:pPr>
            <a:r>
              <a:rPr lang="en-GB" b="1" dirty="0" err="1" smtClean="0"/>
              <a:t>Herrar</a:t>
            </a:r>
            <a:r>
              <a:rPr lang="en-GB" b="1" dirty="0" smtClean="0"/>
              <a:t> </a:t>
            </a:r>
            <a:r>
              <a:rPr lang="en-GB" b="1" dirty="0" err="1"/>
              <a:t>och</a:t>
            </a:r>
            <a:r>
              <a:rPr lang="en-GB" b="1" dirty="0"/>
              <a:t> </a:t>
            </a:r>
            <a:r>
              <a:rPr lang="en-GB" b="1" dirty="0" err="1"/>
              <a:t>Damer</a:t>
            </a:r>
            <a:r>
              <a:rPr lang="en-GB" b="1" dirty="0"/>
              <a:t> </a:t>
            </a:r>
            <a:r>
              <a:rPr lang="en-GB" b="1" dirty="0" smtClean="0"/>
              <a:t> 17år - senior</a:t>
            </a:r>
            <a:endParaRPr lang="en-GB" dirty="0"/>
          </a:p>
          <a:p>
            <a:pPr>
              <a:lnSpc>
                <a:spcPct val="90000"/>
              </a:lnSpc>
            </a:pPr>
            <a:r>
              <a:rPr lang="en-GB" sz="1800" dirty="0" smtClean="0"/>
              <a:t>A-lag </a:t>
            </a:r>
            <a:r>
              <a:rPr lang="en-GB" sz="1800" dirty="0" err="1"/>
              <a:t>skall</a:t>
            </a:r>
            <a:r>
              <a:rPr lang="en-GB" sz="1800" dirty="0"/>
              <a:t> </a:t>
            </a:r>
            <a:r>
              <a:rPr lang="en-GB" sz="1800" dirty="0" err="1"/>
              <a:t>spela</a:t>
            </a:r>
            <a:r>
              <a:rPr lang="en-GB" sz="1800" dirty="0"/>
              <a:t> </a:t>
            </a:r>
            <a:r>
              <a:rPr lang="en-GB" sz="1800" dirty="0" err="1"/>
              <a:t>i</a:t>
            </a:r>
            <a:r>
              <a:rPr lang="en-GB" sz="1800" dirty="0"/>
              <a:t> </a:t>
            </a:r>
            <a:r>
              <a:rPr lang="en-GB" sz="1800" dirty="0" err="1"/>
              <a:t>det</a:t>
            </a:r>
            <a:r>
              <a:rPr lang="en-GB" sz="1800" dirty="0"/>
              <a:t> </a:t>
            </a:r>
            <a:r>
              <a:rPr lang="en-GB" sz="1800" dirty="0" err="1"/>
              <a:t>nationella</a:t>
            </a:r>
            <a:r>
              <a:rPr lang="en-GB" sz="1800" dirty="0"/>
              <a:t> </a:t>
            </a:r>
            <a:r>
              <a:rPr lang="en-GB" sz="1800" dirty="0" err="1"/>
              <a:t>seriesystemet</a:t>
            </a:r>
            <a:r>
              <a:rPr lang="en-GB" sz="1800" dirty="0"/>
              <a:t>.</a:t>
            </a:r>
            <a:r>
              <a:rPr lang="en-GB" sz="2000" dirty="0"/>
              <a:t> </a:t>
            </a:r>
            <a:endParaRPr lang="en-GB" sz="1800" dirty="0"/>
          </a:p>
          <a:p>
            <a:pPr>
              <a:lnSpc>
                <a:spcPct val="90000"/>
              </a:lnSpc>
            </a:pPr>
            <a:r>
              <a:rPr lang="en-GB" sz="1800" dirty="0" smtClean="0"/>
              <a:t>A-</a:t>
            </a:r>
            <a:r>
              <a:rPr lang="en-GB" sz="1800" dirty="0" err="1" smtClean="0"/>
              <a:t>lagen</a:t>
            </a:r>
            <a:r>
              <a:rPr lang="en-GB" sz="1800" dirty="0" smtClean="0"/>
              <a:t> </a:t>
            </a:r>
            <a:r>
              <a:rPr lang="en-GB" sz="1800" dirty="0" err="1" smtClean="0"/>
              <a:t>skall</a:t>
            </a:r>
            <a:r>
              <a:rPr lang="en-GB" sz="1800" dirty="0" smtClean="0"/>
              <a:t> </a:t>
            </a:r>
            <a:r>
              <a:rPr lang="en-GB" sz="1800" dirty="0" err="1"/>
              <a:t>huvudsakligen</a:t>
            </a:r>
            <a:r>
              <a:rPr lang="en-GB" sz="1800" dirty="0"/>
              <a:t> </a:t>
            </a:r>
            <a:r>
              <a:rPr lang="en-GB" sz="1800" dirty="0" err="1"/>
              <a:t>bestå</a:t>
            </a:r>
            <a:r>
              <a:rPr lang="en-GB" sz="1800" dirty="0"/>
              <a:t> </a:t>
            </a:r>
            <a:r>
              <a:rPr lang="en-GB" sz="1800" dirty="0" err="1"/>
              <a:t>av</a:t>
            </a:r>
            <a:r>
              <a:rPr lang="en-GB" sz="1800" dirty="0"/>
              <a:t> </a:t>
            </a:r>
            <a:r>
              <a:rPr lang="en-GB" sz="1800" dirty="0" err="1"/>
              <a:t>egna</a:t>
            </a:r>
            <a:r>
              <a:rPr lang="en-GB" sz="1800" dirty="0"/>
              <a:t> </a:t>
            </a:r>
            <a:r>
              <a:rPr lang="en-GB" sz="1800" dirty="0" err="1"/>
              <a:t>produkter</a:t>
            </a:r>
            <a:r>
              <a:rPr lang="en-GB" sz="1800" dirty="0"/>
              <a:t> </a:t>
            </a:r>
            <a:r>
              <a:rPr lang="en-GB" sz="1800" dirty="0" err="1" smtClean="0"/>
              <a:t>så</a:t>
            </a:r>
            <a:r>
              <a:rPr lang="en-GB" sz="1800" dirty="0" smtClean="0"/>
              <a:t> </a:t>
            </a:r>
            <a:r>
              <a:rPr lang="en-GB" sz="1800" dirty="0" err="1" smtClean="0"/>
              <a:t>målet</a:t>
            </a:r>
            <a:r>
              <a:rPr lang="en-GB" sz="1800" dirty="0" smtClean="0"/>
              <a:t> </a:t>
            </a:r>
            <a:r>
              <a:rPr lang="en-GB" sz="1800" dirty="0" err="1" smtClean="0"/>
              <a:t>är</a:t>
            </a:r>
            <a:r>
              <a:rPr lang="en-GB" sz="1800" dirty="0" smtClean="0"/>
              <a:t> </a:t>
            </a:r>
            <a:r>
              <a:rPr lang="en-GB" sz="1800" dirty="0" err="1" smtClean="0"/>
              <a:t>att</a:t>
            </a:r>
            <a:r>
              <a:rPr lang="en-GB" sz="1800" dirty="0" smtClean="0"/>
              <a:t> ha </a:t>
            </a:r>
            <a:r>
              <a:rPr lang="en-GB" sz="1800" dirty="0" err="1" smtClean="0"/>
              <a:t>minst</a:t>
            </a:r>
            <a:r>
              <a:rPr lang="en-GB" sz="1800" dirty="0" smtClean="0"/>
              <a:t> </a:t>
            </a:r>
            <a:r>
              <a:rPr lang="en-GB" sz="1800" dirty="0" err="1"/>
              <a:t>ett</a:t>
            </a:r>
            <a:r>
              <a:rPr lang="en-GB" sz="1800" dirty="0"/>
              <a:t> </a:t>
            </a:r>
            <a:r>
              <a:rPr lang="en-GB" sz="1800" dirty="0" err="1" smtClean="0"/>
              <a:t>representationslag</a:t>
            </a:r>
            <a:r>
              <a:rPr lang="en-GB" sz="1800" dirty="0" smtClean="0"/>
              <a:t> </a:t>
            </a:r>
            <a:r>
              <a:rPr lang="en-GB" sz="1800" dirty="0"/>
              <a:t>	</a:t>
            </a:r>
            <a:endParaRPr lang="en-GB" sz="1800" dirty="0" smtClean="0"/>
          </a:p>
          <a:p>
            <a:pPr>
              <a:lnSpc>
                <a:spcPct val="90000"/>
              </a:lnSpc>
            </a:pPr>
            <a:r>
              <a:rPr lang="en-GB" sz="1800" dirty="0" err="1" smtClean="0"/>
              <a:t>Målet</a:t>
            </a:r>
            <a:r>
              <a:rPr lang="en-GB" sz="1800" dirty="0" smtClean="0"/>
              <a:t> </a:t>
            </a:r>
            <a:r>
              <a:rPr lang="en-GB" sz="1800" dirty="0" err="1"/>
              <a:t>är</a:t>
            </a:r>
            <a:r>
              <a:rPr lang="en-GB" sz="1800" dirty="0"/>
              <a:t> </a:t>
            </a:r>
            <a:r>
              <a:rPr lang="en-GB" sz="1800" dirty="0" err="1"/>
              <a:t>att</a:t>
            </a:r>
            <a:r>
              <a:rPr lang="en-GB" sz="1800" dirty="0"/>
              <a:t> </a:t>
            </a:r>
            <a:r>
              <a:rPr lang="en-GB" sz="1800" dirty="0" err="1"/>
              <a:t>ett</a:t>
            </a:r>
            <a:r>
              <a:rPr lang="en-GB" sz="1800" dirty="0"/>
              <a:t> lag </a:t>
            </a:r>
            <a:r>
              <a:rPr lang="en-GB" sz="1800" dirty="0" err="1"/>
              <a:t>i</a:t>
            </a:r>
            <a:r>
              <a:rPr lang="en-GB" sz="1800" dirty="0"/>
              <a:t> </a:t>
            </a:r>
            <a:r>
              <a:rPr lang="en-GB" sz="1800" dirty="0" err="1"/>
              <a:t>varje</a:t>
            </a:r>
            <a:r>
              <a:rPr lang="en-GB" sz="1800" dirty="0"/>
              <a:t> </a:t>
            </a:r>
            <a:r>
              <a:rPr lang="en-GB" sz="1800" dirty="0" err="1"/>
              <a:t>åldersgrupp</a:t>
            </a:r>
            <a:r>
              <a:rPr lang="en-GB" sz="1800" dirty="0"/>
              <a:t> </a:t>
            </a:r>
            <a:r>
              <a:rPr lang="en-GB" sz="1800" dirty="0" err="1"/>
              <a:t>skall</a:t>
            </a:r>
            <a:r>
              <a:rPr lang="en-GB" sz="1800" dirty="0"/>
              <a:t> </a:t>
            </a:r>
            <a:r>
              <a:rPr lang="en-GB" sz="1800" dirty="0" err="1"/>
              <a:t>etablera</a:t>
            </a:r>
            <a:r>
              <a:rPr lang="en-GB" sz="1800" dirty="0"/>
              <a:t> sig </a:t>
            </a:r>
            <a:r>
              <a:rPr lang="en-GB" sz="1800" dirty="0" err="1"/>
              <a:t>i</a:t>
            </a:r>
            <a:r>
              <a:rPr lang="en-GB" sz="1800" dirty="0"/>
              <a:t> </a:t>
            </a:r>
            <a:r>
              <a:rPr lang="en-GB" sz="1800" dirty="0" err="1"/>
              <a:t>klass</a:t>
            </a:r>
            <a:r>
              <a:rPr lang="en-GB" sz="1800" dirty="0"/>
              <a:t> 1, </a:t>
            </a:r>
            <a:r>
              <a:rPr lang="en-GB" sz="1800" dirty="0" err="1"/>
              <a:t>i</a:t>
            </a:r>
            <a:r>
              <a:rPr lang="en-GB" sz="1800" dirty="0" smtClean="0"/>
              <a:t> </a:t>
            </a:r>
            <a:r>
              <a:rPr lang="en-GB" sz="1800" dirty="0" err="1"/>
              <a:t>Göteborgsserierna</a:t>
            </a:r>
            <a:r>
              <a:rPr lang="en-GB" sz="1800" dirty="0"/>
              <a:t>. </a:t>
            </a:r>
          </a:p>
          <a:p>
            <a:pPr>
              <a:lnSpc>
                <a:spcPct val="90000"/>
              </a:lnSpc>
            </a:pPr>
            <a:r>
              <a:rPr lang="en-GB" sz="1800" dirty="0"/>
              <a:t>Vid </a:t>
            </a:r>
            <a:r>
              <a:rPr lang="en-GB" sz="1800" dirty="0" err="1"/>
              <a:t>årskullar</a:t>
            </a:r>
            <a:r>
              <a:rPr lang="en-GB" sz="1800" dirty="0"/>
              <a:t> med </a:t>
            </a:r>
            <a:r>
              <a:rPr lang="en-GB" sz="1800" dirty="0" err="1"/>
              <a:t>många</a:t>
            </a:r>
            <a:r>
              <a:rPr lang="en-GB" sz="1800" dirty="0"/>
              <a:t> </a:t>
            </a:r>
            <a:r>
              <a:rPr lang="en-GB" sz="1800" dirty="0" err="1"/>
              <a:t>spelare</a:t>
            </a:r>
            <a:r>
              <a:rPr lang="en-GB" sz="1800" dirty="0"/>
              <a:t> </a:t>
            </a:r>
            <a:r>
              <a:rPr lang="en-GB" sz="1800" dirty="0" err="1" smtClean="0"/>
              <a:t>är</a:t>
            </a:r>
            <a:r>
              <a:rPr lang="en-GB" sz="1800" dirty="0" smtClean="0"/>
              <a:t> </a:t>
            </a:r>
            <a:r>
              <a:rPr lang="en-GB" sz="1800" dirty="0" err="1" smtClean="0"/>
              <a:t>målet</a:t>
            </a:r>
            <a:r>
              <a:rPr lang="en-GB" sz="1800" dirty="0" smtClean="0"/>
              <a:t> </a:t>
            </a:r>
            <a:r>
              <a:rPr lang="en-GB" sz="1800" dirty="0" err="1" smtClean="0"/>
              <a:t>att</a:t>
            </a:r>
            <a:r>
              <a:rPr lang="en-GB" sz="1800" dirty="0" smtClean="0"/>
              <a:t> </a:t>
            </a:r>
            <a:r>
              <a:rPr lang="en-GB" sz="1800" dirty="0" err="1"/>
              <a:t>alla</a:t>
            </a:r>
            <a:r>
              <a:rPr lang="en-GB" sz="1800" dirty="0"/>
              <a:t> </a:t>
            </a:r>
            <a:r>
              <a:rPr lang="en-GB" sz="1800" dirty="0" err="1"/>
              <a:t>skall</a:t>
            </a:r>
            <a:r>
              <a:rPr lang="en-GB" sz="1800" dirty="0"/>
              <a:t> </a:t>
            </a:r>
            <a:r>
              <a:rPr lang="en-GB" sz="1800" dirty="0" err="1"/>
              <a:t>få</a:t>
            </a:r>
            <a:r>
              <a:rPr lang="en-GB" sz="1800" dirty="0"/>
              <a:t> </a:t>
            </a:r>
            <a:r>
              <a:rPr lang="en-GB" sz="1800" dirty="0" err="1"/>
              <a:t>möjlighet</a:t>
            </a:r>
            <a:r>
              <a:rPr lang="en-GB" sz="1800" dirty="0"/>
              <a:t> </a:t>
            </a:r>
            <a:r>
              <a:rPr lang="en-GB" sz="1800" dirty="0" err="1"/>
              <a:t>att</a:t>
            </a:r>
            <a:r>
              <a:rPr lang="en-GB" sz="1800" dirty="0"/>
              <a:t> </a:t>
            </a:r>
            <a:r>
              <a:rPr lang="en-GB" sz="1800" dirty="0" err="1"/>
              <a:t>spela</a:t>
            </a:r>
            <a:r>
              <a:rPr lang="en-GB" sz="1800" dirty="0"/>
              <a:t> </a:t>
            </a:r>
            <a:r>
              <a:rPr lang="en-GB" sz="1800" dirty="0" err="1"/>
              <a:t>i</a:t>
            </a:r>
            <a:r>
              <a:rPr lang="en-GB" sz="1800" dirty="0"/>
              <a:t> </a:t>
            </a:r>
            <a:r>
              <a:rPr lang="en-GB" sz="1800" dirty="0" err="1"/>
              <a:t>ett</a:t>
            </a:r>
            <a:r>
              <a:rPr lang="en-GB" sz="1800" dirty="0"/>
              <a:t> lag </a:t>
            </a:r>
            <a:r>
              <a:rPr lang="en-GB" sz="1800" dirty="0" err="1"/>
              <a:t>som</a:t>
            </a:r>
            <a:r>
              <a:rPr lang="en-GB" sz="1800" dirty="0"/>
              <a:t> </a:t>
            </a:r>
            <a:r>
              <a:rPr lang="en-GB" sz="1800" dirty="0" err="1"/>
              <a:t>motsvarar</a:t>
            </a:r>
            <a:r>
              <a:rPr lang="en-GB" sz="1800" dirty="0"/>
              <a:t> </a:t>
            </a:r>
            <a:r>
              <a:rPr lang="en-GB" sz="1800" dirty="0" err="1"/>
              <a:t>deras</a:t>
            </a:r>
            <a:r>
              <a:rPr lang="en-GB" sz="1800" dirty="0"/>
              <a:t> </a:t>
            </a:r>
            <a:r>
              <a:rPr lang="en-GB" sz="1800" dirty="0" err="1"/>
              <a:t>egen</a:t>
            </a:r>
            <a:r>
              <a:rPr lang="en-GB" sz="1800" dirty="0"/>
              <a:t> </a:t>
            </a:r>
            <a:r>
              <a:rPr lang="en-GB" sz="1800" dirty="0" err="1"/>
              <a:t>förmåga</a:t>
            </a:r>
            <a:r>
              <a:rPr lang="en-GB" sz="1800" dirty="0"/>
              <a:t>.</a:t>
            </a:r>
          </a:p>
          <a:p>
            <a:pPr marL="0" indent="0">
              <a:lnSpc>
                <a:spcPct val="90000"/>
              </a:lnSpc>
              <a:buNone/>
            </a:pPr>
            <a:endParaRPr lang="en-GB" dirty="0"/>
          </a:p>
        </p:txBody>
      </p:sp>
      <p:grpSp>
        <p:nvGrpSpPr>
          <p:cNvPr id="4" name="Group 2"/>
          <p:cNvGrpSpPr>
            <a:grpSpLocks/>
          </p:cNvGrpSpPr>
          <p:nvPr/>
        </p:nvGrpSpPr>
        <p:grpSpPr bwMode="auto">
          <a:xfrm>
            <a:off x="683568" y="285727"/>
            <a:ext cx="2805100" cy="1071570"/>
            <a:chOff x="108447861" y="109882053"/>
            <a:chExt cx="4590635" cy="2811512"/>
          </a:xfrm>
        </p:grpSpPr>
        <p:sp>
          <p:nvSpPr>
            <p:cNvPr id="5"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endParaRPr lang="sv-SE"/>
            </a:p>
          </p:txBody>
        </p:sp>
        <p:pic>
          <p:nvPicPr>
            <p:cNvPr id="6" name="Picture 4" descr="j0101856"/>
            <p:cNvPicPr>
              <a:picLocks noChangeAspect="1" noChangeArrowheads="1" noChangeShapeType="1"/>
            </p:cNvPicPr>
            <p:nvPr/>
          </p:nvPicPr>
          <p:blipFill>
            <a:blip r:embed="rId3" cstate="print"/>
            <a:srcRect/>
            <a:stretch>
              <a:fillRect/>
            </a:stretch>
          </p:blipFill>
          <p:spPr bwMode="auto">
            <a:xfrm>
              <a:off x="108447861" y="110370025"/>
              <a:ext cx="4590635" cy="1835566"/>
            </a:xfrm>
            <a:prstGeom prst="rect">
              <a:avLst/>
            </a:prstGeom>
            <a:ln w="88900" cap="sq" cmpd="thickThin">
              <a:solidFill>
                <a:srgbClr val="000000"/>
              </a:solidFill>
              <a:prstDash val="solid"/>
              <a:miter lim="800000"/>
            </a:ln>
            <a:effectLst>
              <a:innerShdw blurRad="76200">
                <a:srgbClr val="000000"/>
              </a:innerShdw>
            </a:effectLst>
          </p:spPr>
        </p:pic>
      </p:grpSp>
      <p:pic>
        <p:nvPicPr>
          <p:cNvPr id="7" name="Picture 3" descr="E:\Documents and Settings\Merking\Mina dokument\Nord\Loggor och dyl\Nord märken\nordmärke utan svarta konturer brunt blått vitt vit bakgr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72" y="357861"/>
            <a:ext cx="772752" cy="9273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59113" y="260350"/>
            <a:ext cx="5710237" cy="877888"/>
          </a:xfrm>
        </p:spPr>
        <p:txBody>
          <a:bodyPr/>
          <a:lstStyle/>
          <a:p>
            <a:pPr marL="0" indent="0">
              <a:buNone/>
            </a:pPr>
            <a:r>
              <a:rPr lang="en-GB" dirty="0" smtClean="0"/>
              <a:t>Kontakt</a:t>
            </a:r>
            <a:endParaRPr lang="en-GB" dirty="0"/>
          </a:p>
        </p:txBody>
      </p:sp>
      <p:sp>
        <p:nvSpPr>
          <p:cNvPr id="3075" name="Rectangle 3"/>
          <p:cNvSpPr>
            <a:spLocks noGrp="1" noChangeArrowheads="1"/>
          </p:cNvSpPr>
          <p:nvPr>
            <p:ph sz="quarter" idx="13"/>
          </p:nvPr>
        </p:nvSpPr>
        <p:spPr>
          <a:xfrm>
            <a:off x="457200" y="1639888"/>
            <a:ext cx="8435975" cy="4381500"/>
          </a:xfrm>
        </p:spPr>
        <p:txBody>
          <a:bodyPr/>
          <a:lstStyle/>
          <a:p>
            <a:pPr>
              <a:lnSpc>
                <a:spcPct val="90000"/>
              </a:lnSpc>
            </a:pPr>
            <a:r>
              <a:rPr lang="en-GB" dirty="0" smtClean="0"/>
              <a:t>Alla kontaktuppgifter finns på hemsidan.</a:t>
            </a:r>
          </a:p>
          <a:p>
            <a:pPr>
              <a:lnSpc>
                <a:spcPct val="90000"/>
              </a:lnSpc>
            </a:pPr>
            <a:r>
              <a:rPr lang="en-GB" dirty="0" smtClean="0"/>
              <a:t>Kan alltid maila </a:t>
            </a:r>
            <a:r>
              <a:rPr lang="en-GB" dirty="0" smtClean="0">
                <a:hlinkClick r:id="rId3"/>
              </a:rPr>
              <a:t>info@iknord.nu</a:t>
            </a:r>
            <a:r>
              <a:rPr lang="en-GB" dirty="0" smtClean="0"/>
              <a:t> så kommer du rätt.</a:t>
            </a:r>
          </a:p>
          <a:p>
            <a:pPr>
              <a:lnSpc>
                <a:spcPct val="90000"/>
              </a:lnSpc>
            </a:pPr>
            <a:r>
              <a:rPr lang="en-GB" dirty="0" smtClean="0"/>
              <a:t>Kontaktpersoner: Ungdomsansvarig, Senioransvarig, Kassör</a:t>
            </a:r>
            <a:r>
              <a:rPr lang="en-GB" smtClean="0"/>
              <a:t>, Kansli</a:t>
            </a:r>
            <a:r>
              <a:rPr lang="en-GB" dirty="0" smtClean="0"/>
              <a:t>, Arrangemangsansvarig</a:t>
            </a:r>
            <a:r>
              <a:rPr lang="en-GB" smtClean="0"/>
              <a:t>, Caféansvarig.</a:t>
            </a:r>
            <a:endParaRPr lang="en-GB" dirty="0" smtClean="0"/>
          </a:p>
          <a:p>
            <a:pPr marL="0" indent="0">
              <a:lnSpc>
                <a:spcPct val="90000"/>
              </a:lnSpc>
              <a:buNone/>
            </a:pPr>
            <a:endParaRPr lang="en-GB" dirty="0"/>
          </a:p>
        </p:txBody>
      </p:sp>
      <p:grpSp>
        <p:nvGrpSpPr>
          <p:cNvPr id="4" name="Group 2"/>
          <p:cNvGrpSpPr>
            <a:grpSpLocks/>
          </p:cNvGrpSpPr>
          <p:nvPr/>
        </p:nvGrpSpPr>
        <p:grpSpPr bwMode="auto">
          <a:xfrm>
            <a:off x="571467" y="285728"/>
            <a:ext cx="2917196" cy="1071570"/>
            <a:chOff x="108447861" y="109882053"/>
            <a:chExt cx="4774084" cy="2811512"/>
          </a:xfrm>
        </p:grpSpPr>
        <p:sp>
          <p:nvSpPr>
            <p:cNvPr id="5"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endParaRPr lang="sv-SE"/>
            </a:p>
          </p:txBody>
        </p:sp>
        <p:pic>
          <p:nvPicPr>
            <p:cNvPr id="6" name="Picture 4" descr="j0101856"/>
            <p:cNvPicPr>
              <a:picLocks noChangeAspect="1" noChangeArrowheads="1" noChangeShapeType="1"/>
            </p:cNvPicPr>
            <p:nvPr/>
          </p:nvPicPr>
          <p:blipFill>
            <a:blip r:embed="rId4" cstate="print"/>
            <a:srcRect/>
            <a:stretch>
              <a:fillRect/>
            </a:stretch>
          </p:blipFill>
          <p:spPr bwMode="auto">
            <a:xfrm>
              <a:off x="108631310" y="110370025"/>
              <a:ext cx="4590635" cy="1835565"/>
            </a:xfrm>
            <a:prstGeom prst="rect">
              <a:avLst/>
            </a:prstGeom>
            <a:ln w="88900" cap="sq" cmpd="thickThin">
              <a:solidFill>
                <a:srgbClr val="000000"/>
              </a:solidFill>
              <a:prstDash val="solid"/>
              <a:miter lim="800000"/>
            </a:ln>
            <a:effectLst>
              <a:innerShdw blurRad="76200">
                <a:srgbClr val="000000"/>
              </a:innerShdw>
            </a:effectLst>
          </p:spPr>
        </p:pic>
      </p:grpSp>
      <p:pic>
        <p:nvPicPr>
          <p:cNvPr id="7" name="Picture 3" descr="E:\Documents and Settings\Merking\Mina dokument\Nord\Loggor och dyl\Nord märken\nordmärke utan svarta konturer brunt blått vitt vit bakgru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72" y="357861"/>
            <a:ext cx="772752" cy="9273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149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Rectangle 3"/>
          <p:cNvSpPr>
            <a:spLocks noGrp="1" noChangeArrowheads="1"/>
          </p:cNvSpPr>
          <p:nvPr>
            <p:ph sz="quarter" idx="13"/>
          </p:nvPr>
        </p:nvSpPr>
        <p:spPr>
          <a:xfrm>
            <a:off x="1193088" y="1387765"/>
            <a:ext cx="6624638" cy="1357313"/>
          </a:xfrm>
        </p:spPr>
        <p:txBody>
          <a:bodyPr>
            <a:normAutofit fontScale="92500"/>
          </a:bodyPr>
          <a:lstStyle/>
          <a:p>
            <a:pPr>
              <a:buFontTx/>
              <a:buNone/>
            </a:pPr>
            <a:r>
              <a:rPr lang="en-GB" sz="5400" dirty="0">
                <a:solidFill>
                  <a:srgbClr val="002060"/>
                </a:solidFill>
              </a:rPr>
              <a:t>Den </a:t>
            </a:r>
            <a:r>
              <a:rPr lang="en-GB" sz="5400" dirty="0" err="1" smtClean="0">
                <a:solidFill>
                  <a:srgbClr val="002060"/>
                </a:solidFill>
              </a:rPr>
              <a:t>blå</a:t>
            </a:r>
            <a:r>
              <a:rPr lang="en-GB" sz="5400" dirty="0" smtClean="0">
                <a:solidFill>
                  <a:srgbClr val="002060"/>
                </a:solidFill>
              </a:rPr>
              <a:t>-vita </a:t>
            </a:r>
            <a:r>
              <a:rPr lang="en-GB" sz="5400" dirty="0" err="1">
                <a:solidFill>
                  <a:srgbClr val="002060"/>
                </a:solidFill>
              </a:rPr>
              <a:t>tråden</a:t>
            </a:r>
            <a:r>
              <a:rPr lang="en-GB" sz="5400" dirty="0">
                <a:solidFill>
                  <a:srgbClr val="002060"/>
                </a:solidFill>
              </a:rPr>
              <a:t> !</a:t>
            </a:r>
          </a:p>
          <a:p>
            <a:pPr lvl="1"/>
            <a:endParaRPr lang="en-GB" sz="5400" dirty="0"/>
          </a:p>
          <a:p>
            <a:endParaRPr lang="en-GB" dirty="0"/>
          </a:p>
        </p:txBody>
      </p:sp>
      <p:grpSp>
        <p:nvGrpSpPr>
          <p:cNvPr id="4" name="Group 2"/>
          <p:cNvGrpSpPr>
            <a:grpSpLocks/>
          </p:cNvGrpSpPr>
          <p:nvPr/>
        </p:nvGrpSpPr>
        <p:grpSpPr bwMode="auto">
          <a:xfrm>
            <a:off x="3214676" y="428604"/>
            <a:ext cx="2701803" cy="1056180"/>
            <a:chOff x="108447861" y="109882053"/>
            <a:chExt cx="4804646" cy="2811512"/>
          </a:xfrm>
        </p:grpSpPr>
        <p:sp>
          <p:nvSpPr>
            <p:cNvPr id="5"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pPr algn="ctr"/>
              <a:endParaRPr lang="sv-SE"/>
            </a:p>
          </p:txBody>
        </p:sp>
        <p:pic>
          <p:nvPicPr>
            <p:cNvPr id="6" name="Picture 4" descr="j0101856"/>
            <p:cNvPicPr>
              <a:picLocks noChangeAspect="1" noChangeArrowheads="1" noChangeShapeType="1"/>
            </p:cNvPicPr>
            <p:nvPr/>
          </p:nvPicPr>
          <p:blipFill>
            <a:blip r:embed="rId3" cstate="print"/>
            <a:srcRect/>
            <a:stretch>
              <a:fillRect/>
            </a:stretch>
          </p:blipFill>
          <p:spPr bwMode="auto">
            <a:xfrm>
              <a:off x="108661872" y="110370025"/>
              <a:ext cx="4590635" cy="1835567"/>
            </a:xfrm>
            <a:prstGeom prst="rect">
              <a:avLst/>
            </a:prstGeom>
            <a:ln w="88900" cap="sq" cmpd="thickThin">
              <a:solidFill>
                <a:srgbClr val="000000"/>
              </a:solidFill>
              <a:prstDash val="solid"/>
              <a:miter lim="800000"/>
            </a:ln>
            <a:effectLst>
              <a:innerShdw blurRad="76200">
                <a:srgbClr val="000000"/>
              </a:innerShdw>
            </a:effectLst>
          </p:spPr>
        </p:pic>
      </p:grpSp>
      <p:pic>
        <p:nvPicPr>
          <p:cNvPr id="7" name="Picture 3" descr="E:\Documents and Settings\Merking\Mina dokument\Nord\Loggor och dyl\Nord märken\nordmärke utan svarta konturer brunt blått vitt vit bakgr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460463"/>
            <a:ext cx="772752" cy="9273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5656" y="2348880"/>
            <a:ext cx="6300192" cy="4200128"/>
          </a:xfrm>
          <a:prstGeom prst="rect">
            <a:avLst/>
          </a:prstGeom>
        </p:spPr>
      </p:pic>
      <p:sp>
        <p:nvSpPr>
          <p:cNvPr id="3" name="Rubrik 2"/>
          <p:cNvSpPr>
            <a:spLocks noGrp="1"/>
          </p:cNvSpPr>
          <p:nvPr>
            <p:ph type="title"/>
          </p:nvPr>
        </p:nvSpPr>
        <p:spPr/>
        <p:txBody>
          <a:bodyPr/>
          <a:lstStyle/>
          <a:p>
            <a:pPr marL="0" indent="0">
              <a:buNone/>
            </a:pPr>
            <a:endParaRPr lang="sv-S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059113" y="260350"/>
            <a:ext cx="5410200" cy="865188"/>
          </a:xfrm>
        </p:spPr>
        <p:txBody>
          <a:bodyPr/>
          <a:lstStyle/>
          <a:p>
            <a:pPr marL="0" indent="0">
              <a:buNone/>
            </a:pPr>
            <a:r>
              <a:rPr lang="en-GB" dirty="0" err="1" smtClean="0"/>
              <a:t>Värdegrund</a:t>
            </a:r>
            <a:endParaRPr lang="en-GB" dirty="0"/>
          </a:p>
        </p:txBody>
      </p:sp>
      <p:sp>
        <p:nvSpPr>
          <p:cNvPr id="73731" name="Rectangle 3"/>
          <p:cNvSpPr>
            <a:spLocks noGrp="1" noChangeArrowheads="1"/>
          </p:cNvSpPr>
          <p:nvPr>
            <p:ph sz="quarter" idx="13"/>
          </p:nvPr>
        </p:nvSpPr>
        <p:spPr>
          <a:xfrm>
            <a:off x="457200" y="1711325"/>
            <a:ext cx="8229600" cy="4525963"/>
          </a:xfrm>
        </p:spPr>
        <p:txBody>
          <a:bodyPr>
            <a:normAutofit/>
          </a:bodyPr>
          <a:lstStyle/>
          <a:p>
            <a:pPr marL="342900" indent="-342900"/>
            <a:r>
              <a:rPr lang="sv-SE" dirty="0"/>
              <a:t>Utveckling- Vi respekterar var och en som </a:t>
            </a:r>
            <a:r>
              <a:rPr lang="sv-SE" dirty="0" smtClean="0"/>
              <a:t>unika individer </a:t>
            </a:r>
            <a:r>
              <a:rPr lang="sv-SE" dirty="0"/>
              <a:t>med unika möjligheter och vill utveckla människan likväl som </a:t>
            </a:r>
            <a:r>
              <a:rPr lang="sv-SE" dirty="0" smtClean="0"/>
              <a:t>handbollsspelaren.</a:t>
            </a:r>
            <a:endParaRPr lang="sv-SE" dirty="0"/>
          </a:p>
          <a:p>
            <a:pPr marL="0" indent="0">
              <a:buNone/>
            </a:pPr>
            <a:endParaRPr lang="sv-SE" dirty="0" smtClean="0"/>
          </a:p>
          <a:p>
            <a:pPr marL="342900" indent="-342900"/>
            <a:r>
              <a:rPr lang="sv-SE" dirty="0"/>
              <a:t>Glädje - Att skapa en lustfylld miljö där individen känner att hen utgör en del av laget och </a:t>
            </a:r>
            <a:r>
              <a:rPr lang="sv-SE" dirty="0" smtClean="0"/>
              <a:t>föreningen.</a:t>
            </a:r>
            <a:r>
              <a:rPr lang="sv-SE" dirty="0"/>
              <a:t/>
            </a:r>
            <a:br>
              <a:rPr lang="sv-SE" dirty="0"/>
            </a:br>
            <a:endParaRPr lang="sv-SE" dirty="0"/>
          </a:p>
          <a:p>
            <a:pPr marL="342900" indent="-342900"/>
            <a:r>
              <a:rPr lang="sv-SE" dirty="0" smtClean="0"/>
              <a:t>Gemenskap- </a:t>
            </a:r>
            <a:r>
              <a:rPr lang="sv-SE" dirty="0"/>
              <a:t>En inkluderande verksamhet (öppen för alla) där alla får vara med (i föreningen) och alla lag ges samma </a:t>
            </a:r>
            <a:r>
              <a:rPr lang="sv-SE" dirty="0" smtClean="0"/>
              <a:t>förutsättningar.</a:t>
            </a:r>
            <a:endParaRPr lang="sv-SE" dirty="0"/>
          </a:p>
          <a:p>
            <a:pPr marL="0" indent="0">
              <a:buNone/>
            </a:pPr>
            <a:endParaRPr lang="sv-SE" dirty="0" smtClean="0"/>
          </a:p>
          <a:p>
            <a:pPr>
              <a:buFontTx/>
              <a:buNone/>
            </a:pPr>
            <a:endParaRPr lang="en-GB" dirty="0"/>
          </a:p>
          <a:p>
            <a:pPr>
              <a:buFontTx/>
              <a:buNone/>
            </a:pPr>
            <a:endParaRPr lang="en-GB" sz="2000" dirty="0"/>
          </a:p>
          <a:p>
            <a:pPr lvl="1"/>
            <a:endParaRPr lang="en-GB" dirty="0"/>
          </a:p>
          <a:p>
            <a:endParaRPr lang="en-GB" dirty="0"/>
          </a:p>
        </p:txBody>
      </p:sp>
      <p:grpSp>
        <p:nvGrpSpPr>
          <p:cNvPr id="4" name="Group 2"/>
          <p:cNvGrpSpPr>
            <a:grpSpLocks/>
          </p:cNvGrpSpPr>
          <p:nvPr/>
        </p:nvGrpSpPr>
        <p:grpSpPr bwMode="auto">
          <a:xfrm>
            <a:off x="571467" y="285728"/>
            <a:ext cx="2917196" cy="1071570"/>
            <a:chOff x="108447861" y="109882053"/>
            <a:chExt cx="4774084" cy="2811512"/>
          </a:xfrm>
        </p:grpSpPr>
        <p:sp>
          <p:nvSpPr>
            <p:cNvPr id="5"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endParaRPr lang="sv-SE"/>
            </a:p>
          </p:txBody>
        </p:sp>
        <p:pic>
          <p:nvPicPr>
            <p:cNvPr id="6" name="Picture 4" descr="j0101856"/>
            <p:cNvPicPr>
              <a:picLocks noChangeAspect="1" noChangeArrowheads="1" noChangeShapeType="1"/>
            </p:cNvPicPr>
            <p:nvPr/>
          </p:nvPicPr>
          <p:blipFill>
            <a:blip r:embed="rId3" cstate="print"/>
            <a:srcRect/>
            <a:stretch>
              <a:fillRect/>
            </a:stretch>
          </p:blipFill>
          <p:spPr bwMode="auto">
            <a:xfrm>
              <a:off x="108631310" y="110370025"/>
              <a:ext cx="4590635" cy="1835565"/>
            </a:xfrm>
            <a:prstGeom prst="rect">
              <a:avLst/>
            </a:prstGeom>
            <a:ln w="88900" cap="sq" cmpd="thickThin">
              <a:solidFill>
                <a:srgbClr val="000000"/>
              </a:solidFill>
              <a:prstDash val="solid"/>
              <a:miter lim="800000"/>
            </a:ln>
            <a:effectLst>
              <a:innerShdw blurRad="76200">
                <a:srgbClr val="000000"/>
              </a:innerShdw>
            </a:effectLst>
          </p:spPr>
        </p:pic>
      </p:grpSp>
      <p:pic>
        <p:nvPicPr>
          <p:cNvPr id="7" name="Picture 3" descr="E:\Documents and Settings\Merking\Mina dokument\Nord\Loggor och dyl\Nord märken\nordmärke utan svarta konturer brunt blått vitt vit bakgr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72" y="357861"/>
            <a:ext cx="772752" cy="9273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572" y="2947661"/>
            <a:ext cx="5279888" cy="3529337"/>
          </a:xfrm>
          <a:prstGeom prst="rect">
            <a:avLst/>
          </a:prstGeom>
        </p:spPr>
      </p:pic>
      <p:sp>
        <p:nvSpPr>
          <p:cNvPr id="73730" name="Rectangle 2"/>
          <p:cNvSpPr>
            <a:spLocks noGrp="1" noChangeArrowheads="1"/>
          </p:cNvSpPr>
          <p:nvPr>
            <p:ph type="title"/>
          </p:nvPr>
        </p:nvSpPr>
        <p:spPr>
          <a:xfrm>
            <a:off x="3059113" y="260350"/>
            <a:ext cx="5410200" cy="865188"/>
          </a:xfrm>
        </p:spPr>
        <p:txBody>
          <a:bodyPr/>
          <a:lstStyle/>
          <a:p>
            <a:pPr marL="0" indent="0">
              <a:buNone/>
            </a:pPr>
            <a:r>
              <a:rPr lang="en-GB" dirty="0" smtClean="0"/>
              <a:t>Vision</a:t>
            </a:r>
            <a:endParaRPr lang="en-GB" dirty="0"/>
          </a:p>
        </p:txBody>
      </p:sp>
      <p:sp>
        <p:nvSpPr>
          <p:cNvPr id="73731" name="Rectangle 3"/>
          <p:cNvSpPr>
            <a:spLocks noGrp="1" noChangeArrowheads="1"/>
          </p:cNvSpPr>
          <p:nvPr>
            <p:ph sz="quarter" idx="13"/>
          </p:nvPr>
        </p:nvSpPr>
        <p:spPr>
          <a:xfrm>
            <a:off x="457200" y="1711325"/>
            <a:ext cx="8229600" cy="1213619"/>
          </a:xfrm>
        </p:spPr>
        <p:txBody>
          <a:bodyPr>
            <a:normAutofit/>
          </a:bodyPr>
          <a:lstStyle/>
          <a:p>
            <a:r>
              <a:rPr lang="sv-SE" dirty="0" smtClean="0"/>
              <a:t>IK Nord - det </a:t>
            </a:r>
            <a:r>
              <a:rPr lang="sv-SE" dirty="0"/>
              <a:t>självklara valet </a:t>
            </a:r>
            <a:r>
              <a:rPr lang="sv-SE" dirty="0" smtClean="0"/>
              <a:t>för dagens och framtidens idrottare. </a:t>
            </a:r>
          </a:p>
          <a:p>
            <a:pPr marL="0" indent="0">
              <a:buNone/>
            </a:pPr>
            <a:endParaRPr lang="sv-SE" dirty="0"/>
          </a:p>
          <a:p>
            <a:pPr>
              <a:buFontTx/>
              <a:buNone/>
            </a:pPr>
            <a:endParaRPr lang="en-GB" dirty="0"/>
          </a:p>
          <a:p>
            <a:pPr>
              <a:buFontTx/>
              <a:buNone/>
            </a:pPr>
            <a:endParaRPr lang="en-GB" sz="2000" dirty="0"/>
          </a:p>
          <a:p>
            <a:pPr lvl="1"/>
            <a:endParaRPr lang="en-GB" dirty="0"/>
          </a:p>
          <a:p>
            <a:endParaRPr lang="en-GB" dirty="0"/>
          </a:p>
        </p:txBody>
      </p:sp>
      <p:grpSp>
        <p:nvGrpSpPr>
          <p:cNvPr id="4" name="Group 2"/>
          <p:cNvGrpSpPr>
            <a:grpSpLocks/>
          </p:cNvGrpSpPr>
          <p:nvPr/>
        </p:nvGrpSpPr>
        <p:grpSpPr bwMode="auto">
          <a:xfrm>
            <a:off x="571467" y="285728"/>
            <a:ext cx="2917196" cy="1071570"/>
            <a:chOff x="108447861" y="109882053"/>
            <a:chExt cx="4774084" cy="2811512"/>
          </a:xfrm>
        </p:grpSpPr>
        <p:sp>
          <p:nvSpPr>
            <p:cNvPr id="5"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endParaRPr lang="sv-SE"/>
            </a:p>
          </p:txBody>
        </p:sp>
        <p:pic>
          <p:nvPicPr>
            <p:cNvPr id="6" name="Picture 4" descr="j0101856"/>
            <p:cNvPicPr>
              <a:picLocks noChangeAspect="1" noChangeArrowheads="1" noChangeShapeType="1"/>
            </p:cNvPicPr>
            <p:nvPr/>
          </p:nvPicPr>
          <p:blipFill>
            <a:blip r:embed="rId4" cstate="print"/>
            <a:srcRect/>
            <a:stretch>
              <a:fillRect/>
            </a:stretch>
          </p:blipFill>
          <p:spPr bwMode="auto">
            <a:xfrm>
              <a:off x="108631310" y="110370025"/>
              <a:ext cx="4590635" cy="1835565"/>
            </a:xfrm>
            <a:prstGeom prst="rect">
              <a:avLst/>
            </a:prstGeom>
            <a:ln w="88900" cap="sq" cmpd="thickThin">
              <a:solidFill>
                <a:srgbClr val="000000"/>
              </a:solidFill>
              <a:prstDash val="solid"/>
              <a:miter lim="800000"/>
            </a:ln>
            <a:effectLst>
              <a:innerShdw blurRad="76200">
                <a:srgbClr val="000000"/>
              </a:innerShdw>
            </a:effectLst>
          </p:spPr>
        </p:pic>
      </p:grpSp>
      <p:pic>
        <p:nvPicPr>
          <p:cNvPr id="7" name="Picture 3" descr="E:\Documents and Settings\Merking\Mina dokument\Nord\Loggor och dyl\Nord märken\nordmärke utan svarta konturer brunt blått vitt vit bakgru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72" y="357861"/>
            <a:ext cx="772752" cy="9273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97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59113" y="260350"/>
            <a:ext cx="5410200" cy="865188"/>
          </a:xfrm>
        </p:spPr>
        <p:txBody>
          <a:bodyPr>
            <a:normAutofit fontScale="90000"/>
          </a:bodyPr>
          <a:lstStyle/>
          <a:p>
            <a:pPr marL="0" indent="0">
              <a:buNone/>
            </a:pPr>
            <a:r>
              <a:rPr lang="en-GB" dirty="0"/>
              <a:t>Målsättning</a:t>
            </a:r>
            <a:r>
              <a:rPr lang="en-GB" dirty="0" smtClean="0"/>
              <a:t/>
            </a:r>
            <a:br>
              <a:rPr lang="en-GB" dirty="0" smtClean="0"/>
            </a:br>
            <a:endParaRPr lang="en-GB" dirty="0"/>
          </a:p>
        </p:txBody>
      </p:sp>
      <p:sp>
        <p:nvSpPr>
          <p:cNvPr id="58371" name="Rectangle 3"/>
          <p:cNvSpPr>
            <a:spLocks noGrp="1" noChangeArrowheads="1"/>
          </p:cNvSpPr>
          <p:nvPr>
            <p:ph sz="quarter" idx="13"/>
          </p:nvPr>
        </p:nvSpPr>
        <p:spPr>
          <a:xfrm>
            <a:off x="457200" y="1711325"/>
            <a:ext cx="8229600" cy="4525963"/>
          </a:xfrm>
        </p:spPr>
        <p:txBody>
          <a:bodyPr/>
          <a:lstStyle/>
          <a:p>
            <a:r>
              <a:rPr lang="en-GB" sz="2000" dirty="0" err="1" smtClean="0"/>
              <a:t>Våra</a:t>
            </a:r>
            <a:r>
              <a:rPr lang="en-GB" sz="2000" dirty="0" smtClean="0"/>
              <a:t> barn </a:t>
            </a:r>
            <a:r>
              <a:rPr lang="en-GB" sz="2000" dirty="0" err="1" smtClean="0"/>
              <a:t>och</a:t>
            </a:r>
            <a:r>
              <a:rPr lang="en-GB" sz="2000" dirty="0" smtClean="0"/>
              <a:t> </a:t>
            </a:r>
            <a:r>
              <a:rPr lang="en-GB" sz="2000" dirty="0" err="1" smtClean="0"/>
              <a:t>ungdomar</a:t>
            </a:r>
            <a:r>
              <a:rPr lang="en-GB" sz="2000" dirty="0" smtClean="0"/>
              <a:t>, </a:t>
            </a:r>
            <a:r>
              <a:rPr lang="en-GB" sz="2000" dirty="0" err="1"/>
              <a:t>var</a:t>
            </a:r>
            <a:r>
              <a:rPr lang="en-GB" sz="2000" dirty="0"/>
              <a:t> </a:t>
            </a:r>
            <a:r>
              <a:rPr lang="en-GB" sz="2000" dirty="0" err="1"/>
              <a:t>och</a:t>
            </a:r>
            <a:r>
              <a:rPr lang="en-GB" sz="2000" dirty="0"/>
              <a:t> en </a:t>
            </a:r>
            <a:r>
              <a:rPr lang="en-GB" sz="2000" dirty="0" err="1"/>
              <a:t>utifrån</a:t>
            </a:r>
            <a:r>
              <a:rPr lang="en-GB" sz="2000" dirty="0"/>
              <a:t> </a:t>
            </a:r>
            <a:r>
              <a:rPr lang="en-GB" sz="2000" dirty="0" err="1"/>
              <a:t>sina</a:t>
            </a:r>
            <a:r>
              <a:rPr lang="en-GB" sz="2000" dirty="0"/>
              <a:t> </a:t>
            </a:r>
            <a:r>
              <a:rPr lang="en-GB" sz="2000" dirty="0" err="1"/>
              <a:t>egna</a:t>
            </a:r>
            <a:r>
              <a:rPr lang="en-GB" sz="2000" dirty="0"/>
              <a:t> </a:t>
            </a:r>
            <a:r>
              <a:rPr lang="en-GB" sz="2000" dirty="0" err="1"/>
              <a:t>förutsättningar</a:t>
            </a:r>
            <a:r>
              <a:rPr lang="en-GB" sz="2000" dirty="0"/>
              <a:t>, </a:t>
            </a:r>
            <a:r>
              <a:rPr lang="en-GB" sz="2000" dirty="0" err="1"/>
              <a:t>utvecklas</a:t>
            </a:r>
            <a:r>
              <a:rPr lang="en-GB" sz="2000" dirty="0"/>
              <a:t> till bra </a:t>
            </a:r>
            <a:r>
              <a:rPr lang="en-GB" sz="2000" dirty="0" err="1"/>
              <a:t>människor</a:t>
            </a:r>
            <a:r>
              <a:rPr lang="en-GB" sz="2000" dirty="0"/>
              <a:t> </a:t>
            </a:r>
            <a:r>
              <a:rPr lang="en-GB" sz="2000" dirty="0" err="1"/>
              <a:t>och</a:t>
            </a:r>
            <a:r>
              <a:rPr lang="en-GB" sz="2000" dirty="0"/>
              <a:t> </a:t>
            </a:r>
            <a:r>
              <a:rPr lang="en-GB" sz="2000" dirty="0" err="1" smtClean="0"/>
              <a:t>handbollspelare</a:t>
            </a:r>
            <a:r>
              <a:rPr lang="en-GB" sz="2000" dirty="0" smtClean="0"/>
              <a:t>. </a:t>
            </a:r>
          </a:p>
          <a:p>
            <a:r>
              <a:rPr lang="en-GB" sz="2000" dirty="0" smtClean="0"/>
              <a:t>Merparten </a:t>
            </a:r>
            <a:r>
              <a:rPr lang="en-GB" sz="2000" dirty="0"/>
              <a:t>av spelarna i </a:t>
            </a:r>
            <a:r>
              <a:rPr lang="en-GB" sz="2000" dirty="0" smtClean="0"/>
              <a:t>vårt  A-lag </a:t>
            </a:r>
            <a:r>
              <a:rPr lang="en-GB" sz="2000" dirty="0"/>
              <a:t>skall bestå av egna </a:t>
            </a:r>
            <a:r>
              <a:rPr lang="en-GB" sz="2000" dirty="0" smtClean="0"/>
              <a:t>produkter, laget skall spela </a:t>
            </a:r>
            <a:r>
              <a:rPr lang="en-GB" sz="2000" dirty="0"/>
              <a:t>i det nationella seriesystemet. </a:t>
            </a:r>
            <a:endParaRPr lang="en-GB" sz="2000" dirty="0" smtClean="0"/>
          </a:p>
          <a:p>
            <a:endParaRPr lang="en-GB" sz="2000" dirty="0"/>
          </a:p>
          <a:p>
            <a:endParaRPr lang="en-GB" dirty="0"/>
          </a:p>
        </p:txBody>
      </p:sp>
      <p:grpSp>
        <p:nvGrpSpPr>
          <p:cNvPr id="4" name="Group 2"/>
          <p:cNvGrpSpPr>
            <a:grpSpLocks/>
          </p:cNvGrpSpPr>
          <p:nvPr/>
        </p:nvGrpSpPr>
        <p:grpSpPr bwMode="auto">
          <a:xfrm>
            <a:off x="571475" y="285728"/>
            <a:ext cx="2917200" cy="1071570"/>
            <a:chOff x="108447861" y="109882053"/>
            <a:chExt cx="4774090" cy="2811512"/>
          </a:xfrm>
        </p:grpSpPr>
        <p:sp>
          <p:nvSpPr>
            <p:cNvPr id="5"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endParaRPr lang="sv-SE"/>
            </a:p>
          </p:txBody>
        </p:sp>
        <p:pic>
          <p:nvPicPr>
            <p:cNvPr id="6" name="Picture 4" descr="j0101856"/>
            <p:cNvPicPr>
              <a:picLocks noChangeAspect="1" noChangeArrowheads="1" noChangeShapeType="1"/>
            </p:cNvPicPr>
            <p:nvPr/>
          </p:nvPicPr>
          <p:blipFill>
            <a:blip r:embed="rId3" cstate="print"/>
            <a:srcRect/>
            <a:stretch>
              <a:fillRect/>
            </a:stretch>
          </p:blipFill>
          <p:spPr bwMode="auto">
            <a:xfrm>
              <a:off x="108631316" y="110370022"/>
              <a:ext cx="4590635" cy="1835565"/>
            </a:xfrm>
            <a:prstGeom prst="rect">
              <a:avLst/>
            </a:prstGeom>
            <a:ln w="88900" cap="sq" cmpd="thickThin">
              <a:solidFill>
                <a:srgbClr val="000000"/>
              </a:solidFill>
              <a:prstDash val="solid"/>
              <a:miter lim="800000"/>
            </a:ln>
            <a:effectLst>
              <a:innerShdw blurRad="76200">
                <a:srgbClr val="000000"/>
              </a:innerShdw>
            </a:effectLst>
          </p:spPr>
        </p:pic>
      </p:grpSp>
      <p:pic>
        <p:nvPicPr>
          <p:cNvPr id="7" name="Picture 3" descr="E:\Documents and Settings\Merking\Mina dokument\Nord\Loggor och dyl\Nord märken\nordmärke utan svarta konturer brunt blått vitt vit bakgr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72" y="357861"/>
            <a:ext cx="772752" cy="9273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3789040"/>
            <a:ext cx="4212468" cy="28083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a:xfrm>
            <a:off x="1993056" y="245358"/>
            <a:ext cx="6512511" cy="1143000"/>
          </a:xfrm>
        </p:spPr>
        <p:txBody>
          <a:bodyPr/>
          <a:lstStyle/>
          <a:p>
            <a:pPr marL="0" indent="0">
              <a:buNone/>
            </a:pPr>
            <a:r>
              <a:rPr lang="sv-SE" dirty="0" smtClean="0"/>
              <a:t>Organisation</a:t>
            </a:r>
            <a:endParaRPr lang="sv-SE" dirty="0"/>
          </a:p>
        </p:txBody>
      </p:sp>
      <p:grpSp>
        <p:nvGrpSpPr>
          <p:cNvPr id="3" name="Grupp 2"/>
          <p:cNvGrpSpPr/>
          <p:nvPr/>
        </p:nvGrpSpPr>
        <p:grpSpPr>
          <a:xfrm>
            <a:off x="1331895" y="1388358"/>
            <a:ext cx="6839415" cy="3192770"/>
            <a:chOff x="1317925" y="1410591"/>
            <a:chExt cx="6839415" cy="3192770"/>
          </a:xfrm>
        </p:grpSpPr>
        <p:sp>
          <p:nvSpPr>
            <p:cNvPr id="8" name="Frihandsfigur 7"/>
            <p:cNvSpPr/>
            <p:nvPr/>
          </p:nvSpPr>
          <p:spPr>
            <a:xfrm>
              <a:off x="4141042" y="1410591"/>
              <a:ext cx="1655094" cy="827547"/>
            </a:xfrm>
            <a:custGeom>
              <a:avLst/>
              <a:gdLst>
                <a:gd name="connsiteX0" fmla="*/ 0 w 1655094"/>
                <a:gd name="connsiteY0" fmla="*/ 82755 h 827547"/>
                <a:gd name="connsiteX1" fmla="*/ 82755 w 1655094"/>
                <a:gd name="connsiteY1" fmla="*/ 0 h 827547"/>
                <a:gd name="connsiteX2" fmla="*/ 1572339 w 1655094"/>
                <a:gd name="connsiteY2" fmla="*/ 0 h 827547"/>
                <a:gd name="connsiteX3" fmla="*/ 1655094 w 1655094"/>
                <a:gd name="connsiteY3" fmla="*/ 82755 h 827547"/>
                <a:gd name="connsiteX4" fmla="*/ 1655094 w 1655094"/>
                <a:gd name="connsiteY4" fmla="*/ 744792 h 827547"/>
                <a:gd name="connsiteX5" fmla="*/ 1572339 w 1655094"/>
                <a:gd name="connsiteY5" fmla="*/ 827547 h 827547"/>
                <a:gd name="connsiteX6" fmla="*/ 82755 w 1655094"/>
                <a:gd name="connsiteY6" fmla="*/ 827547 h 827547"/>
                <a:gd name="connsiteX7" fmla="*/ 0 w 1655094"/>
                <a:gd name="connsiteY7" fmla="*/ 744792 h 827547"/>
                <a:gd name="connsiteX8" fmla="*/ 0 w 1655094"/>
                <a:gd name="connsiteY8" fmla="*/ 82755 h 8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094" h="827547">
                  <a:moveTo>
                    <a:pt x="0" y="82755"/>
                  </a:moveTo>
                  <a:cubicBezTo>
                    <a:pt x="0" y="37051"/>
                    <a:pt x="37051" y="0"/>
                    <a:pt x="82755" y="0"/>
                  </a:cubicBezTo>
                  <a:lnTo>
                    <a:pt x="1572339" y="0"/>
                  </a:lnTo>
                  <a:cubicBezTo>
                    <a:pt x="1618043" y="0"/>
                    <a:pt x="1655094" y="37051"/>
                    <a:pt x="1655094" y="82755"/>
                  </a:cubicBezTo>
                  <a:lnTo>
                    <a:pt x="1655094" y="744792"/>
                  </a:lnTo>
                  <a:cubicBezTo>
                    <a:pt x="1655094" y="790496"/>
                    <a:pt x="1618043" y="827547"/>
                    <a:pt x="1572339" y="827547"/>
                  </a:cubicBezTo>
                  <a:lnTo>
                    <a:pt x="82755" y="827547"/>
                  </a:lnTo>
                  <a:cubicBezTo>
                    <a:pt x="37051" y="827547"/>
                    <a:pt x="0" y="790496"/>
                    <a:pt x="0" y="744792"/>
                  </a:cubicBezTo>
                  <a:lnTo>
                    <a:pt x="0" y="827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28" tIns="45828" rIns="45828" bIns="45828" numCol="1" spcCol="1270" anchor="ctr" anchorCtr="0">
              <a:noAutofit/>
            </a:bodyPr>
            <a:lstStyle/>
            <a:p>
              <a:pPr lvl="0" algn="ctr" defTabSz="1511300">
                <a:lnSpc>
                  <a:spcPct val="90000"/>
                </a:lnSpc>
                <a:spcBef>
                  <a:spcPct val="0"/>
                </a:spcBef>
                <a:spcAft>
                  <a:spcPct val="35000"/>
                </a:spcAft>
              </a:pPr>
              <a:r>
                <a:rPr lang="sv-SE" sz="3400" kern="1200" dirty="0" smtClean="0"/>
                <a:t>Styrelse</a:t>
              </a:r>
              <a:endParaRPr lang="sv-SE" sz="3400" kern="1200" dirty="0"/>
            </a:p>
          </p:txBody>
        </p:sp>
        <p:sp>
          <p:nvSpPr>
            <p:cNvPr id="10" name="Frihandsfigur 9"/>
            <p:cNvSpPr/>
            <p:nvPr/>
          </p:nvSpPr>
          <p:spPr>
            <a:xfrm>
              <a:off x="6502246" y="1541591"/>
              <a:ext cx="1655094" cy="827547"/>
            </a:xfrm>
            <a:custGeom>
              <a:avLst/>
              <a:gdLst>
                <a:gd name="connsiteX0" fmla="*/ 0 w 1655094"/>
                <a:gd name="connsiteY0" fmla="*/ 82755 h 827547"/>
                <a:gd name="connsiteX1" fmla="*/ 82755 w 1655094"/>
                <a:gd name="connsiteY1" fmla="*/ 0 h 827547"/>
                <a:gd name="connsiteX2" fmla="*/ 1572339 w 1655094"/>
                <a:gd name="connsiteY2" fmla="*/ 0 h 827547"/>
                <a:gd name="connsiteX3" fmla="*/ 1655094 w 1655094"/>
                <a:gd name="connsiteY3" fmla="*/ 82755 h 827547"/>
                <a:gd name="connsiteX4" fmla="*/ 1655094 w 1655094"/>
                <a:gd name="connsiteY4" fmla="*/ 744792 h 827547"/>
                <a:gd name="connsiteX5" fmla="*/ 1572339 w 1655094"/>
                <a:gd name="connsiteY5" fmla="*/ 827547 h 827547"/>
                <a:gd name="connsiteX6" fmla="*/ 82755 w 1655094"/>
                <a:gd name="connsiteY6" fmla="*/ 827547 h 827547"/>
                <a:gd name="connsiteX7" fmla="*/ 0 w 1655094"/>
                <a:gd name="connsiteY7" fmla="*/ 744792 h 827547"/>
                <a:gd name="connsiteX8" fmla="*/ 0 w 1655094"/>
                <a:gd name="connsiteY8" fmla="*/ 82755 h 8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094" h="827547">
                  <a:moveTo>
                    <a:pt x="0" y="82755"/>
                  </a:moveTo>
                  <a:cubicBezTo>
                    <a:pt x="0" y="37051"/>
                    <a:pt x="37051" y="0"/>
                    <a:pt x="82755" y="0"/>
                  </a:cubicBezTo>
                  <a:lnTo>
                    <a:pt x="1572339" y="0"/>
                  </a:lnTo>
                  <a:cubicBezTo>
                    <a:pt x="1618043" y="0"/>
                    <a:pt x="1655094" y="37051"/>
                    <a:pt x="1655094" y="82755"/>
                  </a:cubicBezTo>
                  <a:lnTo>
                    <a:pt x="1655094" y="744792"/>
                  </a:lnTo>
                  <a:cubicBezTo>
                    <a:pt x="1655094" y="790496"/>
                    <a:pt x="1618043" y="827547"/>
                    <a:pt x="1572339" y="827547"/>
                  </a:cubicBezTo>
                  <a:lnTo>
                    <a:pt x="82755" y="827547"/>
                  </a:lnTo>
                  <a:cubicBezTo>
                    <a:pt x="37051" y="827547"/>
                    <a:pt x="0" y="790496"/>
                    <a:pt x="0" y="744792"/>
                  </a:cubicBezTo>
                  <a:lnTo>
                    <a:pt x="0" y="827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28" tIns="45828" rIns="45828" bIns="45828" numCol="1" spcCol="1270" anchor="ctr" anchorCtr="0">
              <a:noAutofit/>
            </a:bodyPr>
            <a:lstStyle/>
            <a:p>
              <a:pPr lvl="0" algn="ctr" defTabSz="1511300">
                <a:lnSpc>
                  <a:spcPct val="90000"/>
                </a:lnSpc>
                <a:spcBef>
                  <a:spcPct val="0"/>
                </a:spcBef>
                <a:spcAft>
                  <a:spcPct val="35000"/>
                </a:spcAft>
              </a:pPr>
              <a:r>
                <a:rPr lang="sv-SE" sz="3400" kern="1200" dirty="0" smtClean="0"/>
                <a:t>Kansli</a:t>
              </a:r>
              <a:endParaRPr lang="sv-SE" sz="3400" kern="1200" dirty="0"/>
            </a:p>
          </p:txBody>
        </p:sp>
        <p:sp>
          <p:nvSpPr>
            <p:cNvPr id="12" name="Frihandsfigur 11"/>
            <p:cNvSpPr/>
            <p:nvPr/>
          </p:nvSpPr>
          <p:spPr>
            <a:xfrm>
              <a:off x="1317925" y="3019185"/>
              <a:ext cx="1655094" cy="827547"/>
            </a:xfrm>
            <a:custGeom>
              <a:avLst/>
              <a:gdLst>
                <a:gd name="connsiteX0" fmla="*/ 0 w 1655094"/>
                <a:gd name="connsiteY0" fmla="*/ 82755 h 827547"/>
                <a:gd name="connsiteX1" fmla="*/ 82755 w 1655094"/>
                <a:gd name="connsiteY1" fmla="*/ 0 h 827547"/>
                <a:gd name="connsiteX2" fmla="*/ 1572339 w 1655094"/>
                <a:gd name="connsiteY2" fmla="*/ 0 h 827547"/>
                <a:gd name="connsiteX3" fmla="*/ 1655094 w 1655094"/>
                <a:gd name="connsiteY3" fmla="*/ 82755 h 827547"/>
                <a:gd name="connsiteX4" fmla="*/ 1655094 w 1655094"/>
                <a:gd name="connsiteY4" fmla="*/ 744792 h 827547"/>
                <a:gd name="connsiteX5" fmla="*/ 1572339 w 1655094"/>
                <a:gd name="connsiteY5" fmla="*/ 827547 h 827547"/>
                <a:gd name="connsiteX6" fmla="*/ 82755 w 1655094"/>
                <a:gd name="connsiteY6" fmla="*/ 827547 h 827547"/>
                <a:gd name="connsiteX7" fmla="*/ 0 w 1655094"/>
                <a:gd name="connsiteY7" fmla="*/ 744792 h 827547"/>
                <a:gd name="connsiteX8" fmla="*/ 0 w 1655094"/>
                <a:gd name="connsiteY8" fmla="*/ 82755 h 8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094" h="827547">
                  <a:moveTo>
                    <a:pt x="0" y="82755"/>
                  </a:moveTo>
                  <a:cubicBezTo>
                    <a:pt x="0" y="37051"/>
                    <a:pt x="37051" y="0"/>
                    <a:pt x="82755" y="0"/>
                  </a:cubicBezTo>
                  <a:lnTo>
                    <a:pt x="1572339" y="0"/>
                  </a:lnTo>
                  <a:cubicBezTo>
                    <a:pt x="1618043" y="0"/>
                    <a:pt x="1655094" y="37051"/>
                    <a:pt x="1655094" y="82755"/>
                  </a:cubicBezTo>
                  <a:lnTo>
                    <a:pt x="1655094" y="744792"/>
                  </a:lnTo>
                  <a:cubicBezTo>
                    <a:pt x="1655094" y="790496"/>
                    <a:pt x="1618043" y="827547"/>
                    <a:pt x="1572339" y="827547"/>
                  </a:cubicBezTo>
                  <a:lnTo>
                    <a:pt x="82755" y="827547"/>
                  </a:lnTo>
                  <a:cubicBezTo>
                    <a:pt x="37051" y="827547"/>
                    <a:pt x="0" y="790496"/>
                    <a:pt x="0" y="744792"/>
                  </a:cubicBezTo>
                  <a:lnTo>
                    <a:pt x="0" y="827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28" tIns="45828" rIns="45828" bIns="45828" numCol="1" spcCol="1270" anchor="ctr" anchorCtr="0">
              <a:noAutofit/>
            </a:bodyPr>
            <a:lstStyle/>
            <a:p>
              <a:pPr lvl="0" algn="ctr" defTabSz="1511300">
                <a:lnSpc>
                  <a:spcPct val="90000"/>
                </a:lnSpc>
                <a:spcBef>
                  <a:spcPct val="0"/>
                </a:spcBef>
                <a:spcAft>
                  <a:spcPct val="35000"/>
                </a:spcAft>
              </a:pPr>
              <a:r>
                <a:rPr lang="sv-SE" sz="3400" kern="1200" dirty="0" smtClean="0"/>
                <a:t>Lag</a:t>
              </a:r>
              <a:endParaRPr lang="sv-SE" sz="3400" kern="1200" dirty="0"/>
            </a:p>
          </p:txBody>
        </p:sp>
        <p:sp>
          <p:nvSpPr>
            <p:cNvPr id="14" name="Frihandsfigur 13"/>
            <p:cNvSpPr/>
            <p:nvPr/>
          </p:nvSpPr>
          <p:spPr>
            <a:xfrm>
              <a:off x="1532687" y="4099305"/>
              <a:ext cx="1225143" cy="504056"/>
            </a:xfrm>
            <a:custGeom>
              <a:avLst/>
              <a:gdLst>
                <a:gd name="connsiteX0" fmla="*/ 0 w 1655094"/>
                <a:gd name="connsiteY0" fmla="*/ 82755 h 827547"/>
                <a:gd name="connsiteX1" fmla="*/ 82755 w 1655094"/>
                <a:gd name="connsiteY1" fmla="*/ 0 h 827547"/>
                <a:gd name="connsiteX2" fmla="*/ 1572339 w 1655094"/>
                <a:gd name="connsiteY2" fmla="*/ 0 h 827547"/>
                <a:gd name="connsiteX3" fmla="*/ 1655094 w 1655094"/>
                <a:gd name="connsiteY3" fmla="*/ 82755 h 827547"/>
                <a:gd name="connsiteX4" fmla="*/ 1655094 w 1655094"/>
                <a:gd name="connsiteY4" fmla="*/ 744792 h 827547"/>
                <a:gd name="connsiteX5" fmla="*/ 1572339 w 1655094"/>
                <a:gd name="connsiteY5" fmla="*/ 827547 h 827547"/>
                <a:gd name="connsiteX6" fmla="*/ 82755 w 1655094"/>
                <a:gd name="connsiteY6" fmla="*/ 827547 h 827547"/>
                <a:gd name="connsiteX7" fmla="*/ 0 w 1655094"/>
                <a:gd name="connsiteY7" fmla="*/ 744792 h 827547"/>
                <a:gd name="connsiteX8" fmla="*/ 0 w 1655094"/>
                <a:gd name="connsiteY8" fmla="*/ 82755 h 8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094" h="827547">
                  <a:moveTo>
                    <a:pt x="0" y="82755"/>
                  </a:moveTo>
                  <a:cubicBezTo>
                    <a:pt x="0" y="37051"/>
                    <a:pt x="37051" y="0"/>
                    <a:pt x="82755" y="0"/>
                  </a:cubicBezTo>
                  <a:lnTo>
                    <a:pt x="1572339" y="0"/>
                  </a:lnTo>
                  <a:cubicBezTo>
                    <a:pt x="1618043" y="0"/>
                    <a:pt x="1655094" y="37051"/>
                    <a:pt x="1655094" y="82755"/>
                  </a:cubicBezTo>
                  <a:lnTo>
                    <a:pt x="1655094" y="744792"/>
                  </a:lnTo>
                  <a:cubicBezTo>
                    <a:pt x="1655094" y="790496"/>
                    <a:pt x="1618043" y="827547"/>
                    <a:pt x="1572339" y="827547"/>
                  </a:cubicBezTo>
                  <a:lnTo>
                    <a:pt x="82755" y="827547"/>
                  </a:lnTo>
                  <a:cubicBezTo>
                    <a:pt x="37051" y="827547"/>
                    <a:pt x="0" y="790496"/>
                    <a:pt x="0" y="744792"/>
                  </a:cubicBezTo>
                  <a:lnTo>
                    <a:pt x="0" y="827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28" tIns="45828" rIns="45828" bIns="45828" numCol="1" spcCol="1270" anchor="ctr" anchorCtr="0">
              <a:noAutofit/>
            </a:bodyPr>
            <a:lstStyle/>
            <a:p>
              <a:pPr lvl="0" algn="ctr" defTabSz="1511300">
                <a:lnSpc>
                  <a:spcPct val="90000"/>
                </a:lnSpc>
                <a:spcBef>
                  <a:spcPct val="0"/>
                </a:spcBef>
                <a:spcAft>
                  <a:spcPct val="35000"/>
                </a:spcAft>
              </a:pPr>
              <a:r>
                <a:rPr lang="sv-SE" sz="3400" dirty="0" smtClean="0"/>
                <a:t>Roller</a:t>
              </a:r>
              <a:endParaRPr lang="sv-SE" sz="3400" kern="1200" dirty="0"/>
            </a:p>
          </p:txBody>
        </p:sp>
        <p:sp>
          <p:nvSpPr>
            <p:cNvPr id="18" name="Frihandsfigur 17"/>
            <p:cNvSpPr/>
            <p:nvPr/>
          </p:nvSpPr>
          <p:spPr>
            <a:xfrm>
              <a:off x="3117870" y="3028313"/>
              <a:ext cx="1655094" cy="827547"/>
            </a:xfrm>
            <a:custGeom>
              <a:avLst/>
              <a:gdLst>
                <a:gd name="connsiteX0" fmla="*/ 0 w 1655094"/>
                <a:gd name="connsiteY0" fmla="*/ 82755 h 827547"/>
                <a:gd name="connsiteX1" fmla="*/ 82755 w 1655094"/>
                <a:gd name="connsiteY1" fmla="*/ 0 h 827547"/>
                <a:gd name="connsiteX2" fmla="*/ 1572339 w 1655094"/>
                <a:gd name="connsiteY2" fmla="*/ 0 h 827547"/>
                <a:gd name="connsiteX3" fmla="*/ 1655094 w 1655094"/>
                <a:gd name="connsiteY3" fmla="*/ 82755 h 827547"/>
                <a:gd name="connsiteX4" fmla="*/ 1655094 w 1655094"/>
                <a:gd name="connsiteY4" fmla="*/ 744792 h 827547"/>
                <a:gd name="connsiteX5" fmla="*/ 1572339 w 1655094"/>
                <a:gd name="connsiteY5" fmla="*/ 827547 h 827547"/>
                <a:gd name="connsiteX6" fmla="*/ 82755 w 1655094"/>
                <a:gd name="connsiteY6" fmla="*/ 827547 h 827547"/>
                <a:gd name="connsiteX7" fmla="*/ 0 w 1655094"/>
                <a:gd name="connsiteY7" fmla="*/ 744792 h 827547"/>
                <a:gd name="connsiteX8" fmla="*/ 0 w 1655094"/>
                <a:gd name="connsiteY8" fmla="*/ 82755 h 8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094" h="827547">
                  <a:moveTo>
                    <a:pt x="0" y="82755"/>
                  </a:moveTo>
                  <a:cubicBezTo>
                    <a:pt x="0" y="37051"/>
                    <a:pt x="37051" y="0"/>
                    <a:pt x="82755" y="0"/>
                  </a:cubicBezTo>
                  <a:lnTo>
                    <a:pt x="1572339" y="0"/>
                  </a:lnTo>
                  <a:cubicBezTo>
                    <a:pt x="1618043" y="0"/>
                    <a:pt x="1655094" y="37051"/>
                    <a:pt x="1655094" y="82755"/>
                  </a:cubicBezTo>
                  <a:lnTo>
                    <a:pt x="1655094" y="744792"/>
                  </a:lnTo>
                  <a:cubicBezTo>
                    <a:pt x="1655094" y="790496"/>
                    <a:pt x="1618043" y="827547"/>
                    <a:pt x="1572339" y="827547"/>
                  </a:cubicBezTo>
                  <a:lnTo>
                    <a:pt x="82755" y="827547"/>
                  </a:lnTo>
                  <a:cubicBezTo>
                    <a:pt x="37051" y="827547"/>
                    <a:pt x="0" y="790496"/>
                    <a:pt x="0" y="744792"/>
                  </a:cubicBezTo>
                  <a:lnTo>
                    <a:pt x="0" y="827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28" tIns="45828" rIns="45828" bIns="45828" numCol="1" spcCol="1270" anchor="ctr" anchorCtr="0">
              <a:noAutofit/>
            </a:bodyPr>
            <a:lstStyle/>
            <a:p>
              <a:pPr lvl="0" algn="ctr" defTabSz="1511300">
                <a:lnSpc>
                  <a:spcPct val="90000"/>
                </a:lnSpc>
                <a:spcBef>
                  <a:spcPct val="0"/>
                </a:spcBef>
                <a:spcAft>
                  <a:spcPct val="35000"/>
                </a:spcAft>
              </a:pPr>
              <a:r>
                <a:rPr lang="sv-SE" sz="3400" kern="1200" dirty="0" smtClean="0"/>
                <a:t>Lag</a:t>
              </a:r>
              <a:endParaRPr lang="sv-SE" sz="3400" kern="1200" dirty="0"/>
            </a:p>
          </p:txBody>
        </p:sp>
        <p:sp>
          <p:nvSpPr>
            <p:cNvPr id="20" name="Frihandsfigur 19"/>
            <p:cNvSpPr/>
            <p:nvPr/>
          </p:nvSpPr>
          <p:spPr>
            <a:xfrm>
              <a:off x="4968589" y="3019184"/>
              <a:ext cx="1655094" cy="827547"/>
            </a:xfrm>
            <a:custGeom>
              <a:avLst/>
              <a:gdLst>
                <a:gd name="connsiteX0" fmla="*/ 0 w 1655094"/>
                <a:gd name="connsiteY0" fmla="*/ 82755 h 827547"/>
                <a:gd name="connsiteX1" fmla="*/ 82755 w 1655094"/>
                <a:gd name="connsiteY1" fmla="*/ 0 h 827547"/>
                <a:gd name="connsiteX2" fmla="*/ 1572339 w 1655094"/>
                <a:gd name="connsiteY2" fmla="*/ 0 h 827547"/>
                <a:gd name="connsiteX3" fmla="*/ 1655094 w 1655094"/>
                <a:gd name="connsiteY3" fmla="*/ 82755 h 827547"/>
                <a:gd name="connsiteX4" fmla="*/ 1655094 w 1655094"/>
                <a:gd name="connsiteY4" fmla="*/ 744792 h 827547"/>
                <a:gd name="connsiteX5" fmla="*/ 1572339 w 1655094"/>
                <a:gd name="connsiteY5" fmla="*/ 827547 h 827547"/>
                <a:gd name="connsiteX6" fmla="*/ 82755 w 1655094"/>
                <a:gd name="connsiteY6" fmla="*/ 827547 h 827547"/>
                <a:gd name="connsiteX7" fmla="*/ 0 w 1655094"/>
                <a:gd name="connsiteY7" fmla="*/ 744792 h 827547"/>
                <a:gd name="connsiteX8" fmla="*/ 0 w 1655094"/>
                <a:gd name="connsiteY8" fmla="*/ 82755 h 8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094" h="827547">
                  <a:moveTo>
                    <a:pt x="0" y="82755"/>
                  </a:moveTo>
                  <a:cubicBezTo>
                    <a:pt x="0" y="37051"/>
                    <a:pt x="37051" y="0"/>
                    <a:pt x="82755" y="0"/>
                  </a:cubicBezTo>
                  <a:lnTo>
                    <a:pt x="1572339" y="0"/>
                  </a:lnTo>
                  <a:cubicBezTo>
                    <a:pt x="1618043" y="0"/>
                    <a:pt x="1655094" y="37051"/>
                    <a:pt x="1655094" y="82755"/>
                  </a:cubicBezTo>
                  <a:lnTo>
                    <a:pt x="1655094" y="744792"/>
                  </a:lnTo>
                  <a:cubicBezTo>
                    <a:pt x="1655094" y="790496"/>
                    <a:pt x="1618043" y="827547"/>
                    <a:pt x="1572339" y="827547"/>
                  </a:cubicBezTo>
                  <a:lnTo>
                    <a:pt x="82755" y="827547"/>
                  </a:lnTo>
                  <a:cubicBezTo>
                    <a:pt x="37051" y="827547"/>
                    <a:pt x="0" y="790496"/>
                    <a:pt x="0" y="744792"/>
                  </a:cubicBezTo>
                  <a:lnTo>
                    <a:pt x="0" y="827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28" tIns="45828" rIns="45828" bIns="45828" numCol="1" spcCol="1270" anchor="ctr" anchorCtr="0">
              <a:noAutofit/>
            </a:bodyPr>
            <a:lstStyle/>
            <a:p>
              <a:pPr lvl="0" algn="ctr" defTabSz="1511300">
                <a:lnSpc>
                  <a:spcPct val="90000"/>
                </a:lnSpc>
                <a:spcBef>
                  <a:spcPct val="0"/>
                </a:spcBef>
                <a:spcAft>
                  <a:spcPct val="35000"/>
                </a:spcAft>
              </a:pPr>
              <a:r>
                <a:rPr lang="sv-SE" sz="3400" kern="1200" dirty="0" smtClean="0"/>
                <a:t>Lag</a:t>
              </a:r>
              <a:endParaRPr lang="sv-SE" sz="3400" kern="1200" dirty="0"/>
            </a:p>
          </p:txBody>
        </p:sp>
      </p:grpSp>
      <p:grpSp>
        <p:nvGrpSpPr>
          <p:cNvPr id="4" name="Group 2"/>
          <p:cNvGrpSpPr>
            <a:grpSpLocks/>
          </p:cNvGrpSpPr>
          <p:nvPr/>
        </p:nvGrpSpPr>
        <p:grpSpPr bwMode="auto">
          <a:xfrm>
            <a:off x="676589" y="285727"/>
            <a:ext cx="2805100" cy="1071570"/>
            <a:chOff x="108447861" y="109882053"/>
            <a:chExt cx="4590635" cy="2811512"/>
          </a:xfrm>
        </p:grpSpPr>
        <p:sp>
          <p:nvSpPr>
            <p:cNvPr id="5"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endParaRPr lang="sv-SE"/>
            </a:p>
          </p:txBody>
        </p:sp>
        <p:pic>
          <p:nvPicPr>
            <p:cNvPr id="6" name="Picture 4" descr="j0101856"/>
            <p:cNvPicPr>
              <a:picLocks noChangeAspect="1" noChangeArrowheads="1" noChangeShapeType="1"/>
            </p:cNvPicPr>
            <p:nvPr/>
          </p:nvPicPr>
          <p:blipFill>
            <a:blip r:embed="rId3" cstate="print"/>
            <a:srcRect/>
            <a:stretch>
              <a:fillRect/>
            </a:stretch>
          </p:blipFill>
          <p:spPr bwMode="auto">
            <a:xfrm>
              <a:off x="108447861" y="110370025"/>
              <a:ext cx="4590635" cy="1835566"/>
            </a:xfrm>
            <a:prstGeom prst="rect">
              <a:avLst/>
            </a:prstGeom>
            <a:ln w="88900" cap="sq" cmpd="thickThin">
              <a:solidFill>
                <a:srgbClr val="000000"/>
              </a:solidFill>
              <a:prstDash val="solid"/>
              <a:miter lim="800000"/>
            </a:ln>
            <a:effectLst>
              <a:innerShdw blurRad="76200">
                <a:srgbClr val="000000"/>
              </a:innerShdw>
            </a:effectLst>
          </p:spPr>
        </p:pic>
      </p:grpSp>
      <p:pic>
        <p:nvPicPr>
          <p:cNvPr id="7" name="Picture 3" descr="E:\Documents and Settings\Merking\Mina dokument\Nord\Loggor och dyl\Nord märken\nordmärke utan svarta konturer brunt blått vitt vit bakgr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72" y="357861"/>
            <a:ext cx="772752" cy="9273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4" name="Frihandsfigur 23"/>
          <p:cNvSpPr/>
          <p:nvPr/>
        </p:nvSpPr>
        <p:spPr>
          <a:xfrm>
            <a:off x="5249312" y="4077072"/>
            <a:ext cx="1266903" cy="504056"/>
          </a:xfrm>
          <a:custGeom>
            <a:avLst/>
            <a:gdLst>
              <a:gd name="connsiteX0" fmla="*/ 0 w 1655094"/>
              <a:gd name="connsiteY0" fmla="*/ 82755 h 827547"/>
              <a:gd name="connsiteX1" fmla="*/ 82755 w 1655094"/>
              <a:gd name="connsiteY1" fmla="*/ 0 h 827547"/>
              <a:gd name="connsiteX2" fmla="*/ 1572339 w 1655094"/>
              <a:gd name="connsiteY2" fmla="*/ 0 h 827547"/>
              <a:gd name="connsiteX3" fmla="*/ 1655094 w 1655094"/>
              <a:gd name="connsiteY3" fmla="*/ 82755 h 827547"/>
              <a:gd name="connsiteX4" fmla="*/ 1655094 w 1655094"/>
              <a:gd name="connsiteY4" fmla="*/ 744792 h 827547"/>
              <a:gd name="connsiteX5" fmla="*/ 1572339 w 1655094"/>
              <a:gd name="connsiteY5" fmla="*/ 827547 h 827547"/>
              <a:gd name="connsiteX6" fmla="*/ 82755 w 1655094"/>
              <a:gd name="connsiteY6" fmla="*/ 827547 h 827547"/>
              <a:gd name="connsiteX7" fmla="*/ 0 w 1655094"/>
              <a:gd name="connsiteY7" fmla="*/ 744792 h 827547"/>
              <a:gd name="connsiteX8" fmla="*/ 0 w 1655094"/>
              <a:gd name="connsiteY8" fmla="*/ 82755 h 8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094" h="827547">
                <a:moveTo>
                  <a:pt x="0" y="82755"/>
                </a:moveTo>
                <a:cubicBezTo>
                  <a:pt x="0" y="37051"/>
                  <a:pt x="37051" y="0"/>
                  <a:pt x="82755" y="0"/>
                </a:cubicBezTo>
                <a:lnTo>
                  <a:pt x="1572339" y="0"/>
                </a:lnTo>
                <a:cubicBezTo>
                  <a:pt x="1618043" y="0"/>
                  <a:pt x="1655094" y="37051"/>
                  <a:pt x="1655094" y="82755"/>
                </a:cubicBezTo>
                <a:lnTo>
                  <a:pt x="1655094" y="744792"/>
                </a:lnTo>
                <a:cubicBezTo>
                  <a:pt x="1655094" y="790496"/>
                  <a:pt x="1618043" y="827547"/>
                  <a:pt x="1572339" y="827547"/>
                </a:cubicBezTo>
                <a:lnTo>
                  <a:pt x="82755" y="827547"/>
                </a:lnTo>
                <a:cubicBezTo>
                  <a:pt x="37051" y="827547"/>
                  <a:pt x="0" y="790496"/>
                  <a:pt x="0" y="744792"/>
                </a:cubicBezTo>
                <a:lnTo>
                  <a:pt x="0" y="827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28" tIns="45828" rIns="45828" bIns="45828" numCol="1" spcCol="1270" anchor="ctr" anchorCtr="0">
            <a:noAutofit/>
          </a:bodyPr>
          <a:lstStyle/>
          <a:p>
            <a:pPr lvl="0" algn="ctr" defTabSz="1511300">
              <a:lnSpc>
                <a:spcPct val="90000"/>
              </a:lnSpc>
              <a:spcBef>
                <a:spcPct val="0"/>
              </a:spcBef>
              <a:spcAft>
                <a:spcPct val="35000"/>
              </a:spcAft>
            </a:pPr>
            <a:r>
              <a:rPr lang="sv-SE" sz="3400" kern="1200" dirty="0" smtClean="0"/>
              <a:t>Roller</a:t>
            </a:r>
            <a:endParaRPr lang="sv-SE" sz="3400" kern="1200" dirty="0"/>
          </a:p>
        </p:txBody>
      </p:sp>
      <p:cxnSp>
        <p:nvCxnSpPr>
          <p:cNvPr id="27" name="Rak 26"/>
          <p:cNvCxnSpPr/>
          <p:nvPr/>
        </p:nvCxnSpPr>
        <p:spPr bwMode="auto">
          <a:xfrm>
            <a:off x="5810106" y="1802131"/>
            <a:ext cx="70611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Rak 28"/>
          <p:cNvCxnSpPr/>
          <p:nvPr/>
        </p:nvCxnSpPr>
        <p:spPr bwMode="auto">
          <a:xfrm>
            <a:off x="7160426" y="2346905"/>
            <a:ext cx="0" cy="10729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Rak 32"/>
          <p:cNvCxnSpPr/>
          <p:nvPr/>
        </p:nvCxnSpPr>
        <p:spPr bwMode="auto">
          <a:xfrm flipH="1">
            <a:off x="6637653" y="3419853"/>
            <a:ext cx="5227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Rak 36"/>
          <p:cNvCxnSpPr/>
          <p:nvPr/>
        </p:nvCxnSpPr>
        <p:spPr bwMode="auto">
          <a:xfrm flipH="1">
            <a:off x="4786934" y="3410724"/>
            <a:ext cx="1956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Rak 38"/>
          <p:cNvCxnSpPr/>
          <p:nvPr/>
        </p:nvCxnSpPr>
        <p:spPr bwMode="auto">
          <a:xfrm flipH="1">
            <a:off x="2986989" y="3410724"/>
            <a:ext cx="14485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Rak 40"/>
          <p:cNvCxnSpPr/>
          <p:nvPr/>
        </p:nvCxnSpPr>
        <p:spPr bwMode="auto">
          <a:xfrm>
            <a:off x="4982559" y="2215905"/>
            <a:ext cx="309521" cy="7901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Rak 42"/>
          <p:cNvCxnSpPr/>
          <p:nvPr/>
        </p:nvCxnSpPr>
        <p:spPr bwMode="auto">
          <a:xfrm flipH="1">
            <a:off x="3851920" y="2215905"/>
            <a:ext cx="720080" cy="78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Rak 44"/>
          <p:cNvCxnSpPr>
            <a:stCxn id="8" idx="6"/>
          </p:cNvCxnSpPr>
          <p:nvPr/>
        </p:nvCxnSpPr>
        <p:spPr bwMode="auto">
          <a:xfrm flipH="1">
            <a:off x="2725611" y="2215905"/>
            <a:ext cx="1512156" cy="7901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Rak 48"/>
          <p:cNvCxnSpPr/>
          <p:nvPr/>
        </p:nvCxnSpPr>
        <p:spPr bwMode="auto">
          <a:xfrm>
            <a:off x="1709390" y="3824498"/>
            <a:ext cx="0" cy="2525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Rak 52"/>
          <p:cNvCxnSpPr/>
          <p:nvPr/>
        </p:nvCxnSpPr>
        <p:spPr bwMode="auto">
          <a:xfrm>
            <a:off x="5508104" y="3824498"/>
            <a:ext cx="0" cy="25257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7" name="Frihandsfigur 56"/>
          <p:cNvSpPr/>
          <p:nvPr/>
        </p:nvSpPr>
        <p:spPr>
          <a:xfrm>
            <a:off x="3347864" y="4077072"/>
            <a:ext cx="1350320" cy="504056"/>
          </a:xfrm>
          <a:custGeom>
            <a:avLst/>
            <a:gdLst>
              <a:gd name="connsiteX0" fmla="*/ 0 w 1655094"/>
              <a:gd name="connsiteY0" fmla="*/ 82755 h 827547"/>
              <a:gd name="connsiteX1" fmla="*/ 82755 w 1655094"/>
              <a:gd name="connsiteY1" fmla="*/ 0 h 827547"/>
              <a:gd name="connsiteX2" fmla="*/ 1572339 w 1655094"/>
              <a:gd name="connsiteY2" fmla="*/ 0 h 827547"/>
              <a:gd name="connsiteX3" fmla="*/ 1655094 w 1655094"/>
              <a:gd name="connsiteY3" fmla="*/ 82755 h 827547"/>
              <a:gd name="connsiteX4" fmla="*/ 1655094 w 1655094"/>
              <a:gd name="connsiteY4" fmla="*/ 744792 h 827547"/>
              <a:gd name="connsiteX5" fmla="*/ 1572339 w 1655094"/>
              <a:gd name="connsiteY5" fmla="*/ 827547 h 827547"/>
              <a:gd name="connsiteX6" fmla="*/ 82755 w 1655094"/>
              <a:gd name="connsiteY6" fmla="*/ 827547 h 827547"/>
              <a:gd name="connsiteX7" fmla="*/ 0 w 1655094"/>
              <a:gd name="connsiteY7" fmla="*/ 744792 h 827547"/>
              <a:gd name="connsiteX8" fmla="*/ 0 w 1655094"/>
              <a:gd name="connsiteY8" fmla="*/ 82755 h 8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094" h="827547">
                <a:moveTo>
                  <a:pt x="0" y="82755"/>
                </a:moveTo>
                <a:cubicBezTo>
                  <a:pt x="0" y="37051"/>
                  <a:pt x="37051" y="0"/>
                  <a:pt x="82755" y="0"/>
                </a:cubicBezTo>
                <a:lnTo>
                  <a:pt x="1572339" y="0"/>
                </a:lnTo>
                <a:cubicBezTo>
                  <a:pt x="1618043" y="0"/>
                  <a:pt x="1655094" y="37051"/>
                  <a:pt x="1655094" y="82755"/>
                </a:cubicBezTo>
                <a:lnTo>
                  <a:pt x="1655094" y="744792"/>
                </a:lnTo>
                <a:cubicBezTo>
                  <a:pt x="1655094" y="790496"/>
                  <a:pt x="1618043" y="827547"/>
                  <a:pt x="1572339" y="827547"/>
                </a:cubicBezTo>
                <a:lnTo>
                  <a:pt x="82755" y="827547"/>
                </a:lnTo>
                <a:cubicBezTo>
                  <a:pt x="37051" y="827547"/>
                  <a:pt x="0" y="790496"/>
                  <a:pt x="0" y="744792"/>
                </a:cubicBezTo>
                <a:lnTo>
                  <a:pt x="0" y="827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28" tIns="45828" rIns="45828" bIns="45828" numCol="1" spcCol="1270" anchor="ctr" anchorCtr="0">
            <a:noAutofit/>
          </a:bodyPr>
          <a:lstStyle/>
          <a:p>
            <a:pPr lvl="0" algn="ctr" defTabSz="1511300">
              <a:lnSpc>
                <a:spcPct val="90000"/>
              </a:lnSpc>
              <a:spcBef>
                <a:spcPct val="0"/>
              </a:spcBef>
              <a:spcAft>
                <a:spcPct val="35000"/>
              </a:spcAft>
            </a:pPr>
            <a:r>
              <a:rPr lang="sv-SE" sz="3400" kern="1200" dirty="0" smtClean="0"/>
              <a:t>Roller</a:t>
            </a:r>
            <a:endParaRPr lang="sv-SE" sz="3400" kern="1200" dirty="0"/>
          </a:p>
        </p:txBody>
      </p:sp>
      <p:cxnSp>
        <p:nvCxnSpPr>
          <p:cNvPr id="62" name="Rak 61"/>
          <p:cNvCxnSpPr/>
          <p:nvPr/>
        </p:nvCxnSpPr>
        <p:spPr bwMode="auto">
          <a:xfrm>
            <a:off x="3851920" y="3824498"/>
            <a:ext cx="0" cy="252574"/>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30210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257854" y="2151466"/>
            <a:ext cx="5292588" cy="3528392"/>
          </a:xfrm>
          <a:prstGeom prst="rect">
            <a:avLst/>
          </a:prstGeom>
        </p:spPr>
      </p:pic>
      <p:sp>
        <p:nvSpPr>
          <p:cNvPr id="58370" name="Rectangle 2"/>
          <p:cNvSpPr>
            <a:spLocks noGrp="1" noChangeArrowheads="1"/>
          </p:cNvSpPr>
          <p:nvPr>
            <p:ph type="title"/>
          </p:nvPr>
        </p:nvSpPr>
        <p:spPr>
          <a:xfrm>
            <a:off x="3059113" y="260350"/>
            <a:ext cx="5410200" cy="865188"/>
          </a:xfrm>
        </p:spPr>
        <p:txBody>
          <a:bodyPr>
            <a:normAutofit fontScale="90000"/>
          </a:bodyPr>
          <a:lstStyle/>
          <a:p>
            <a:pPr marL="0" indent="0">
              <a:buNone/>
            </a:pPr>
            <a:r>
              <a:rPr lang="en-GB" dirty="0"/>
              <a:t>Föräldraansvar</a:t>
            </a:r>
            <a:r>
              <a:rPr lang="en-GB" dirty="0" smtClean="0"/>
              <a:t/>
            </a:r>
            <a:br>
              <a:rPr lang="en-GB" dirty="0" smtClean="0"/>
            </a:br>
            <a:endParaRPr lang="en-GB" dirty="0"/>
          </a:p>
        </p:txBody>
      </p:sp>
      <p:sp>
        <p:nvSpPr>
          <p:cNvPr id="58371" name="Rectangle 3"/>
          <p:cNvSpPr>
            <a:spLocks noGrp="1" noChangeArrowheads="1"/>
          </p:cNvSpPr>
          <p:nvPr>
            <p:ph sz="quarter" idx="13"/>
          </p:nvPr>
        </p:nvSpPr>
        <p:spPr>
          <a:xfrm>
            <a:off x="457200" y="1711325"/>
            <a:ext cx="8229600" cy="4525963"/>
          </a:xfrm>
        </p:spPr>
        <p:txBody>
          <a:bodyPr/>
          <a:lstStyle/>
          <a:p>
            <a:r>
              <a:rPr lang="en-GB" dirty="0" smtClean="0"/>
              <a:t>Föräldrapolicyn</a:t>
            </a:r>
          </a:p>
          <a:p>
            <a:r>
              <a:rPr lang="en-GB" dirty="0" smtClean="0"/>
              <a:t>Engagemang</a:t>
            </a:r>
          </a:p>
        </p:txBody>
      </p:sp>
      <p:grpSp>
        <p:nvGrpSpPr>
          <p:cNvPr id="4" name="Group 2"/>
          <p:cNvGrpSpPr>
            <a:grpSpLocks/>
          </p:cNvGrpSpPr>
          <p:nvPr/>
        </p:nvGrpSpPr>
        <p:grpSpPr bwMode="auto">
          <a:xfrm>
            <a:off x="683568" y="285727"/>
            <a:ext cx="2805100" cy="1071570"/>
            <a:chOff x="108447861" y="109882053"/>
            <a:chExt cx="4590635" cy="2811512"/>
          </a:xfrm>
        </p:grpSpPr>
        <p:sp>
          <p:nvSpPr>
            <p:cNvPr id="5"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endParaRPr lang="sv-SE"/>
            </a:p>
          </p:txBody>
        </p:sp>
        <p:pic>
          <p:nvPicPr>
            <p:cNvPr id="6" name="Picture 4" descr="j0101856"/>
            <p:cNvPicPr>
              <a:picLocks noChangeAspect="1" noChangeArrowheads="1" noChangeShapeType="1"/>
            </p:cNvPicPr>
            <p:nvPr/>
          </p:nvPicPr>
          <p:blipFill>
            <a:blip r:embed="rId4" cstate="print"/>
            <a:srcRect/>
            <a:stretch>
              <a:fillRect/>
            </a:stretch>
          </p:blipFill>
          <p:spPr bwMode="auto">
            <a:xfrm>
              <a:off x="108447861" y="110370025"/>
              <a:ext cx="4590635" cy="1835566"/>
            </a:xfrm>
            <a:prstGeom prst="rect">
              <a:avLst/>
            </a:prstGeom>
            <a:ln w="88900" cap="sq" cmpd="thickThin">
              <a:solidFill>
                <a:srgbClr val="000000"/>
              </a:solidFill>
              <a:prstDash val="solid"/>
              <a:miter lim="800000"/>
            </a:ln>
            <a:effectLst>
              <a:innerShdw blurRad="76200">
                <a:srgbClr val="000000"/>
              </a:innerShdw>
            </a:effectLst>
          </p:spPr>
        </p:pic>
      </p:grpSp>
      <p:pic>
        <p:nvPicPr>
          <p:cNvPr id="7" name="Picture 3" descr="E:\Documents and Settings\Merking\Mina dokument\Nord\Loggor och dyl\Nord märken\nordmärke utan svarta konturer brunt blått vitt vit bakgru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72" y="357861"/>
            <a:ext cx="772752" cy="9273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9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59113" y="260350"/>
            <a:ext cx="5410200" cy="865188"/>
          </a:xfrm>
        </p:spPr>
        <p:txBody>
          <a:bodyPr>
            <a:normAutofit fontScale="90000"/>
          </a:bodyPr>
          <a:lstStyle/>
          <a:p>
            <a:pPr marL="0" indent="0">
              <a:buNone/>
            </a:pPr>
            <a:r>
              <a:rPr lang="en-GB" dirty="0"/>
              <a:t>Hemsida</a:t>
            </a:r>
            <a:r>
              <a:rPr lang="en-GB" dirty="0" smtClean="0"/>
              <a:t/>
            </a:r>
            <a:br>
              <a:rPr lang="en-GB" dirty="0" smtClean="0"/>
            </a:br>
            <a:endParaRPr lang="en-GB" dirty="0"/>
          </a:p>
        </p:txBody>
      </p:sp>
      <p:sp>
        <p:nvSpPr>
          <p:cNvPr id="58371" name="Rectangle 3"/>
          <p:cNvSpPr>
            <a:spLocks noGrp="1" noChangeArrowheads="1"/>
          </p:cNvSpPr>
          <p:nvPr>
            <p:ph sz="quarter" idx="13"/>
          </p:nvPr>
        </p:nvSpPr>
        <p:spPr>
          <a:xfrm>
            <a:off x="457200" y="1711325"/>
            <a:ext cx="8229600" cy="4525963"/>
          </a:xfrm>
        </p:spPr>
        <p:txBody>
          <a:bodyPr/>
          <a:lstStyle/>
          <a:p>
            <a:r>
              <a:rPr lang="en-GB" dirty="0" smtClean="0"/>
              <a:t>- iknord.nu</a:t>
            </a:r>
            <a:r>
              <a:rPr lang="en-GB" dirty="0"/>
              <a:t> </a:t>
            </a:r>
            <a:r>
              <a:rPr lang="en-GB" dirty="0" smtClean="0"/>
              <a:t>– </a:t>
            </a:r>
            <a:r>
              <a:rPr lang="en-GB" dirty="0" smtClean="0">
                <a:hlinkClick r:id="rId3"/>
              </a:rPr>
              <a:t>http://www.laget.se/IKNORD</a:t>
            </a:r>
            <a:endParaRPr lang="en-GB" dirty="0" smtClean="0"/>
          </a:p>
          <a:p>
            <a:pPr marL="0" indent="0">
              <a:buNone/>
            </a:pPr>
            <a:endParaRPr lang="en-GB" dirty="0"/>
          </a:p>
        </p:txBody>
      </p:sp>
      <p:grpSp>
        <p:nvGrpSpPr>
          <p:cNvPr id="4" name="Group 2"/>
          <p:cNvGrpSpPr>
            <a:grpSpLocks/>
          </p:cNvGrpSpPr>
          <p:nvPr/>
        </p:nvGrpSpPr>
        <p:grpSpPr bwMode="auto">
          <a:xfrm>
            <a:off x="571467" y="285728"/>
            <a:ext cx="2917196" cy="1071570"/>
            <a:chOff x="108447861" y="109882053"/>
            <a:chExt cx="4774084" cy="2811512"/>
          </a:xfrm>
        </p:grpSpPr>
        <p:sp>
          <p:nvSpPr>
            <p:cNvPr id="5"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endParaRPr lang="sv-SE"/>
            </a:p>
          </p:txBody>
        </p:sp>
        <p:pic>
          <p:nvPicPr>
            <p:cNvPr id="6" name="Picture 4" descr="j0101856"/>
            <p:cNvPicPr>
              <a:picLocks noChangeAspect="1" noChangeArrowheads="1" noChangeShapeType="1"/>
            </p:cNvPicPr>
            <p:nvPr/>
          </p:nvPicPr>
          <p:blipFill>
            <a:blip r:embed="rId4" cstate="print"/>
            <a:srcRect/>
            <a:stretch>
              <a:fillRect/>
            </a:stretch>
          </p:blipFill>
          <p:spPr bwMode="auto">
            <a:xfrm>
              <a:off x="108631310" y="110370022"/>
              <a:ext cx="4590635" cy="1835565"/>
            </a:xfrm>
            <a:prstGeom prst="rect">
              <a:avLst/>
            </a:prstGeom>
            <a:ln w="88900" cap="sq" cmpd="thickThin">
              <a:solidFill>
                <a:srgbClr val="000000"/>
              </a:solidFill>
              <a:prstDash val="solid"/>
              <a:miter lim="800000"/>
            </a:ln>
            <a:effectLst>
              <a:innerShdw blurRad="76200">
                <a:srgbClr val="000000"/>
              </a:innerShdw>
            </a:effectLst>
          </p:spPr>
        </p:pic>
      </p:grpSp>
      <p:pic>
        <p:nvPicPr>
          <p:cNvPr id="7" name="Picture 3" descr="E:\Documents and Settings\Merking\Mina dokument\Nord\Loggor och dyl\Nord märken\nordmärke utan svarta konturer brunt blått vitt vit bakgru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72" y="357861"/>
            <a:ext cx="772752" cy="9273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690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59113" y="260350"/>
            <a:ext cx="5410200" cy="865188"/>
          </a:xfrm>
        </p:spPr>
        <p:txBody>
          <a:bodyPr>
            <a:normAutofit fontScale="90000"/>
          </a:bodyPr>
          <a:lstStyle/>
          <a:p>
            <a:pPr marL="0" indent="0">
              <a:buNone/>
            </a:pPr>
            <a:r>
              <a:rPr lang="en-GB" dirty="0"/>
              <a:t>Medlemsavgift</a:t>
            </a:r>
            <a:r>
              <a:rPr lang="en-GB" dirty="0" smtClean="0"/>
              <a:t/>
            </a:r>
            <a:br>
              <a:rPr lang="en-GB" dirty="0" smtClean="0"/>
            </a:br>
            <a:endParaRPr lang="en-GB" dirty="0"/>
          </a:p>
        </p:txBody>
      </p:sp>
      <p:sp>
        <p:nvSpPr>
          <p:cNvPr id="58371" name="Rectangle 3"/>
          <p:cNvSpPr>
            <a:spLocks noGrp="1" noChangeArrowheads="1"/>
          </p:cNvSpPr>
          <p:nvPr>
            <p:ph sz="quarter" idx="13"/>
          </p:nvPr>
        </p:nvSpPr>
        <p:spPr>
          <a:xfrm>
            <a:off x="457200" y="1711325"/>
            <a:ext cx="8229600" cy="4525963"/>
          </a:xfrm>
        </p:spPr>
        <p:txBody>
          <a:bodyPr/>
          <a:lstStyle/>
          <a:p>
            <a:r>
              <a:rPr lang="en-GB" dirty="0" smtClean="0"/>
              <a:t>Betalas innan sista september</a:t>
            </a:r>
          </a:p>
          <a:p>
            <a:r>
              <a:rPr lang="en-GB" dirty="0" smtClean="0"/>
              <a:t>Frågor kring uppdelning eller annat vänd er till </a:t>
            </a:r>
            <a:r>
              <a:rPr lang="en-GB" dirty="0" smtClean="0">
                <a:hlinkClick r:id="rId3"/>
              </a:rPr>
              <a:t>info@iknord.nu</a:t>
            </a:r>
            <a:endParaRPr lang="en-GB" dirty="0" smtClean="0"/>
          </a:p>
          <a:p>
            <a:r>
              <a:rPr lang="en-GB" dirty="0" smtClean="0"/>
              <a:t>Avgiften avser – Matchkläder, träningstider, material i form av bollar, koner, repstegar, västar, cupavgifer, domaravgifter, utbildningar o.s.v.</a:t>
            </a:r>
            <a:endParaRPr lang="en-GB" dirty="0"/>
          </a:p>
        </p:txBody>
      </p:sp>
      <p:grpSp>
        <p:nvGrpSpPr>
          <p:cNvPr id="4" name="Group 2"/>
          <p:cNvGrpSpPr>
            <a:grpSpLocks/>
          </p:cNvGrpSpPr>
          <p:nvPr/>
        </p:nvGrpSpPr>
        <p:grpSpPr bwMode="auto">
          <a:xfrm>
            <a:off x="571467" y="285728"/>
            <a:ext cx="2917196" cy="1071570"/>
            <a:chOff x="108447861" y="109882053"/>
            <a:chExt cx="4774084" cy="2811512"/>
          </a:xfrm>
        </p:grpSpPr>
        <p:sp>
          <p:nvSpPr>
            <p:cNvPr id="5"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endParaRPr lang="sv-SE"/>
            </a:p>
          </p:txBody>
        </p:sp>
        <p:pic>
          <p:nvPicPr>
            <p:cNvPr id="6" name="Picture 4" descr="j0101856"/>
            <p:cNvPicPr>
              <a:picLocks noChangeAspect="1" noChangeArrowheads="1" noChangeShapeType="1"/>
            </p:cNvPicPr>
            <p:nvPr/>
          </p:nvPicPr>
          <p:blipFill>
            <a:blip r:embed="rId4" cstate="print"/>
            <a:srcRect/>
            <a:stretch>
              <a:fillRect/>
            </a:stretch>
          </p:blipFill>
          <p:spPr bwMode="auto">
            <a:xfrm>
              <a:off x="108631310" y="110370025"/>
              <a:ext cx="4590635" cy="1835565"/>
            </a:xfrm>
            <a:prstGeom prst="rect">
              <a:avLst/>
            </a:prstGeom>
            <a:ln w="88900" cap="sq" cmpd="thickThin">
              <a:solidFill>
                <a:srgbClr val="000000"/>
              </a:solidFill>
              <a:prstDash val="solid"/>
              <a:miter lim="800000"/>
            </a:ln>
            <a:effectLst>
              <a:innerShdw blurRad="76200">
                <a:srgbClr val="000000"/>
              </a:innerShdw>
            </a:effectLst>
          </p:spPr>
        </p:pic>
      </p:grpSp>
      <p:pic>
        <p:nvPicPr>
          <p:cNvPr id="7" name="Picture 3" descr="E:\Documents and Settings\Merking\Mina dokument\Nord\Loggor och dyl\Nord märken\nordmärke utan svarta konturer brunt blått vitt vit bakgru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72" y="357861"/>
            <a:ext cx="772752" cy="9273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573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59113" y="260350"/>
            <a:ext cx="5410200" cy="865188"/>
          </a:xfrm>
        </p:spPr>
        <p:txBody>
          <a:bodyPr>
            <a:normAutofit fontScale="90000"/>
          </a:bodyPr>
          <a:lstStyle/>
          <a:p>
            <a:pPr marL="0" indent="0">
              <a:buNone/>
            </a:pPr>
            <a:r>
              <a:rPr lang="en-GB" dirty="0"/>
              <a:t>Klubb kläder</a:t>
            </a:r>
            <a:r>
              <a:rPr lang="en-GB" dirty="0" smtClean="0"/>
              <a:t/>
            </a:r>
            <a:br>
              <a:rPr lang="en-GB" dirty="0" smtClean="0"/>
            </a:br>
            <a:endParaRPr lang="en-GB" dirty="0"/>
          </a:p>
        </p:txBody>
      </p:sp>
      <p:sp>
        <p:nvSpPr>
          <p:cNvPr id="58371" name="Rectangle 3"/>
          <p:cNvSpPr>
            <a:spLocks noGrp="1" noChangeArrowheads="1"/>
          </p:cNvSpPr>
          <p:nvPr>
            <p:ph sz="quarter" idx="13"/>
          </p:nvPr>
        </p:nvSpPr>
        <p:spPr>
          <a:xfrm>
            <a:off x="457200" y="1711325"/>
            <a:ext cx="8229600" cy="4525963"/>
          </a:xfrm>
        </p:spPr>
        <p:txBody>
          <a:bodyPr/>
          <a:lstStyle/>
          <a:p>
            <a:r>
              <a:rPr lang="en-GB" dirty="0" smtClean="0"/>
              <a:t>Overall</a:t>
            </a:r>
          </a:p>
          <a:p>
            <a:r>
              <a:rPr lang="en-GB" dirty="0" smtClean="0"/>
              <a:t>Träningskläder</a:t>
            </a:r>
          </a:p>
          <a:p>
            <a:r>
              <a:rPr lang="en-GB" dirty="0" smtClean="0"/>
              <a:t>Andra produkter</a:t>
            </a:r>
          </a:p>
          <a:p>
            <a:r>
              <a:rPr lang="en-GB" dirty="0" smtClean="0"/>
              <a:t>Klubbshop</a:t>
            </a:r>
            <a:endParaRPr lang="en-GB" dirty="0"/>
          </a:p>
        </p:txBody>
      </p:sp>
      <p:grpSp>
        <p:nvGrpSpPr>
          <p:cNvPr id="4" name="Group 2"/>
          <p:cNvGrpSpPr>
            <a:grpSpLocks/>
          </p:cNvGrpSpPr>
          <p:nvPr/>
        </p:nvGrpSpPr>
        <p:grpSpPr bwMode="auto">
          <a:xfrm>
            <a:off x="571467" y="285728"/>
            <a:ext cx="2917196" cy="1071570"/>
            <a:chOff x="108447861" y="109882053"/>
            <a:chExt cx="4774084" cy="2811512"/>
          </a:xfrm>
        </p:grpSpPr>
        <p:sp>
          <p:nvSpPr>
            <p:cNvPr id="5" name="Rectangle 3" hidden="1"/>
            <p:cNvSpPr>
              <a:spLocks noChangeArrowheads="1" noChangeShapeType="1"/>
            </p:cNvSpPr>
            <p:nvPr/>
          </p:nvSpPr>
          <p:spPr bwMode="auto">
            <a:xfrm>
              <a:off x="108447861" y="109882053"/>
              <a:ext cx="4590635" cy="2811512"/>
            </a:xfrm>
            <a:prstGeom prst="rect">
              <a:avLst/>
            </a:prstGeom>
            <a:solidFill>
              <a:srgbClr val="FFFFFF"/>
            </a:solidFill>
            <a:ln w="9525" algn="ctr">
              <a:noFill/>
              <a:round/>
              <a:headEnd/>
              <a:tailEnd/>
            </a:ln>
          </p:spPr>
          <p:txBody>
            <a:bodyPr vert="horz" wrap="square" lIns="36576" tIns="36576" rIns="36576" bIns="36576" numCol="1" anchor="t" anchorCtr="0" compatLnSpc="1">
              <a:prstTxWarp prst="textNoShape">
                <a:avLst/>
              </a:prstTxWarp>
            </a:bodyPr>
            <a:lstStyle/>
            <a:p>
              <a:endParaRPr lang="sv-SE"/>
            </a:p>
          </p:txBody>
        </p:sp>
        <p:pic>
          <p:nvPicPr>
            <p:cNvPr id="6" name="Picture 4" descr="j0101856"/>
            <p:cNvPicPr>
              <a:picLocks noChangeAspect="1" noChangeArrowheads="1" noChangeShapeType="1"/>
            </p:cNvPicPr>
            <p:nvPr/>
          </p:nvPicPr>
          <p:blipFill>
            <a:blip r:embed="rId3" cstate="print"/>
            <a:srcRect/>
            <a:stretch>
              <a:fillRect/>
            </a:stretch>
          </p:blipFill>
          <p:spPr bwMode="auto">
            <a:xfrm>
              <a:off x="108631310" y="110370025"/>
              <a:ext cx="4590635" cy="1835565"/>
            </a:xfrm>
            <a:prstGeom prst="rect">
              <a:avLst/>
            </a:prstGeom>
            <a:ln w="88900" cap="sq" cmpd="thickThin">
              <a:solidFill>
                <a:srgbClr val="000000"/>
              </a:solidFill>
              <a:prstDash val="solid"/>
              <a:miter lim="800000"/>
            </a:ln>
            <a:effectLst>
              <a:innerShdw blurRad="76200">
                <a:srgbClr val="000000"/>
              </a:innerShdw>
            </a:effectLst>
          </p:spPr>
        </p:pic>
      </p:grpSp>
      <p:pic>
        <p:nvPicPr>
          <p:cNvPr id="7" name="Picture 3" descr="E:\Documents and Settings\Merking\Mina dokument\Nord\Loggor och dyl\Nord märken\nordmärke utan svarta konturer brunt blått vitt vit bakgr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72" y="357861"/>
            <a:ext cx="772752" cy="9273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6307" y="1309281"/>
            <a:ext cx="5513184" cy="5210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005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Virvel">
  <a:themeElements>
    <a:clrScheme name="Virvel">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Virvel">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rvel">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4851</TotalTime>
  <Words>1252</Words>
  <Application>Microsoft Office PowerPoint</Application>
  <PresentationFormat>Bildspel på skärmen (4:3)</PresentationFormat>
  <Paragraphs>163</Paragraphs>
  <Slides>15</Slides>
  <Notes>15</Notes>
  <HiddenSlides>0</HiddenSlides>
  <MMClips>0</MMClips>
  <ScaleCrop>false</ScaleCrop>
  <HeadingPairs>
    <vt:vector size="4" baseType="variant">
      <vt:variant>
        <vt:lpstr>Tema</vt:lpstr>
      </vt:variant>
      <vt:variant>
        <vt:i4>1</vt:i4>
      </vt:variant>
      <vt:variant>
        <vt:lpstr>Bildrubriker</vt:lpstr>
      </vt:variant>
      <vt:variant>
        <vt:i4>15</vt:i4>
      </vt:variant>
    </vt:vector>
  </HeadingPairs>
  <TitlesOfParts>
    <vt:vector size="16" baseType="lpstr">
      <vt:lpstr>Virvel</vt:lpstr>
      <vt:lpstr> </vt:lpstr>
      <vt:lpstr>Värdegrund</vt:lpstr>
      <vt:lpstr>Vision</vt:lpstr>
      <vt:lpstr>Målsättning </vt:lpstr>
      <vt:lpstr>Organisation</vt:lpstr>
      <vt:lpstr>Föräldraansvar </vt:lpstr>
      <vt:lpstr>Hemsida </vt:lpstr>
      <vt:lpstr>Medlemsavgift </vt:lpstr>
      <vt:lpstr>Klubb kläder </vt:lpstr>
      <vt:lpstr>Organisation </vt:lpstr>
      <vt:lpstr>Riktlinjer</vt:lpstr>
      <vt:lpstr>Översikt</vt:lpstr>
      <vt:lpstr>Översikt</vt:lpstr>
      <vt:lpstr>Kontakt</vt:lpstr>
      <vt:lpstr>PowerPoint-presentation</vt:lpstr>
    </vt:vector>
  </TitlesOfParts>
  <Company>Ford Motor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pkrook1</dc:creator>
  <cp:lastModifiedBy>Slayer</cp:lastModifiedBy>
  <cp:revision>104</cp:revision>
  <dcterms:created xsi:type="dcterms:W3CDTF">2003-10-05T08:45:27Z</dcterms:created>
  <dcterms:modified xsi:type="dcterms:W3CDTF">2016-09-25T09:55:29Z</dcterms:modified>
</cp:coreProperties>
</file>