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7" r:id="rId2"/>
    <p:sldId id="302" r:id="rId3"/>
    <p:sldId id="306" r:id="rId4"/>
    <p:sldId id="299" r:id="rId5"/>
    <p:sldId id="304" r:id="rId6"/>
    <p:sldId id="308" r:id="rId7"/>
    <p:sldId id="288" r:id="rId8"/>
    <p:sldId id="307" r:id="rId9"/>
    <p:sldId id="286" r:id="rId10"/>
    <p:sldId id="292" r:id="rId11"/>
    <p:sldId id="303" r:id="rId12"/>
    <p:sldId id="293" r:id="rId1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clrMru>
    <a:srgbClr val="006600"/>
    <a:srgbClr val="06396E"/>
    <a:srgbClr val="EAAF00"/>
    <a:srgbClr val="00386E"/>
    <a:srgbClr val="FFECC1"/>
    <a:srgbClr val="000000"/>
    <a:srgbClr val="EFEFEF"/>
    <a:srgbClr val="D7282A"/>
    <a:srgbClr val="E3888B"/>
    <a:srgbClr val="E4E6E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7" autoAdjust="0"/>
    <p:restoredTop sz="94576" autoAdjust="0"/>
  </p:normalViewPr>
  <p:slideViewPr>
    <p:cSldViewPr snapToObjects="1">
      <p:cViewPr varScale="1">
        <p:scale>
          <a:sx n="103" d="100"/>
          <a:sy n="103" d="100"/>
        </p:scale>
        <p:origin x="-2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C887D-2776-43B6-A620-943E3C561255}" type="datetimeFigureOut">
              <a:rPr lang="sv-SE" smtClean="0"/>
              <a:pPr/>
              <a:t>2014-02-06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4200D-F344-4DAE-9272-73A2E35A141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BA264-DB26-5647-ABEB-DFA8163CCCF4}" type="datetimeFigureOut">
              <a:rPr lang="sv-SE" smtClean="0"/>
              <a:pPr/>
              <a:t>2014-02-06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AC811-EF4B-654B-9B29-1905D56A6B7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AC811-EF4B-654B-9B29-1905D56A6B7A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Klicka här </a:t>
            </a:r>
            <a:br>
              <a:rPr lang="sv-SE" dirty="0" smtClean="0"/>
            </a:br>
            <a:r>
              <a:rPr lang="sv-SE" dirty="0" smtClean="0"/>
              <a:t>för att ändra format</a:t>
            </a:r>
            <a:endParaRPr lang="sv-SE" dirty="0"/>
          </a:p>
        </p:txBody>
      </p:sp>
      <p:sp>
        <p:nvSpPr>
          <p:cNvPr id="5" name="Platshållare för text 2"/>
          <p:cNvSpPr>
            <a:spLocks noGrp="1"/>
          </p:cNvSpPr>
          <p:nvPr>
            <p:ph idx="1" hasCustomPrompt="1"/>
          </p:nvPr>
        </p:nvSpPr>
        <p:spPr>
          <a:xfrm>
            <a:off x="360000" y="1908000"/>
            <a:ext cx="7270800" cy="45722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000" indent="-342000">
              <a:spcBef>
                <a:spcPts val="24"/>
              </a:spcBef>
              <a:buFont typeface="Arial"/>
              <a:buChar char="•"/>
              <a:defRPr sz="2200" b="1" i="0">
                <a:solidFill>
                  <a:srgbClr val="000000"/>
                </a:solidFill>
                <a:effectLst/>
                <a:latin typeface="Cambria"/>
                <a:cs typeface="Cambria"/>
              </a:defRPr>
            </a:lvl1pPr>
            <a:lvl2pPr marL="741600" indent="-284400" algn="l">
              <a:spcBef>
                <a:spcPts val="528"/>
              </a:spcBef>
              <a:buFont typeface="Lucida Grande"/>
              <a:buChar char="–"/>
              <a:defRPr sz="2200" b="0" i="0">
                <a:latin typeface="Cambria"/>
                <a:cs typeface="Cambria"/>
              </a:defRPr>
            </a:lvl2pPr>
            <a:lvl3pPr marL="1144800" indent="-284400" algn="l">
              <a:spcBef>
                <a:spcPts val="480"/>
              </a:spcBef>
              <a:buFont typeface="Arial"/>
              <a:buChar char="•"/>
              <a:defRPr sz="2000" b="0" i="0">
                <a:latin typeface="Cambria"/>
                <a:cs typeface="Cambria"/>
              </a:defRPr>
            </a:lvl3pPr>
            <a:lvl4pPr marL="1602000" indent="-230400" algn="l">
              <a:spcBef>
                <a:spcPts val="432"/>
              </a:spcBef>
              <a:buFont typeface="Lucida Grande"/>
              <a:buChar char="–"/>
              <a:defRPr b="0" i="0">
                <a:latin typeface="Cambria"/>
                <a:cs typeface="Cambria"/>
              </a:defRPr>
            </a:lvl4pPr>
            <a:lvl5pPr marL="2059200" indent="-230400" algn="l">
              <a:spcBef>
                <a:spcPts val="624"/>
              </a:spcBef>
              <a:buFont typeface="Lucida Grande"/>
              <a:buChar char="»"/>
              <a:defRPr sz="1600" b="0" i="0">
                <a:latin typeface="Cambria"/>
                <a:cs typeface="Cambria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60000" y="183865"/>
            <a:ext cx="7274999" cy="1056252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60000" y="1981200"/>
            <a:ext cx="3527998" cy="399256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7001" y="1981200"/>
            <a:ext cx="3527998" cy="3992563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0000" y="1981199"/>
            <a:ext cx="7272000" cy="1470025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60000" y="3780000"/>
            <a:ext cx="72720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Borgarskolan_logo_bred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000" y="175680"/>
            <a:ext cx="6659653" cy="1146185"/>
          </a:xfrm>
          <a:prstGeom prst="rect">
            <a:avLst/>
          </a:prstGeom>
        </p:spPr>
      </p:pic>
      <p:sp>
        <p:nvSpPr>
          <p:cNvPr id="8" name="Rektangel 7"/>
          <p:cNvSpPr/>
          <p:nvPr userDrawn="1"/>
        </p:nvSpPr>
        <p:spPr>
          <a:xfrm>
            <a:off x="0" y="6734648"/>
            <a:ext cx="9164650" cy="144000"/>
          </a:xfrm>
          <a:prstGeom prst="rect">
            <a:avLst/>
          </a:prstGeom>
          <a:solidFill>
            <a:srgbClr val="EAA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GävleKommun_web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6600" y="5678057"/>
            <a:ext cx="540000" cy="9796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rgbClr val="E4E6E7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60000" y="183865"/>
            <a:ext cx="7274999" cy="105625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 smtClean="0"/>
              <a:t>Klicka här </a:t>
            </a:r>
            <a:br>
              <a:rPr lang="sv-SE" dirty="0" smtClean="0"/>
            </a:br>
            <a:r>
              <a:rPr lang="sv-SE" dirty="0" smtClean="0"/>
              <a:t>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60000" y="1908000"/>
            <a:ext cx="7270800" cy="45722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7" name="Rektangel 16"/>
          <p:cNvSpPr/>
          <p:nvPr userDrawn="1"/>
        </p:nvSpPr>
        <p:spPr>
          <a:xfrm>
            <a:off x="0" y="6734648"/>
            <a:ext cx="9164650" cy="144000"/>
          </a:xfrm>
          <a:prstGeom prst="rect">
            <a:avLst/>
          </a:prstGeom>
          <a:solidFill>
            <a:srgbClr val="EAA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Rak 18"/>
          <p:cNvCxnSpPr/>
          <p:nvPr userDrawn="1"/>
        </p:nvCxnSpPr>
        <p:spPr>
          <a:xfrm>
            <a:off x="360000" y="1319980"/>
            <a:ext cx="7272000" cy="1588"/>
          </a:xfrm>
          <a:prstGeom prst="line">
            <a:avLst/>
          </a:prstGeom>
          <a:ln w="12700" cap="flat" cmpd="sng" algn="ctr">
            <a:solidFill>
              <a:srgbClr val="EAAF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Bildobjekt 20" descr="B-logo_text_rgb.png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48600" y="152400"/>
            <a:ext cx="1116000" cy="1766301"/>
          </a:xfrm>
          <a:prstGeom prst="rect">
            <a:avLst/>
          </a:prstGeom>
        </p:spPr>
      </p:pic>
      <p:pic>
        <p:nvPicPr>
          <p:cNvPr id="22" name="Bildobjekt 21" descr="GävleKommun_webb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136600" y="5678057"/>
            <a:ext cx="540000" cy="9796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61" r:id="rId4"/>
    <p:sldLayoutId id="2147483667" r:id="rId5"/>
  </p:sldLayoutIdLst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rgbClr val="00386E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b="1" i="0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b="0" i="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ts val="624"/>
        </a:spcBef>
        <a:buFont typeface="Lucida Grande"/>
        <a:buChar char="»"/>
        <a:defRPr sz="1600" b="0" i="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 txBox="1">
            <a:spLocks/>
          </p:cNvSpPr>
          <p:nvPr/>
        </p:nvSpPr>
        <p:spPr>
          <a:xfrm>
            <a:off x="1513575" y="4071607"/>
            <a:ext cx="7010400" cy="1362075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0" tIns="0" rIns="0" bIns="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200" b="1" i="0" u="none" strike="noStrike" kern="1200" spc="0" normalizeH="0" baseline="0" noProof="0" dirty="0" smtClean="0">
                <a:ln>
                  <a:noFill/>
                </a:ln>
                <a:solidFill>
                  <a:srgbClr val="D7282A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Verdana"/>
                <a:ea typeface="+mj-ea"/>
                <a:cs typeface="Verdana"/>
              </a:rPr>
              <a:t>Den</a:t>
            </a:r>
            <a:r>
              <a:rPr lang="sv-SE" sz="5200" b="1" dirty="0" smtClean="0">
                <a:solidFill>
                  <a:srgbClr val="D7282A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Verdana"/>
                <a:ea typeface="+mj-ea"/>
                <a:cs typeface="Verdana"/>
              </a:rPr>
              <a:t> nya</a:t>
            </a:r>
            <a:r>
              <a:rPr kumimoji="0" lang="sv-SE" sz="5200" b="1" i="0" u="none" strike="noStrike" kern="1200" cap="all" spc="0" normalizeH="0" baseline="0" noProof="0" dirty="0" smtClean="0">
                <a:ln>
                  <a:noFill/>
                </a:ln>
                <a:solidFill>
                  <a:srgbClr val="D7282A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Verdana"/>
                <a:ea typeface="+mj-ea"/>
                <a:cs typeface="Verdana"/>
              </a:rPr>
              <a:t> </a:t>
            </a:r>
            <a:r>
              <a:rPr kumimoji="0" lang="sv-SE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7282A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Verdana"/>
                <a:ea typeface="+mj-ea"/>
                <a:cs typeface="Verdana"/>
              </a:rPr>
              <a:t>gymnasieskolan</a:t>
            </a:r>
            <a:endParaRPr kumimoji="0" lang="sv-SE" sz="5200" b="1" i="0" u="none" strike="noStrike" kern="1200" cap="all" spc="0" normalizeH="0" baseline="0" noProof="0" dirty="0">
              <a:ln>
                <a:noFill/>
              </a:ln>
              <a:solidFill>
                <a:srgbClr val="D7282A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uLnTx/>
              <a:uFillTx/>
              <a:latin typeface="Verdana"/>
              <a:ea typeface="+mj-ea"/>
              <a:cs typeface="Verdana"/>
            </a:endParaRPr>
          </a:p>
        </p:txBody>
      </p:sp>
      <p:sp>
        <p:nvSpPr>
          <p:cNvPr id="7" name="Platshållare för text 2"/>
          <p:cNvSpPr txBox="1">
            <a:spLocks/>
          </p:cNvSpPr>
          <p:nvPr/>
        </p:nvSpPr>
        <p:spPr>
          <a:xfrm>
            <a:off x="1523999" y="2733137"/>
            <a:ext cx="7010401" cy="1284287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0" tIns="0" rIns="0" bIns="0" rtlCol="0" anchor="b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sv-SE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86E"/>
                </a:solidFill>
                <a:effectLst/>
                <a:uLnTx/>
                <a:uFillTx/>
                <a:latin typeface="Cambria"/>
                <a:ea typeface="+mn-ea"/>
                <a:cs typeface="Cambria"/>
              </a:rPr>
              <a:t>Välkommen till</a:t>
            </a:r>
            <a:endParaRPr kumimoji="0" lang="sv-SE" sz="2200" b="1" i="0" u="none" strike="noStrike" kern="1200" cap="none" spc="0" normalizeH="0" baseline="0" noProof="0" dirty="0">
              <a:ln>
                <a:noFill/>
              </a:ln>
              <a:solidFill>
                <a:srgbClr val="00386E"/>
              </a:solidFill>
              <a:effectLst/>
              <a:uLnTx/>
              <a:uFillTx/>
              <a:latin typeface="Cambria"/>
              <a:ea typeface="+mn-ea"/>
              <a:cs typeface="Cambria"/>
            </a:endParaRPr>
          </a:p>
        </p:txBody>
      </p:sp>
      <p:pic>
        <p:nvPicPr>
          <p:cNvPr id="5" name="Bildobjekt 4" descr="Exame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1832320"/>
            <a:ext cx="3007811" cy="1801634"/>
          </a:xfrm>
          <a:prstGeom prst="rect">
            <a:avLst/>
          </a:prstGeom>
        </p:spPr>
      </p:pic>
      <p:pic>
        <p:nvPicPr>
          <p:cNvPr id="8" name="Picture 6" descr="http://t3.gstatic.com/images?q=tbn:ANd9GcRNV5jHg0GxEm-1S2rx27D4C1hNjBSoWXQ57hgalmuqqFrt3G60-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1832319"/>
            <a:ext cx="2930244" cy="1760609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500166" y="1857364"/>
            <a:ext cx="66437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3200" b="1" dirty="0" smtClean="0"/>
              <a:t>När är sista datum för ansökan </a:t>
            </a:r>
          </a:p>
          <a:p>
            <a:endParaRPr lang="sv-SE" sz="2000" b="1" dirty="0" smtClean="0"/>
          </a:p>
          <a:p>
            <a:pPr algn="ctr"/>
            <a:r>
              <a:rPr lang="sv-SE" sz="3200" b="1" dirty="0" smtClean="0"/>
              <a:t>till det lokala alternativet?</a:t>
            </a:r>
            <a:endParaRPr lang="sv-SE" sz="3200" b="1" dirty="0"/>
          </a:p>
        </p:txBody>
      </p:sp>
      <p:sp>
        <p:nvSpPr>
          <p:cNvPr id="3" name="Rektangel 2"/>
          <p:cNvSpPr/>
          <p:nvPr/>
        </p:nvSpPr>
        <p:spPr>
          <a:xfrm>
            <a:off x="1714480" y="2786058"/>
            <a:ext cx="614366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sv-SE" b="1" dirty="0" smtClean="0"/>
          </a:p>
          <a:p>
            <a:pPr>
              <a:buNone/>
            </a:pPr>
            <a:endParaRPr lang="sv-SE" b="1" dirty="0" smtClean="0"/>
          </a:p>
          <a:p>
            <a:pPr>
              <a:buNone/>
            </a:pPr>
            <a:endParaRPr lang="sv-SE" b="1" dirty="0" smtClean="0"/>
          </a:p>
          <a:p>
            <a:r>
              <a:rPr lang="sv-SE" sz="4400" b="1" dirty="0" smtClean="0"/>
              <a:t>         </a:t>
            </a:r>
            <a:r>
              <a:rPr lang="sv-SE" sz="4400" b="1" dirty="0" smtClean="0">
                <a:solidFill>
                  <a:srgbClr val="FF0000"/>
                </a:solidFill>
              </a:rPr>
              <a:t>17 Februari</a:t>
            </a:r>
          </a:p>
          <a:p>
            <a:endParaRPr lang="sv-SE" sz="4400" b="1" dirty="0" smtClean="0">
              <a:solidFill>
                <a:srgbClr val="FF0000"/>
              </a:solidFill>
            </a:endParaRPr>
          </a:p>
          <a:p>
            <a:pPr algn="ctr"/>
            <a:r>
              <a:rPr lang="sv-SE" sz="2800" b="1" dirty="0" smtClean="0">
                <a:solidFill>
                  <a:srgbClr val="FF0000"/>
                </a:solidFill>
              </a:rPr>
              <a:t>Till </a:t>
            </a:r>
            <a:r>
              <a:rPr lang="sv-SE" sz="2800" b="1" dirty="0" err="1" smtClean="0">
                <a:solidFill>
                  <a:srgbClr val="FF0000"/>
                </a:solidFill>
              </a:rPr>
              <a:t>Syv</a:t>
            </a:r>
            <a:r>
              <a:rPr lang="sv-SE" sz="2800" b="1" dirty="0" smtClean="0">
                <a:solidFill>
                  <a:srgbClr val="FF0000"/>
                </a:solidFill>
              </a:rPr>
              <a:t> på skolan och VHC kansli</a:t>
            </a:r>
          </a:p>
          <a:p>
            <a:pPr>
              <a:buNone/>
            </a:pPr>
            <a:endParaRPr lang="sv-SE" b="1" dirty="0" smtClean="0"/>
          </a:p>
          <a:p>
            <a:endParaRPr lang="sv-S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214414" y="1340768"/>
            <a:ext cx="66437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3200" b="1" dirty="0" smtClean="0"/>
              <a:t>Vad händer efter det att jag lämnat in min ansökan 13/1 - 17/2?</a:t>
            </a:r>
            <a:endParaRPr lang="sv-SE" sz="3200" b="1" dirty="0"/>
          </a:p>
        </p:txBody>
      </p:sp>
      <p:sp>
        <p:nvSpPr>
          <p:cNvPr id="3" name="Rektangel 2"/>
          <p:cNvSpPr/>
          <p:nvPr/>
        </p:nvSpPr>
        <p:spPr>
          <a:xfrm>
            <a:off x="1714480" y="2786058"/>
            <a:ext cx="614366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sv-SE" b="1" dirty="0" smtClean="0"/>
          </a:p>
          <a:p>
            <a:pPr>
              <a:buNone/>
            </a:pPr>
            <a:endParaRPr lang="sv-SE" b="1" dirty="0" smtClean="0"/>
          </a:p>
          <a:p>
            <a:pPr>
              <a:buNone/>
            </a:pPr>
            <a:endParaRPr lang="sv-SE" b="1" dirty="0" smtClean="0"/>
          </a:p>
          <a:p>
            <a:r>
              <a:rPr lang="sv-SE" sz="4400" b="1" dirty="0" smtClean="0"/>
              <a:t>         </a:t>
            </a:r>
            <a:endParaRPr lang="sv-SE" sz="4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v-SE" b="1" dirty="0" smtClean="0"/>
          </a:p>
          <a:p>
            <a:endParaRPr lang="sv-SE" b="1" dirty="0" smtClean="0"/>
          </a:p>
        </p:txBody>
      </p:sp>
      <p:sp>
        <p:nvSpPr>
          <p:cNvPr id="4" name="Rektangel 3"/>
          <p:cNvSpPr/>
          <p:nvPr/>
        </p:nvSpPr>
        <p:spPr>
          <a:xfrm>
            <a:off x="317424" y="2456795"/>
            <a:ext cx="771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3200" b="1" dirty="0" smtClean="0"/>
              <a:t>Alla ansökningar behandlas och därefter rangordnas  eleverna och bjuds in till </a:t>
            </a:r>
            <a:r>
              <a:rPr lang="sv-SE" sz="3200" b="1" dirty="0" smtClean="0"/>
              <a:t>provträning eller till try </a:t>
            </a:r>
            <a:r>
              <a:rPr lang="sv-SE" sz="3200" b="1" dirty="0" err="1" smtClean="0"/>
              <a:t>out</a:t>
            </a:r>
            <a:r>
              <a:rPr lang="sv-SE" sz="3200" b="1" dirty="0" smtClean="0"/>
              <a:t> i mars/april !</a:t>
            </a:r>
            <a:endParaRPr lang="sv-SE" sz="2400" b="1" dirty="0" smtClean="0"/>
          </a:p>
          <a:p>
            <a:pPr algn="ctr"/>
            <a:endParaRPr lang="sv-SE" sz="2400" b="1" dirty="0" smtClean="0"/>
          </a:p>
          <a:p>
            <a:pPr algn="ctr"/>
            <a:r>
              <a:rPr lang="sv-SE" sz="3200" b="1" dirty="0" smtClean="0"/>
              <a:t>Under April kommer eleverna att få besked om i vilken grupp de ev. erbjuds plats! </a:t>
            </a:r>
          </a:p>
          <a:p>
            <a:pPr algn="ctr"/>
            <a:endParaRPr lang="sv-SE" sz="2400" b="1" dirty="0" smtClean="0"/>
          </a:p>
          <a:p>
            <a:pPr algn="ctr"/>
            <a:r>
              <a:rPr lang="sv-SE" sz="3200" b="1" dirty="0" smtClean="0"/>
              <a:t>Omval av gymnasium öppnar igen 14/4 -7/5</a:t>
            </a:r>
            <a:endParaRPr lang="sv-S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214414" y="1643050"/>
            <a:ext cx="75724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 smtClean="0">
                <a:solidFill>
                  <a:srgbClr val="000099"/>
                </a:solidFill>
              </a:rPr>
              <a:t>VÄLKOMMEN TILL TRE UTVECKLANDE ÅR!</a:t>
            </a:r>
            <a:endParaRPr lang="sv-SE" sz="3200" b="1" dirty="0">
              <a:solidFill>
                <a:srgbClr val="000099"/>
              </a:solidFill>
            </a:endParaRPr>
          </a:p>
        </p:txBody>
      </p:sp>
      <p:pic>
        <p:nvPicPr>
          <p:cNvPr id="3" name="Bildobjekt 2" descr="idr.lag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227825"/>
            <a:ext cx="4297109" cy="2962477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899592" y="5445224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Kontakta Håkan Henriksson vid </a:t>
            </a:r>
          </a:p>
          <a:p>
            <a:pPr algn="ctr"/>
            <a:r>
              <a:rPr lang="sv-SE" sz="3200" b="1" dirty="0" smtClean="0">
                <a:solidFill>
                  <a:srgbClr val="000099"/>
                </a:solidFill>
              </a:rPr>
              <a:t>ev. frågor 073-673 59 00</a:t>
            </a:r>
            <a:endParaRPr lang="sv-SE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Lokalt godkända idrottsutbildningar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60000" y="1240117"/>
            <a:ext cx="8283966" cy="5069203"/>
          </a:xfrm>
        </p:spPr>
        <p:txBody>
          <a:bodyPr/>
          <a:lstStyle/>
          <a:p>
            <a:pPr>
              <a:buNone/>
            </a:pPr>
            <a:endParaRPr lang="sv-SE" sz="1200" dirty="0" smtClean="0"/>
          </a:p>
          <a:p>
            <a:pPr>
              <a:buNone/>
            </a:pPr>
            <a:r>
              <a:rPr lang="sv-SE" sz="2400" dirty="0" smtClean="0"/>
              <a:t>Borgarskolan</a:t>
            </a:r>
          </a:p>
          <a:p>
            <a:pPr>
              <a:buFont typeface="Arial" pitchFamily="34" charset="0"/>
              <a:buChar char="•"/>
              <a:tabLst>
                <a:tab pos="269875" algn="l"/>
              </a:tabLst>
            </a:pPr>
            <a:r>
              <a:rPr lang="sv-SE" sz="2400" dirty="0" smtClean="0"/>
              <a:t>Handels- och administrationsprogrammet</a:t>
            </a:r>
          </a:p>
          <a:p>
            <a:pPr lvl="1">
              <a:buNone/>
              <a:tabLst>
                <a:tab pos="269875" algn="l"/>
              </a:tabLst>
            </a:pPr>
            <a:r>
              <a:rPr lang="sv-SE" sz="2400" dirty="0" smtClean="0"/>
              <a:t>Handel och service/Administration och service</a:t>
            </a:r>
          </a:p>
          <a:p>
            <a:pPr>
              <a:buNone/>
              <a:tabLst>
                <a:tab pos="269875" algn="l"/>
              </a:tabLst>
            </a:pPr>
            <a:endParaRPr lang="sv-SE" sz="2400" dirty="0" smtClean="0"/>
          </a:p>
          <a:p>
            <a:pPr>
              <a:buFont typeface="Arial" pitchFamily="34" charset="0"/>
              <a:buChar char="•"/>
            </a:pPr>
            <a:r>
              <a:rPr lang="sv-SE" sz="2400" dirty="0" smtClean="0"/>
              <a:t> Samhällsvetenskapsprogrammet</a:t>
            </a:r>
          </a:p>
          <a:p>
            <a:pPr lvl="1">
              <a:buNone/>
            </a:pPr>
            <a:r>
              <a:rPr lang="sv-SE" sz="2400" dirty="0" smtClean="0"/>
              <a:t>Samhällsvetenskap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sz="2400" dirty="0" smtClean="0"/>
              <a:t>Vasaskolan</a:t>
            </a:r>
          </a:p>
          <a:p>
            <a:r>
              <a:rPr lang="sv-SE" sz="2400" dirty="0" smtClean="0"/>
              <a:t>Naturvetenskapsprogrammet</a:t>
            </a:r>
          </a:p>
          <a:p>
            <a:pPr>
              <a:buNone/>
            </a:pPr>
            <a:r>
              <a:rPr lang="sv-SE" sz="2400" dirty="0" smtClean="0"/>
              <a:t>	</a:t>
            </a:r>
            <a:r>
              <a:rPr lang="sv-SE" sz="2400" b="0" dirty="0" smtClean="0"/>
              <a:t>Naturvetenskap/ Naturvetenskap och samhälle</a:t>
            </a:r>
            <a:endParaRPr lang="sv-SE" sz="2400" dirty="0" smtClean="0"/>
          </a:p>
          <a:p>
            <a:endParaRPr lang="sv-SE" sz="2400" dirty="0" smtClean="0"/>
          </a:p>
          <a:p>
            <a:pPr>
              <a:buNone/>
            </a:pPr>
            <a:r>
              <a:rPr lang="sv-SE" sz="2400" dirty="0" smtClean="0"/>
              <a:t>Polhemsskolan</a:t>
            </a:r>
          </a:p>
          <a:p>
            <a:pPr>
              <a:buFont typeface="Arial" pitchFamily="34" charset="0"/>
              <a:buChar char="•"/>
            </a:pPr>
            <a:r>
              <a:rPr lang="sv-SE" sz="2400" dirty="0" smtClean="0"/>
              <a:t> Teknikprogrammet</a:t>
            </a:r>
          </a:p>
          <a:p>
            <a:pPr lvl="1">
              <a:buNone/>
            </a:pPr>
            <a:r>
              <a:rPr lang="sv-SE" sz="2400" dirty="0" smtClean="0"/>
              <a:t>Samhällsbyggande och miljö</a:t>
            </a:r>
            <a:endParaRPr lang="sv-SE" sz="2400" b="1" dirty="0" smtClean="0"/>
          </a:p>
          <a:p>
            <a:pPr lvl="1">
              <a:buNone/>
            </a:pPr>
            <a:endParaRPr lang="sv-SE" sz="2400" dirty="0" smtClean="0"/>
          </a:p>
          <a:p>
            <a:pPr lvl="1">
              <a:buNone/>
            </a:pPr>
            <a:endParaRPr lang="sv-SE" sz="2400" dirty="0" smtClean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endParaRPr lang="sv-SE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0" y="1928802"/>
            <a:ext cx="92783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b="1" dirty="0" smtClean="0"/>
              <a:t>Behörighet för att söka till Valbo HC hockeygym</a:t>
            </a:r>
            <a:endParaRPr lang="sv-SE" sz="3600" b="1" dirty="0"/>
          </a:p>
        </p:txBody>
      </p:sp>
      <p:sp>
        <p:nvSpPr>
          <p:cNvPr id="3" name="Rektangel 2"/>
          <p:cNvSpPr/>
          <p:nvPr/>
        </p:nvSpPr>
        <p:spPr>
          <a:xfrm>
            <a:off x="179512" y="3140968"/>
            <a:ext cx="89644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b="1" dirty="0" smtClean="0"/>
              <a:t>HA: minst E i Ma, </a:t>
            </a:r>
            <a:r>
              <a:rPr lang="sv-SE" sz="2800" b="1" dirty="0" err="1" smtClean="0"/>
              <a:t>Sv</a:t>
            </a:r>
            <a:r>
              <a:rPr lang="sv-SE" sz="2800" b="1" dirty="0" smtClean="0"/>
              <a:t>, Eng + 5 andra ämnen</a:t>
            </a:r>
          </a:p>
          <a:p>
            <a:endParaRPr lang="sv-SE" sz="2800" b="1" dirty="0" smtClean="0"/>
          </a:p>
          <a:p>
            <a:r>
              <a:rPr lang="sv-SE" sz="2800" b="1" dirty="0" smtClean="0"/>
              <a:t>SA: minst E i Ma, </a:t>
            </a:r>
            <a:r>
              <a:rPr lang="sv-SE" sz="2800" b="1" dirty="0" err="1" smtClean="0"/>
              <a:t>Sv</a:t>
            </a:r>
            <a:r>
              <a:rPr lang="sv-SE" sz="2800" b="1" dirty="0" smtClean="0"/>
              <a:t>, Eng, Ge, Hi, Re, </a:t>
            </a:r>
            <a:r>
              <a:rPr lang="sv-SE" sz="2800" b="1" dirty="0" err="1" smtClean="0"/>
              <a:t>Sh</a:t>
            </a:r>
            <a:r>
              <a:rPr lang="sv-SE" sz="2800" b="1" dirty="0" smtClean="0"/>
              <a:t> + 5 andra ämnen</a:t>
            </a:r>
          </a:p>
          <a:p>
            <a:endParaRPr lang="sv-SE" sz="2800" b="1" dirty="0" smtClean="0"/>
          </a:p>
          <a:p>
            <a:r>
              <a:rPr lang="sv-SE" sz="2800" b="1" dirty="0" smtClean="0"/>
              <a:t>TE: minst E i Ma, </a:t>
            </a:r>
            <a:r>
              <a:rPr lang="sv-SE" sz="2800" b="1" dirty="0" err="1" smtClean="0"/>
              <a:t>Sv</a:t>
            </a:r>
            <a:r>
              <a:rPr lang="sv-SE" sz="2800" b="1" dirty="0" smtClean="0"/>
              <a:t>, Eng, Bi, </a:t>
            </a:r>
            <a:r>
              <a:rPr lang="sv-SE" sz="2800" b="1" dirty="0" err="1" smtClean="0"/>
              <a:t>Ke</a:t>
            </a:r>
            <a:r>
              <a:rPr lang="sv-SE" sz="2800" b="1" dirty="0" smtClean="0"/>
              <a:t>, Fy + 6 andra ämnen</a:t>
            </a:r>
          </a:p>
          <a:p>
            <a:endParaRPr lang="sv-SE" sz="2800" b="1" dirty="0" smtClean="0"/>
          </a:p>
          <a:p>
            <a:r>
              <a:rPr lang="sv-SE" sz="2800" b="1" dirty="0" smtClean="0"/>
              <a:t>NA: minst E i Ma, </a:t>
            </a:r>
            <a:r>
              <a:rPr lang="sv-SE" sz="2800" b="1" dirty="0" err="1" smtClean="0"/>
              <a:t>Sv</a:t>
            </a:r>
            <a:r>
              <a:rPr lang="sv-SE" sz="2800" b="1" dirty="0" smtClean="0"/>
              <a:t>, Eng, Bi, </a:t>
            </a:r>
            <a:r>
              <a:rPr lang="sv-SE" sz="2800" b="1" dirty="0" err="1" smtClean="0"/>
              <a:t>Ke</a:t>
            </a:r>
            <a:r>
              <a:rPr lang="sv-SE" sz="2800" b="1" dirty="0" smtClean="0"/>
              <a:t>, Fy + 6 andra ämnen</a:t>
            </a:r>
            <a:endParaRPr lang="sv-S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Lokalt godkända idrottsutbildningar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>
          <a:xfrm>
            <a:off x="214282" y="1981200"/>
            <a:ext cx="4643438" cy="3992563"/>
          </a:xfrm>
        </p:spPr>
        <p:txBody>
          <a:bodyPr/>
          <a:lstStyle/>
          <a:p>
            <a:pPr>
              <a:buNone/>
            </a:pPr>
            <a:r>
              <a:rPr lang="sv-SE" sz="1600" dirty="0" smtClean="0">
                <a:solidFill>
                  <a:srgbClr val="06396E"/>
                </a:solidFill>
              </a:rPr>
              <a:t>Samhällsvetenskapsprogrammet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Gymnasiegemensamma ämnen 1 150 p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Programgemensamma ämnen 300 p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Programinriktning, samhällsvetenskap </a:t>
            </a:r>
          </a:p>
          <a:p>
            <a:pPr>
              <a:buNone/>
            </a:pPr>
            <a:r>
              <a:rPr lang="sv-SE" sz="1600" dirty="0" smtClean="0">
                <a:solidFill>
                  <a:srgbClr val="006600"/>
                </a:solidFill>
              </a:rPr>
              <a:t>	450 p</a:t>
            </a:r>
          </a:p>
          <a:p>
            <a:r>
              <a:rPr lang="sv-SE" sz="1600" dirty="0" smtClean="0"/>
              <a:t>Idrott och hälsa specialisering 1+2, </a:t>
            </a:r>
            <a:r>
              <a:rPr lang="sv-SE" sz="1600" dirty="0" smtClean="0">
                <a:solidFill>
                  <a:srgbClr val="FF0000"/>
                </a:solidFill>
              </a:rPr>
              <a:t>200p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Programfördjupningar 300 p</a:t>
            </a:r>
            <a:endParaRPr lang="sv-SE" sz="1600" dirty="0" smtClean="0"/>
          </a:p>
          <a:p>
            <a:r>
              <a:rPr lang="sv-SE" sz="1600" dirty="0" smtClean="0">
                <a:solidFill>
                  <a:srgbClr val="006600"/>
                </a:solidFill>
              </a:rPr>
              <a:t>Gymnasiearbete 100 p</a:t>
            </a:r>
          </a:p>
          <a:p>
            <a:pPr>
              <a:buNone/>
            </a:pPr>
            <a:endParaRPr lang="sv-SE" sz="16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sv-SE" sz="1600" dirty="0" smtClean="0"/>
              <a:t>Totalt 2 500 p</a:t>
            </a:r>
            <a:endParaRPr lang="sv-SE" sz="1600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half" idx="2"/>
          </p:nvPr>
        </p:nvSpPr>
        <p:spPr>
          <a:xfrm>
            <a:off x="4714876" y="1981200"/>
            <a:ext cx="4286280" cy="3992563"/>
          </a:xfrm>
        </p:spPr>
        <p:txBody>
          <a:bodyPr/>
          <a:lstStyle/>
          <a:p>
            <a:pPr>
              <a:buNone/>
            </a:pPr>
            <a:r>
              <a:rPr lang="sv-SE" sz="1600" dirty="0" smtClean="0">
                <a:solidFill>
                  <a:srgbClr val="06396E"/>
                </a:solidFill>
              </a:rPr>
              <a:t>Handels- och administrationsprogrammet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Gymnasiegemensamma ämnen 600 p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Programgemensamma ämnen 400 p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Programinriktning,  handel och service 500p</a:t>
            </a:r>
            <a:endParaRPr lang="sv-SE" sz="1600" dirty="0" smtClean="0"/>
          </a:p>
          <a:p>
            <a:r>
              <a:rPr lang="sv-SE" sz="1600" dirty="0" smtClean="0"/>
              <a:t>Idrott och hälsa specialisering 1+2, </a:t>
            </a:r>
            <a:r>
              <a:rPr lang="sv-SE" sz="1600" dirty="0" smtClean="0">
                <a:solidFill>
                  <a:srgbClr val="FF0000"/>
                </a:solidFill>
              </a:rPr>
              <a:t>200p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Programfördjupningar 700 p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Gymnasiearbete 100 p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r>
              <a:rPr lang="sv-SE" sz="1600" dirty="0" smtClean="0"/>
              <a:t>Totalt 2 500 p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Lokalt godkända idrottsutbildningar</a:t>
            </a:r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1"/>
          </p:nvPr>
        </p:nvSpPr>
        <p:spPr>
          <a:xfrm>
            <a:off x="179512" y="1981200"/>
            <a:ext cx="4283438" cy="3992563"/>
          </a:xfrm>
        </p:spPr>
        <p:txBody>
          <a:bodyPr/>
          <a:lstStyle/>
          <a:p>
            <a:pPr>
              <a:buNone/>
            </a:pPr>
            <a:r>
              <a:rPr lang="sv-SE" sz="1600" dirty="0" smtClean="0">
                <a:solidFill>
                  <a:srgbClr val="06396E"/>
                </a:solidFill>
              </a:rPr>
              <a:t>Teknikprogrammet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Gymnasiegemensamma ämnen 1 100 p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Programgemensamma ämnen 400 p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Programinriktning, samhällsbyggande 300 p</a:t>
            </a:r>
          </a:p>
          <a:p>
            <a:r>
              <a:rPr lang="sv-SE" sz="1600" dirty="0" smtClean="0"/>
              <a:t>Idrott och hälsa specialisering 1+2, </a:t>
            </a:r>
            <a:r>
              <a:rPr lang="sv-SE" sz="1600" dirty="0" smtClean="0">
                <a:solidFill>
                  <a:srgbClr val="FF0000"/>
                </a:solidFill>
              </a:rPr>
              <a:t>200p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Programfördjupningar 400 p</a:t>
            </a:r>
            <a:endParaRPr lang="sv-SE" sz="1600" dirty="0" smtClean="0"/>
          </a:p>
          <a:p>
            <a:r>
              <a:rPr lang="sv-SE" sz="1600" dirty="0" smtClean="0">
                <a:solidFill>
                  <a:srgbClr val="006600"/>
                </a:solidFill>
              </a:rPr>
              <a:t>Gymnasiearbete 100 p</a:t>
            </a:r>
          </a:p>
          <a:p>
            <a:pPr>
              <a:buNone/>
            </a:pPr>
            <a:endParaRPr lang="sv-SE" sz="16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sv-SE" sz="1600" dirty="0" smtClean="0"/>
              <a:t>Totalt 2 500 p</a:t>
            </a:r>
            <a:endParaRPr lang="sv-SE" sz="1600" dirty="0"/>
          </a:p>
        </p:txBody>
      </p:sp>
      <p:sp>
        <p:nvSpPr>
          <p:cNvPr id="4" name="Platshållare för innehåll 6"/>
          <p:cNvSpPr>
            <a:spLocks noGrp="1"/>
          </p:cNvSpPr>
          <p:nvPr>
            <p:ph sz="half" idx="1"/>
          </p:nvPr>
        </p:nvSpPr>
        <p:spPr>
          <a:xfrm>
            <a:off x="4716016" y="1981200"/>
            <a:ext cx="4283438" cy="3992563"/>
          </a:xfrm>
        </p:spPr>
        <p:txBody>
          <a:bodyPr/>
          <a:lstStyle/>
          <a:p>
            <a:pPr>
              <a:buNone/>
            </a:pPr>
            <a:r>
              <a:rPr lang="sv-SE" sz="1600" dirty="0" smtClean="0">
                <a:solidFill>
                  <a:srgbClr val="06396E"/>
                </a:solidFill>
              </a:rPr>
              <a:t>Naturvetenskapsprogrammet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Gymnasiegemensamma ämnen 1 150 p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Programgemensamma ämnen 450 p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Programinriktning, Naturvetenskap </a:t>
            </a:r>
          </a:p>
          <a:p>
            <a:pPr>
              <a:buNone/>
            </a:pPr>
            <a:r>
              <a:rPr lang="sv-SE" sz="1600" dirty="0" smtClean="0">
                <a:solidFill>
                  <a:srgbClr val="006600"/>
                </a:solidFill>
              </a:rPr>
              <a:t>	300- 400 p</a:t>
            </a:r>
          </a:p>
          <a:p>
            <a:r>
              <a:rPr lang="sv-SE" sz="1600" dirty="0" smtClean="0"/>
              <a:t>Idrott och hälsa specialisering 1+2, </a:t>
            </a:r>
            <a:r>
              <a:rPr lang="sv-SE" sz="1600" dirty="0" smtClean="0">
                <a:solidFill>
                  <a:srgbClr val="FF0000"/>
                </a:solidFill>
              </a:rPr>
              <a:t>200p</a:t>
            </a:r>
          </a:p>
          <a:p>
            <a:r>
              <a:rPr lang="sv-SE" sz="1600" dirty="0" smtClean="0">
                <a:solidFill>
                  <a:srgbClr val="006600"/>
                </a:solidFill>
              </a:rPr>
              <a:t>Programfördjupningar 200 - 300p</a:t>
            </a:r>
            <a:endParaRPr lang="sv-SE" sz="1600" dirty="0" smtClean="0"/>
          </a:p>
          <a:p>
            <a:r>
              <a:rPr lang="sv-SE" sz="1600" dirty="0" smtClean="0">
                <a:solidFill>
                  <a:srgbClr val="006600"/>
                </a:solidFill>
              </a:rPr>
              <a:t>Gymnasiearbete 100 p</a:t>
            </a:r>
          </a:p>
          <a:p>
            <a:pPr>
              <a:buNone/>
            </a:pPr>
            <a:endParaRPr lang="sv-SE" sz="16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sv-SE" sz="1600" dirty="0" smtClean="0"/>
              <a:t>Totalt 2 500 p</a:t>
            </a:r>
            <a:endParaRPr lang="sv-S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071538" y="1928802"/>
            <a:ext cx="77719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b="1" dirty="0" smtClean="0"/>
              <a:t>Idrottsprogrammens målsättning är att:</a:t>
            </a:r>
            <a:endParaRPr lang="sv-SE" sz="3600" b="1" dirty="0"/>
          </a:p>
        </p:txBody>
      </p:sp>
      <p:sp>
        <p:nvSpPr>
          <p:cNvPr id="3" name="Rektangel 2"/>
          <p:cNvSpPr/>
          <p:nvPr/>
        </p:nvSpPr>
        <p:spPr>
          <a:xfrm>
            <a:off x="1071538" y="3143248"/>
            <a:ext cx="6286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b="1" dirty="0" smtClean="0"/>
              <a:t>Kombinera en elitsatsning i idrott med en fullständig och framgångsrik gymnasieutbildning.</a:t>
            </a:r>
            <a:endParaRPr lang="sv-SE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57224" y="1857364"/>
            <a:ext cx="59838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600" b="1" dirty="0" smtClean="0"/>
              <a:t>När tränar eleverna sin idrott?</a:t>
            </a:r>
            <a:endParaRPr lang="sv-SE" sz="3600" b="1" dirty="0"/>
          </a:p>
        </p:txBody>
      </p:sp>
      <p:sp>
        <p:nvSpPr>
          <p:cNvPr id="3" name="Rektangel 2"/>
          <p:cNvSpPr/>
          <p:nvPr/>
        </p:nvSpPr>
        <p:spPr>
          <a:xfrm>
            <a:off x="857224" y="2714620"/>
            <a:ext cx="67866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Tisdag och onsdag förmiddag har eleverna schemalagd tid för sin specialisering/Hockey.</a:t>
            </a:r>
          </a:p>
          <a:p>
            <a:endParaRPr lang="sv-SE" sz="2400" b="1" dirty="0" smtClean="0"/>
          </a:p>
          <a:p>
            <a:r>
              <a:rPr lang="sv-SE" sz="2400" b="1" dirty="0" smtClean="0"/>
              <a:t>Denna tid tränar eleverna i </a:t>
            </a:r>
            <a:r>
              <a:rPr lang="sv-SE" sz="2400" b="1" dirty="0" err="1" smtClean="0"/>
              <a:t>NickBack</a:t>
            </a:r>
            <a:r>
              <a:rPr lang="sv-SE" sz="2400" b="1" dirty="0" smtClean="0"/>
              <a:t> </a:t>
            </a:r>
            <a:r>
              <a:rPr lang="sv-SE" sz="2400" b="1" dirty="0" smtClean="0"/>
              <a:t>Arena. </a:t>
            </a:r>
            <a:r>
              <a:rPr lang="sv-SE" sz="2400" b="1" dirty="0" smtClean="0"/>
              <a:t>I första hand är det praktisk träning med inriktning på individutveckling men även teoretiska moment förekommer.</a:t>
            </a:r>
          </a:p>
          <a:p>
            <a:endParaRPr lang="sv-SE" sz="2400" b="1" dirty="0" smtClean="0"/>
          </a:p>
          <a:p>
            <a:r>
              <a:rPr lang="sv-SE" sz="2400" b="1" dirty="0" smtClean="0"/>
              <a:t>Valbo HC/skolan ansvarar för genomförandet och betygssättning.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000100" y="2132856"/>
            <a:ext cx="7892380" cy="4475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sv-SE" sz="2800" b="1" dirty="0" smtClean="0"/>
              <a:t>Två grupper</a:t>
            </a:r>
            <a:r>
              <a:rPr lang="sv-SE" sz="2800" b="1" dirty="0" smtClean="0"/>
              <a:t>:</a:t>
            </a:r>
          </a:p>
          <a:p>
            <a:pPr>
              <a:lnSpc>
                <a:spcPct val="80000"/>
              </a:lnSpc>
            </a:pPr>
            <a:endParaRPr lang="sv-SE" sz="2800" b="1" dirty="0" smtClean="0"/>
          </a:p>
          <a:p>
            <a:pPr>
              <a:lnSpc>
                <a:spcPct val="80000"/>
              </a:lnSpc>
            </a:pPr>
            <a:r>
              <a:rPr lang="sv-SE" sz="2000" b="1" dirty="0" smtClean="0"/>
              <a:t>Båda grupperna tränar på HG tiden.</a:t>
            </a:r>
          </a:p>
          <a:p>
            <a:pPr>
              <a:lnSpc>
                <a:spcPct val="80000"/>
              </a:lnSpc>
            </a:pPr>
            <a:r>
              <a:rPr lang="sv-SE" sz="2000" b="1" dirty="0" smtClean="0"/>
              <a:t>P</a:t>
            </a:r>
            <a:r>
              <a:rPr lang="sv-SE" sz="2000" b="1" dirty="0" smtClean="0"/>
              <a:t>å kvällsträningarna sker en uppdelning enligt nedan.</a:t>
            </a:r>
            <a:endParaRPr lang="sv-SE" sz="2000" b="1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sv-SE" sz="2000" b="1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sv-SE" sz="2000" b="1" dirty="0" smtClean="0"/>
              <a:t>Valbo</a:t>
            </a:r>
            <a:r>
              <a:rPr lang="sv-SE" sz="2000" b="1" dirty="0" smtClean="0"/>
              <a:t>gruppen, </a:t>
            </a:r>
            <a:r>
              <a:rPr lang="sv-SE" sz="2000" b="1" dirty="0" smtClean="0"/>
              <a:t>tränar med Valbo HC J18 elit på kvällstid, betyg/ranking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sv-SE" sz="2000" b="1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sv-SE" sz="2000" b="1" dirty="0" smtClean="0"/>
              <a:t>Breddgrupp, </a:t>
            </a:r>
            <a:r>
              <a:rPr lang="sv-SE" sz="2000" b="1" dirty="0" smtClean="0"/>
              <a:t>spelar i annat valfritt </a:t>
            </a:r>
            <a:r>
              <a:rPr lang="sv-SE" sz="2000" b="1" dirty="0" smtClean="0"/>
              <a:t>lag på kvällstid, betyg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sv-SE" sz="2000" b="1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sv-SE" sz="2000" b="1" dirty="0" smtClean="0"/>
          </a:p>
          <a:p>
            <a:pPr>
              <a:lnSpc>
                <a:spcPct val="80000"/>
              </a:lnSpc>
            </a:pPr>
            <a:r>
              <a:rPr lang="sv-SE" sz="2000" b="1" dirty="0" smtClean="0"/>
              <a:t>Idrott och hälsa specialisering 1 + 2</a:t>
            </a:r>
          </a:p>
          <a:p>
            <a:pPr>
              <a:lnSpc>
                <a:spcPct val="80000"/>
              </a:lnSpc>
            </a:pPr>
            <a:endParaRPr lang="sv-SE" sz="2000" b="1" dirty="0" smtClean="0"/>
          </a:p>
          <a:p>
            <a:pPr>
              <a:lnSpc>
                <a:spcPct val="80000"/>
              </a:lnSpc>
            </a:pPr>
            <a:r>
              <a:rPr lang="sv-SE" sz="2000" b="1" dirty="0" smtClean="0"/>
              <a:t>Samma praktiska träning och teorimoment</a:t>
            </a:r>
          </a:p>
          <a:p>
            <a:pPr>
              <a:lnSpc>
                <a:spcPct val="80000"/>
              </a:lnSpc>
            </a:pPr>
            <a:endParaRPr lang="sv-SE" sz="2000" b="1" dirty="0" smtClean="0"/>
          </a:p>
          <a:p>
            <a:pPr>
              <a:lnSpc>
                <a:spcPct val="80000"/>
              </a:lnSpc>
            </a:pPr>
            <a:endParaRPr lang="sv-SE" sz="2000" b="1" dirty="0" smtClean="0"/>
          </a:p>
          <a:p>
            <a:pPr>
              <a:lnSpc>
                <a:spcPct val="80000"/>
              </a:lnSpc>
            </a:pPr>
            <a:endParaRPr lang="sv-SE" sz="2000" b="1" dirty="0" smtClean="0"/>
          </a:p>
          <a:p>
            <a:pPr>
              <a:lnSpc>
                <a:spcPct val="80000"/>
              </a:lnSpc>
            </a:pPr>
            <a:endParaRPr lang="sv-SE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814240" y="1714488"/>
            <a:ext cx="675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200" b="1" dirty="0" smtClean="0"/>
              <a:t>Varför studera på idrottsprogrammen?</a:t>
            </a:r>
            <a:endParaRPr lang="sv-SE" sz="3200" b="1" dirty="0"/>
          </a:p>
        </p:txBody>
      </p:sp>
      <p:sp>
        <p:nvSpPr>
          <p:cNvPr id="3" name="Rektangel 2"/>
          <p:cNvSpPr/>
          <p:nvPr/>
        </p:nvSpPr>
        <p:spPr>
          <a:xfrm>
            <a:off x="1000100" y="2500306"/>
            <a:ext cx="70723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sv-SE" sz="2000" b="1" dirty="0" smtClean="0"/>
              <a:t>Kombinera skola och idrott på hög nivå</a:t>
            </a:r>
          </a:p>
          <a:p>
            <a:pPr>
              <a:lnSpc>
                <a:spcPct val="80000"/>
              </a:lnSpc>
            </a:pPr>
            <a:endParaRPr lang="sv-SE" sz="2000" b="1" dirty="0" smtClean="0"/>
          </a:p>
          <a:p>
            <a:pPr>
              <a:lnSpc>
                <a:spcPct val="80000"/>
              </a:lnSpc>
            </a:pPr>
            <a:endParaRPr lang="sv-SE" sz="2000" b="1" dirty="0" smtClean="0"/>
          </a:p>
          <a:p>
            <a:pPr>
              <a:lnSpc>
                <a:spcPct val="80000"/>
              </a:lnSpc>
            </a:pPr>
            <a:r>
              <a:rPr lang="sv-SE" sz="2000" b="1" dirty="0" smtClean="0"/>
              <a:t>Fräscha lokaler och idrottsintresserade och förstående lärare</a:t>
            </a:r>
          </a:p>
          <a:p>
            <a:pPr>
              <a:lnSpc>
                <a:spcPct val="80000"/>
              </a:lnSpc>
            </a:pPr>
            <a:endParaRPr lang="sv-SE" sz="2000" b="1" dirty="0" smtClean="0"/>
          </a:p>
          <a:p>
            <a:pPr>
              <a:lnSpc>
                <a:spcPct val="80000"/>
              </a:lnSpc>
            </a:pPr>
            <a:endParaRPr lang="sv-SE" sz="2000" b="1" dirty="0" smtClean="0"/>
          </a:p>
          <a:p>
            <a:pPr>
              <a:lnSpc>
                <a:spcPct val="80000"/>
              </a:lnSpc>
            </a:pPr>
            <a:r>
              <a:rPr lang="sv-SE" sz="2000" b="1" dirty="0" smtClean="0"/>
              <a:t>Studiebesök på något stort idrottsevenemang </a:t>
            </a:r>
          </a:p>
          <a:p>
            <a:pPr>
              <a:lnSpc>
                <a:spcPct val="80000"/>
              </a:lnSpc>
            </a:pPr>
            <a:endParaRPr lang="sv-SE" sz="2000" b="1" dirty="0" smtClean="0"/>
          </a:p>
          <a:p>
            <a:pPr>
              <a:lnSpc>
                <a:spcPct val="80000"/>
              </a:lnSpc>
            </a:pPr>
            <a:endParaRPr lang="sv-SE" sz="2000" b="1" dirty="0" smtClean="0"/>
          </a:p>
          <a:p>
            <a:pPr>
              <a:lnSpc>
                <a:spcPct val="80000"/>
              </a:lnSpc>
            </a:pPr>
            <a:r>
              <a:rPr lang="sv-SE" sz="2000" b="1" dirty="0" smtClean="0"/>
              <a:t>Egen dator</a:t>
            </a:r>
          </a:p>
          <a:p>
            <a:pPr>
              <a:lnSpc>
                <a:spcPct val="80000"/>
              </a:lnSpc>
            </a:pPr>
            <a:endParaRPr lang="sv-SE" sz="2000" b="1" dirty="0" smtClean="0"/>
          </a:p>
          <a:p>
            <a:pPr>
              <a:lnSpc>
                <a:spcPct val="80000"/>
              </a:lnSpc>
            </a:pPr>
            <a:endParaRPr lang="sv-SE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_presentation_Borgi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MALL_presentation_Borgis.thmx</Template>
  <TotalTime>10161</TotalTime>
  <Words>448</Words>
  <Application>Microsoft Office PowerPoint</Application>
  <PresentationFormat>Bildspel på skärmen (4:3)</PresentationFormat>
  <Paragraphs>126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MALL_presentation_Borgis</vt:lpstr>
      <vt:lpstr>Bild 1</vt:lpstr>
      <vt:lpstr>Lokalt godkända idrottsutbildningar</vt:lpstr>
      <vt:lpstr>Bild 3</vt:lpstr>
      <vt:lpstr>Lokalt godkända idrottsutbildningar</vt:lpstr>
      <vt:lpstr>Lokalt godkända idrottsutbildningar</vt:lpstr>
      <vt:lpstr>Bild 6</vt:lpstr>
      <vt:lpstr>Bild 7</vt:lpstr>
      <vt:lpstr>Bild 8</vt:lpstr>
      <vt:lpstr>Bild 9</vt:lpstr>
      <vt:lpstr>Bild 10</vt:lpstr>
      <vt:lpstr>Bild 11</vt:lpstr>
      <vt:lpstr>Bild 12</vt:lpstr>
    </vt:vector>
  </TitlesOfParts>
  <Company>Borgarskolan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Meta-tema</dc:title>
  <dc:creator>Göran Perpåls</dc:creator>
  <cp:lastModifiedBy>ybhk</cp:lastModifiedBy>
  <cp:revision>249</cp:revision>
  <cp:lastPrinted>2009-04-01T12:04:41Z</cp:lastPrinted>
  <dcterms:created xsi:type="dcterms:W3CDTF">2010-10-03T23:54:44Z</dcterms:created>
  <dcterms:modified xsi:type="dcterms:W3CDTF">2014-02-06T13:39:57Z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-775848822</vt:i4>
  </property>
  <property fmtid="{D5CDD505-2E9C-101B-9397-08002B2CF9AE}" pid="3" name="_NewReviewCycle">
    <vt:lpwstr/>
  </property>
  <property fmtid="{D5CDD505-2E9C-101B-9397-08002B2CF9AE}" pid="4" name="_EmailSubject">
    <vt:lpwstr>PP presentation Idrottsprogrammet</vt:lpwstr>
  </property>
  <property fmtid="{D5CDD505-2E9C-101B-9397-08002B2CF9AE}" pid="5" name="_AuthorEmail">
    <vt:lpwstr>arne.ohlsson@gavle.se</vt:lpwstr>
  </property>
  <property fmtid="{D5CDD505-2E9C-101B-9397-08002B2CF9AE}" pid="6" name="_AuthorEmailDisplayName">
    <vt:lpwstr>Ohlsson, Arne</vt:lpwstr>
  </property>
</Properties>
</file>