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98" r:id="rId3"/>
    <p:sldId id="283" r:id="rId4"/>
    <p:sldId id="266" r:id="rId5"/>
    <p:sldId id="299" r:id="rId6"/>
    <p:sldId id="286" r:id="rId7"/>
    <p:sldId id="305" r:id="rId8"/>
    <p:sldId id="309" r:id="rId9"/>
    <p:sldId id="319" r:id="rId10"/>
    <p:sldId id="306" r:id="rId11"/>
    <p:sldId id="300" r:id="rId12"/>
    <p:sldId id="307" r:id="rId13"/>
    <p:sldId id="308" r:id="rId14"/>
    <p:sldId id="301" r:id="rId15"/>
    <p:sldId id="303" r:id="rId16"/>
    <p:sldId id="304" r:id="rId17"/>
    <p:sldId id="311" r:id="rId18"/>
    <p:sldId id="316" r:id="rId19"/>
    <p:sldId id="320" r:id="rId20"/>
    <p:sldId id="321" r:id="rId21"/>
    <p:sldId id="314" r:id="rId22"/>
    <p:sldId id="313" r:id="rId23"/>
    <p:sldId id="315" r:id="rId24"/>
    <p:sldId id="312" r:id="rId25"/>
    <p:sldId id="318" r:id="rId26"/>
    <p:sldId id="302" r:id="rId27"/>
    <p:sldId id="317" r:id="rId28"/>
    <p:sldId id="310"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CD478-EA61-4A8B-8FF6-54FFC6867CE3}" v="4" dt="2022-01-25T14:05:4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1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Poldrugac" userId="3fdc1afb-df04-4fa2-9e9d-a448c650ab82" providerId="ADAL" clId="{ABFCD478-EA61-4A8B-8FF6-54FFC6867CE3}"/>
    <pc:docChg chg="undo custSel modSld sldOrd">
      <pc:chgData name="Stefan Poldrugac" userId="3fdc1afb-df04-4fa2-9e9d-a448c650ab82" providerId="ADAL" clId="{ABFCD478-EA61-4A8B-8FF6-54FFC6867CE3}" dt="2022-01-25T14:06:20.987" v="947" actId="20577"/>
      <pc:docMkLst>
        <pc:docMk/>
      </pc:docMkLst>
      <pc:sldChg chg="modSp setBg">
        <pc:chgData name="Stefan Poldrugac" userId="3fdc1afb-df04-4fa2-9e9d-a448c650ab82" providerId="ADAL" clId="{ABFCD478-EA61-4A8B-8FF6-54FFC6867CE3}" dt="2022-01-25T14:05:37.529" v="915"/>
        <pc:sldMkLst>
          <pc:docMk/>
          <pc:sldMk cId="1072448965" sldId="265"/>
        </pc:sldMkLst>
        <pc:spChg chg="mod">
          <ac:chgData name="Stefan Poldrugac" userId="3fdc1afb-df04-4fa2-9e9d-a448c650ab82" providerId="ADAL" clId="{ABFCD478-EA61-4A8B-8FF6-54FFC6867CE3}" dt="2022-01-25T14:04:43.359" v="914"/>
          <ac:spMkLst>
            <pc:docMk/>
            <pc:sldMk cId="1072448965" sldId="265"/>
            <ac:spMk id="2" creationId="{47B06EC0-E188-4949-AA32-33AC43518B22}"/>
          </ac:spMkLst>
        </pc:spChg>
        <pc:spChg chg="mod">
          <ac:chgData name="Stefan Poldrugac" userId="3fdc1afb-df04-4fa2-9e9d-a448c650ab82" providerId="ADAL" clId="{ABFCD478-EA61-4A8B-8FF6-54FFC6867CE3}" dt="2022-01-25T14:04:43.359" v="914"/>
          <ac:spMkLst>
            <pc:docMk/>
            <pc:sldMk cId="1072448965" sldId="265"/>
            <ac:spMk id="3" creationId="{4466F8A1-B7D9-4A5A-8457-745F2E08E1F5}"/>
          </ac:spMkLst>
        </pc:spChg>
      </pc:sldChg>
      <pc:sldChg chg="modSp setBg">
        <pc:chgData name="Stefan Poldrugac" userId="3fdc1afb-df04-4fa2-9e9d-a448c650ab82" providerId="ADAL" clId="{ABFCD478-EA61-4A8B-8FF6-54FFC6867CE3}" dt="2022-01-25T14:05:47.185" v="916"/>
        <pc:sldMkLst>
          <pc:docMk/>
          <pc:sldMk cId="1422377165" sldId="266"/>
        </pc:sldMkLst>
        <pc:spChg chg="mod">
          <ac:chgData name="Stefan Poldrugac" userId="3fdc1afb-df04-4fa2-9e9d-a448c650ab82" providerId="ADAL" clId="{ABFCD478-EA61-4A8B-8FF6-54FFC6867CE3}" dt="2022-01-25T14:04:43.359" v="914"/>
          <ac:spMkLst>
            <pc:docMk/>
            <pc:sldMk cId="1422377165" sldId="266"/>
            <ac:spMk id="2" creationId="{47B06EC0-E188-4949-AA32-33AC43518B22}"/>
          </ac:spMkLst>
        </pc:spChg>
        <pc:spChg chg="mod">
          <ac:chgData name="Stefan Poldrugac" userId="3fdc1afb-df04-4fa2-9e9d-a448c650ab82" providerId="ADAL" clId="{ABFCD478-EA61-4A8B-8FF6-54FFC6867CE3}" dt="2022-01-25T14:04:43.359" v="914"/>
          <ac:spMkLst>
            <pc:docMk/>
            <pc:sldMk cId="1422377165" sldId="266"/>
            <ac:spMk id="3" creationId="{4466F8A1-B7D9-4A5A-8457-745F2E08E1F5}"/>
          </ac:spMkLst>
        </pc:spChg>
      </pc:sldChg>
      <pc:sldChg chg="modSp mod">
        <pc:chgData name="Stefan Poldrugac" userId="3fdc1afb-df04-4fa2-9e9d-a448c650ab82" providerId="ADAL" clId="{ABFCD478-EA61-4A8B-8FF6-54FFC6867CE3}" dt="2022-01-25T14:04:43.359" v="914"/>
        <pc:sldMkLst>
          <pc:docMk/>
          <pc:sldMk cId="394690756" sldId="283"/>
        </pc:sldMkLst>
        <pc:spChg chg="mod">
          <ac:chgData name="Stefan Poldrugac" userId="3fdc1afb-df04-4fa2-9e9d-a448c650ab82" providerId="ADAL" clId="{ABFCD478-EA61-4A8B-8FF6-54FFC6867CE3}" dt="2022-01-25T14:04:43.359" v="914"/>
          <ac:spMkLst>
            <pc:docMk/>
            <pc:sldMk cId="394690756" sldId="283"/>
            <ac:spMk id="2" creationId="{00000000-0000-0000-0000-000000000000}"/>
          </ac:spMkLst>
        </pc:spChg>
      </pc:sldChg>
      <pc:sldChg chg="modSp">
        <pc:chgData name="Stefan Poldrugac" userId="3fdc1afb-df04-4fa2-9e9d-a448c650ab82" providerId="ADAL" clId="{ABFCD478-EA61-4A8B-8FF6-54FFC6867CE3}" dt="2022-01-25T14:04:43.359" v="914"/>
        <pc:sldMkLst>
          <pc:docMk/>
          <pc:sldMk cId="3947119660" sldId="286"/>
        </pc:sldMkLst>
        <pc:spChg chg="mod">
          <ac:chgData name="Stefan Poldrugac" userId="3fdc1afb-df04-4fa2-9e9d-a448c650ab82" providerId="ADAL" clId="{ABFCD478-EA61-4A8B-8FF6-54FFC6867CE3}" dt="2022-01-25T14:04:43.359" v="914"/>
          <ac:spMkLst>
            <pc:docMk/>
            <pc:sldMk cId="3947119660" sldId="286"/>
            <ac:spMk id="5" creationId="{E5780B7A-96F3-4A5D-9842-A2D4085F9651}"/>
          </ac:spMkLst>
        </pc:spChg>
        <pc:spChg chg="mod">
          <ac:chgData name="Stefan Poldrugac" userId="3fdc1afb-df04-4fa2-9e9d-a448c650ab82" providerId="ADAL" clId="{ABFCD478-EA61-4A8B-8FF6-54FFC6867CE3}" dt="2022-01-25T14:04:43.359" v="914"/>
          <ac:spMkLst>
            <pc:docMk/>
            <pc:sldMk cId="3947119660" sldId="286"/>
            <ac:spMk id="6" creationId="{E825C528-E059-40FD-96DB-5907C43BF815}"/>
          </ac:spMkLst>
        </pc:spChg>
      </pc:sldChg>
      <pc:sldChg chg="modSp">
        <pc:chgData name="Stefan Poldrugac" userId="3fdc1afb-df04-4fa2-9e9d-a448c650ab82" providerId="ADAL" clId="{ABFCD478-EA61-4A8B-8FF6-54FFC6867CE3}" dt="2022-01-25T14:04:43.359" v="914"/>
        <pc:sldMkLst>
          <pc:docMk/>
          <pc:sldMk cId="3404196715" sldId="298"/>
        </pc:sldMkLst>
        <pc:spChg chg="mod">
          <ac:chgData name="Stefan Poldrugac" userId="3fdc1afb-df04-4fa2-9e9d-a448c650ab82" providerId="ADAL" clId="{ABFCD478-EA61-4A8B-8FF6-54FFC6867CE3}" dt="2022-01-25T14:04:43.359" v="914"/>
          <ac:spMkLst>
            <pc:docMk/>
            <pc:sldMk cId="3404196715" sldId="298"/>
            <ac:spMk id="3" creationId="{91F3F117-9F78-4B9C-B3F9-15005AD0869D}"/>
          </ac:spMkLst>
        </pc:spChg>
      </pc:sldChg>
      <pc:sldChg chg="modSp">
        <pc:chgData name="Stefan Poldrugac" userId="3fdc1afb-df04-4fa2-9e9d-a448c650ab82" providerId="ADAL" clId="{ABFCD478-EA61-4A8B-8FF6-54FFC6867CE3}" dt="2022-01-25T14:04:43.359" v="914"/>
        <pc:sldMkLst>
          <pc:docMk/>
          <pc:sldMk cId="3727317593" sldId="300"/>
        </pc:sldMkLst>
        <pc:spChg chg="mod">
          <ac:chgData name="Stefan Poldrugac" userId="3fdc1afb-df04-4fa2-9e9d-a448c650ab82" providerId="ADAL" clId="{ABFCD478-EA61-4A8B-8FF6-54FFC6867CE3}" dt="2022-01-25T14:04:43.359" v="914"/>
          <ac:spMkLst>
            <pc:docMk/>
            <pc:sldMk cId="3727317593" sldId="300"/>
            <ac:spMk id="5" creationId="{E5780B7A-96F3-4A5D-9842-A2D4085F9651}"/>
          </ac:spMkLst>
        </pc:spChg>
        <pc:spChg chg="mod">
          <ac:chgData name="Stefan Poldrugac" userId="3fdc1afb-df04-4fa2-9e9d-a448c650ab82" providerId="ADAL" clId="{ABFCD478-EA61-4A8B-8FF6-54FFC6867CE3}" dt="2022-01-25T14:04:43.359" v="914"/>
          <ac:spMkLst>
            <pc:docMk/>
            <pc:sldMk cId="3727317593" sldId="300"/>
            <ac:spMk id="6" creationId="{E825C528-E059-40FD-96DB-5907C43BF815}"/>
          </ac:spMkLst>
        </pc:spChg>
      </pc:sldChg>
      <pc:sldChg chg="modSp">
        <pc:chgData name="Stefan Poldrugac" userId="3fdc1afb-df04-4fa2-9e9d-a448c650ab82" providerId="ADAL" clId="{ABFCD478-EA61-4A8B-8FF6-54FFC6867CE3}" dt="2022-01-25T14:04:43.359" v="914"/>
        <pc:sldMkLst>
          <pc:docMk/>
          <pc:sldMk cId="3763328571" sldId="301"/>
        </pc:sldMkLst>
        <pc:spChg chg="mod">
          <ac:chgData name="Stefan Poldrugac" userId="3fdc1afb-df04-4fa2-9e9d-a448c650ab82" providerId="ADAL" clId="{ABFCD478-EA61-4A8B-8FF6-54FFC6867CE3}" dt="2022-01-25T14:04:43.359" v="914"/>
          <ac:spMkLst>
            <pc:docMk/>
            <pc:sldMk cId="3763328571" sldId="301"/>
            <ac:spMk id="5" creationId="{E5780B7A-96F3-4A5D-9842-A2D4085F9651}"/>
          </ac:spMkLst>
        </pc:spChg>
      </pc:sldChg>
      <pc:sldChg chg="modSp">
        <pc:chgData name="Stefan Poldrugac" userId="3fdc1afb-df04-4fa2-9e9d-a448c650ab82" providerId="ADAL" clId="{ABFCD478-EA61-4A8B-8FF6-54FFC6867CE3}" dt="2022-01-25T14:04:43.359" v="914"/>
        <pc:sldMkLst>
          <pc:docMk/>
          <pc:sldMk cId="4256753373" sldId="302"/>
        </pc:sldMkLst>
        <pc:spChg chg="mod">
          <ac:chgData name="Stefan Poldrugac" userId="3fdc1afb-df04-4fa2-9e9d-a448c650ab82" providerId="ADAL" clId="{ABFCD478-EA61-4A8B-8FF6-54FFC6867CE3}" dt="2022-01-25T14:04:43.359" v="914"/>
          <ac:spMkLst>
            <pc:docMk/>
            <pc:sldMk cId="4256753373" sldId="302"/>
            <ac:spMk id="2" creationId="{1EA7758C-91AE-4FC8-AB7D-1369C5B7F20E}"/>
          </ac:spMkLst>
        </pc:spChg>
        <pc:spChg chg="mod">
          <ac:chgData name="Stefan Poldrugac" userId="3fdc1afb-df04-4fa2-9e9d-a448c650ab82" providerId="ADAL" clId="{ABFCD478-EA61-4A8B-8FF6-54FFC6867CE3}" dt="2022-01-25T14:04:43.359" v="914"/>
          <ac:spMkLst>
            <pc:docMk/>
            <pc:sldMk cId="4256753373" sldId="302"/>
            <ac:spMk id="7" creationId="{E1D133B1-282C-4E23-ADD5-0FD136B7A7BA}"/>
          </ac:spMkLst>
        </pc:spChg>
      </pc:sldChg>
      <pc:sldChg chg="modSp">
        <pc:chgData name="Stefan Poldrugac" userId="3fdc1afb-df04-4fa2-9e9d-a448c650ab82" providerId="ADAL" clId="{ABFCD478-EA61-4A8B-8FF6-54FFC6867CE3}" dt="2022-01-25T14:04:43.359" v="914"/>
        <pc:sldMkLst>
          <pc:docMk/>
          <pc:sldMk cId="3788743139" sldId="303"/>
        </pc:sldMkLst>
        <pc:spChg chg="mod">
          <ac:chgData name="Stefan Poldrugac" userId="3fdc1afb-df04-4fa2-9e9d-a448c650ab82" providerId="ADAL" clId="{ABFCD478-EA61-4A8B-8FF6-54FFC6867CE3}" dt="2022-01-25T14:04:43.359" v="914"/>
          <ac:spMkLst>
            <pc:docMk/>
            <pc:sldMk cId="3788743139" sldId="303"/>
            <ac:spMk id="5" creationId="{E5780B7A-96F3-4A5D-9842-A2D4085F9651}"/>
          </ac:spMkLst>
        </pc:spChg>
      </pc:sldChg>
      <pc:sldChg chg="modSp">
        <pc:chgData name="Stefan Poldrugac" userId="3fdc1afb-df04-4fa2-9e9d-a448c650ab82" providerId="ADAL" clId="{ABFCD478-EA61-4A8B-8FF6-54FFC6867CE3}" dt="2022-01-25T14:04:43.359" v="914"/>
        <pc:sldMkLst>
          <pc:docMk/>
          <pc:sldMk cId="496416309" sldId="304"/>
        </pc:sldMkLst>
        <pc:spChg chg="mod">
          <ac:chgData name="Stefan Poldrugac" userId="3fdc1afb-df04-4fa2-9e9d-a448c650ab82" providerId="ADAL" clId="{ABFCD478-EA61-4A8B-8FF6-54FFC6867CE3}" dt="2022-01-25T14:04:43.359" v="914"/>
          <ac:spMkLst>
            <pc:docMk/>
            <pc:sldMk cId="496416309" sldId="304"/>
            <ac:spMk id="5" creationId="{E5780B7A-96F3-4A5D-9842-A2D4085F9651}"/>
          </ac:spMkLst>
        </pc:spChg>
      </pc:sldChg>
      <pc:sldChg chg="modSp mod">
        <pc:chgData name="Stefan Poldrugac" userId="3fdc1afb-df04-4fa2-9e9d-a448c650ab82" providerId="ADAL" clId="{ABFCD478-EA61-4A8B-8FF6-54FFC6867CE3}" dt="2022-01-25T14:04:43.359" v="914"/>
        <pc:sldMkLst>
          <pc:docMk/>
          <pc:sldMk cId="4177514320" sldId="305"/>
        </pc:sldMkLst>
        <pc:spChg chg="mod">
          <ac:chgData name="Stefan Poldrugac" userId="3fdc1afb-df04-4fa2-9e9d-a448c650ab82" providerId="ADAL" clId="{ABFCD478-EA61-4A8B-8FF6-54FFC6867CE3}" dt="2022-01-25T14:04:43.359" v="914"/>
          <ac:spMkLst>
            <pc:docMk/>
            <pc:sldMk cId="4177514320" sldId="305"/>
            <ac:spMk id="5" creationId="{E5780B7A-96F3-4A5D-9842-A2D4085F9651}"/>
          </ac:spMkLst>
        </pc:spChg>
        <pc:spChg chg="mod">
          <ac:chgData name="Stefan Poldrugac" userId="3fdc1afb-df04-4fa2-9e9d-a448c650ab82" providerId="ADAL" clId="{ABFCD478-EA61-4A8B-8FF6-54FFC6867CE3}" dt="2022-01-25T14:04:43.359" v="914"/>
          <ac:spMkLst>
            <pc:docMk/>
            <pc:sldMk cId="4177514320" sldId="305"/>
            <ac:spMk id="6" creationId="{E825C528-E059-40FD-96DB-5907C43BF815}"/>
          </ac:spMkLst>
        </pc:spChg>
      </pc:sldChg>
      <pc:sldChg chg="modSp">
        <pc:chgData name="Stefan Poldrugac" userId="3fdc1afb-df04-4fa2-9e9d-a448c650ab82" providerId="ADAL" clId="{ABFCD478-EA61-4A8B-8FF6-54FFC6867CE3}" dt="2022-01-25T14:04:43.359" v="914"/>
        <pc:sldMkLst>
          <pc:docMk/>
          <pc:sldMk cId="3320251125" sldId="306"/>
        </pc:sldMkLst>
        <pc:spChg chg="mod">
          <ac:chgData name="Stefan Poldrugac" userId="3fdc1afb-df04-4fa2-9e9d-a448c650ab82" providerId="ADAL" clId="{ABFCD478-EA61-4A8B-8FF6-54FFC6867CE3}" dt="2022-01-25T14:04:43.359" v="914"/>
          <ac:spMkLst>
            <pc:docMk/>
            <pc:sldMk cId="3320251125" sldId="306"/>
            <ac:spMk id="5" creationId="{E5780B7A-96F3-4A5D-9842-A2D4085F9651}"/>
          </ac:spMkLst>
        </pc:spChg>
        <pc:spChg chg="mod">
          <ac:chgData name="Stefan Poldrugac" userId="3fdc1afb-df04-4fa2-9e9d-a448c650ab82" providerId="ADAL" clId="{ABFCD478-EA61-4A8B-8FF6-54FFC6867CE3}" dt="2022-01-25T14:04:43.359" v="914"/>
          <ac:spMkLst>
            <pc:docMk/>
            <pc:sldMk cId="3320251125" sldId="306"/>
            <ac:spMk id="6" creationId="{E825C528-E059-40FD-96DB-5907C43BF815}"/>
          </ac:spMkLst>
        </pc:spChg>
      </pc:sldChg>
      <pc:sldChg chg="modSp">
        <pc:chgData name="Stefan Poldrugac" userId="3fdc1afb-df04-4fa2-9e9d-a448c650ab82" providerId="ADAL" clId="{ABFCD478-EA61-4A8B-8FF6-54FFC6867CE3}" dt="2022-01-25T14:04:43.359" v="914"/>
        <pc:sldMkLst>
          <pc:docMk/>
          <pc:sldMk cId="1899481382" sldId="307"/>
        </pc:sldMkLst>
        <pc:spChg chg="mod">
          <ac:chgData name="Stefan Poldrugac" userId="3fdc1afb-df04-4fa2-9e9d-a448c650ab82" providerId="ADAL" clId="{ABFCD478-EA61-4A8B-8FF6-54FFC6867CE3}" dt="2022-01-25T14:04:43.359" v="914"/>
          <ac:spMkLst>
            <pc:docMk/>
            <pc:sldMk cId="1899481382" sldId="307"/>
            <ac:spMk id="5" creationId="{E5780B7A-96F3-4A5D-9842-A2D4085F9651}"/>
          </ac:spMkLst>
        </pc:spChg>
        <pc:spChg chg="mod">
          <ac:chgData name="Stefan Poldrugac" userId="3fdc1afb-df04-4fa2-9e9d-a448c650ab82" providerId="ADAL" clId="{ABFCD478-EA61-4A8B-8FF6-54FFC6867CE3}" dt="2022-01-25T14:04:43.359" v="914"/>
          <ac:spMkLst>
            <pc:docMk/>
            <pc:sldMk cId="1899481382" sldId="307"/>
            <ac:spMk id="6" creationId="{E825C528-E059-40FD-96DB-5907C43BF815}"/>
          </ac:spMkLst>
        </pc:spChg>
      </pc:sldChg>
      <pc:sldChg chg="modSp mod">
        <pc:chgData name="Stefan Poldrugac" userId="3fdc1afb-df04-4fa2-9e9d-a448c650ab82" providerId="ADAL" clId="{ABFCD478-EA61-4A8B-8FF6-54FFC6867CE3}" dt="2022-01-25T14:04:43.359" v="914"/>
        <pc:sldMkLst>
          <pc:docMk/>
          <pc:sldMk cId="4277598245" sldId="308"/>
        </pc:sldMkLst>
        <pc:spChg chg="mod">
          <ac:chgData name="Stefan Poldrugac" userId="3fdc1afb-df04-4fa2-9e9d-a448c650ab82" providerId="ADAL" clId="{ABFCD478-EA61-4A8B-8FF6-54FFC6867CE3}" dt="2022-01-25T14:04:43.359" v="914"/>
          <ac:spMkLst>
            <pc:docMk/>
            <pc:sldMk cId="4277598245" sldId="308"/>
            <ac:spMk id="2" creationId="{98A5D055-FB3B-4C58-BC27-8AD490057241}"/>
          </ac:spMkLst>
        </pc:spChg>
        <pc:spChg chg="mod">
          <ac:chgData name="Stefan Poldrugac" userId="3fdc1afb-df04-4fa2-9e9d-a448c650ab82" providerId="ADAL" clId="{ABFCD478-EA61-4A8B-8FF6-54FFC6867CE3}" dt="2022-01-25T14:04:43.359" v="914"/>
          <ac:spMkLst>
            <pc:docMk/>
            <pc:sldMk cId="4277598245" sldId="308"/>
            <ac:spMk id="3" creationId="{540EC392-CBAF-4015-9CBC-CC0D2C091115}"/>
          </ac:spMkLst>
        </pc:spChg>
      </pc:sldChg>
      <pc:sldChg chg="modSp mod">
        <pc:chgData name="Stefan Poldrugac" userId="3fdc1afb-df04-4fa2-9e9d-a448c650ab82" providerId="ADAL" clId="{ABFCD478-EA61-4A8B-8FF6-54FFC6867CE3}" dt="2022-01-25T14:04:43.359" v="914"/>
        <pc:sldMkLst>
          <pc:docMk/>
          <pc:sldMk cId="447250087" sldId="309"/>
        </pc:sldMkLst>
        <pc:spChg chg="mod">
          <ac:chgData name="Stefan Poldrugac" userId="3fdc1afb-df04-4fa2-9e9d-a448c650ab82" providerId="ADAL" clId="{ABFCD478-EA61-4A8B-8FF6-54FFC6867CE3}" dt="2022-01-25T14:04:43.359" v="914"/>
          <ac:spMkLst>
            <pc:docMk/>
            <pc:sldMk cId="447250087" sldId="309"/>
            <ac:spMk id="2" creationId="{DCA30656-BBF9-479F-9727-AE29016595D7}"/>
          </ac:spMkLst>
        </pc:spChg>
        <pc:spChg chg="mod">
          <ac:chgData name="Stefan Poldrugac" userId="3fdc1afb-df04-4fa2-9e9d-a448c650ab82" providerId="ADAL" clId="{ABFCD478-EA61-4A8B-8FF6-54FFC6867CE3}" dt="2022-01-25T14:04:43.359" v="914"/>
          <ac:spMkLst>
            <pc:docMk/>
            <pc:sldMk cId="447250087" sldId="309"/>
            <ac:spMk id="3" creationId="{99699811-ACB9-4395-96FD-83F96F39B2C0}"/>
          </ac:spMkLst>
        </pc:spChg>
      </pc:sldChg>
      <pc:sldChg chg="modSp mod">
        <pc:chgData name="Stefan Poldrugac" userId="3fdc1afb-df04-4fa2-9e9d-a448c650ab82" providerId="ADAL" clId="{ABFCD478-EA61-4A8B-8FF6-54FFC6867CE3}" dt="2022-01-25T14:04:43.359" v="914"/>
        <pc:sldMkLst>
          <pc:docMk/>
          <pc:sldMk cId="4204754634" sldId="310"/>
        </pc:sldMkLst>
        <pc:spChg chg="mod">
          <ac:chgData name="Stefan Poldrugac" userId="3fdc1afb-df04-4fa2-9e9d-a448c650ab82" providerId="ADAL" clId="{ABFCD478-EA61-4A8B-8FF6-54FFC6867CE3}" dt="2022-01-25T14:04:43.359" v="914"/>
          <ac:spMkLst>
            <pc:docMk/>
            <pc:sldMk cId="4204754634" sldId="310"/>
            <ac:spMk id="2" creationId="{C0AFB502-36E1-4B55-B8E9-A8FAC22D1790}"/>
          </ac:spMkLst>
        </pc:spChg>
        <pc:spChg chg="mod">
          <ac:chgData name="Stefan Poldrugac" userId="3fdc1afb-df04-4fa2-9e9d-a448c650ab82" providerId="ADAL" clId="{ABFCD478-EA61-4A8B-8FF6-54FFC6867CE3}" dt="2022-01-25T14:04:43.359" v="914"/>
          <ac:spMkLst>
            <pc:docMk/>
            <pc:sldMk cId="4204754634" sldId="310"/>
            <ac:spMk id="3" creationId="{76C59B47-98FE-4267-8E3A-A670C6E0AD86}"/>
          </ac:spMkLst>
        </pc:spChg>
      </pc:sldChg>
      <pc:sldChg chg="modSp mod">
        <pc:chgData name="Stefan Poldrugac" userId="3fdc1afb-df04-4fa2-9e9d-a448c650ab82" providerId="ADAL" clId="{ABFCD478-EA61-4A8B-8FF6-54FFC6867CE3}" dt="2022-01-25T14:04:43.359" v="914"/>
        <pc:sldMkLst>
          <pc:docMk/>
          <pc:sldMk cId="3313773333" sldId="311"/>
        </pc:sldMkLst>
        <pc:spChg chg="mod">
          <ac:chgData name="Stefan Poldrugac" userId="3fdc1afb-df04-4fa2-9e9d-a448c650ab82" providerId="ADAL" clId="{ABFCD478-EA61-4A8B-8FF6-54FFC6867CE3}" dt="2022-01-25T14:04:43.359" v="914"/>
          <ac:spMkLst>
            <pc:docMk/>
            <pc:sldMk cId="3313773333" sldId="311"/>
            <ac:spMk id="2" creationId="{392B38DA-BBC9-45AE-8741-24E721F5951C}"/>
          </ac:spMkLst>
        </pc:spChg>
        <pc:spChg chg="mod">
          <ac:chgData name="Stefan Poldrugac" userId="3fdc1afb-df04-4fa2-9e9d-a448c650ab82" providerId="ADAL" clId="{ABFCD478-EA61-4A8B-8FF6-54FFC6867CE3}" dt="2022-01-25T14:04:43.359" v="914"/>
          <ac:spMkLst>
            <pc:docMk/>
            <pc:sldMk cId="3313773333" sldId="311"/>
            <ac:spMk id="3" creationId="{87EF9264-1984-4116-B174-A4C1A57B30A8}"/>
          </ac:spMkLst>
        </pc:spChg>
      </pc:sldChg>
      <pc:sldChg chg="ord">
        <pc:chgData name="Stefan Poldrugac" userId="3fdc1afb-df04-4fa2-9e9d-a448c650ab82" providerId="ADAL" clId="{ABFCD478-EA61-4A8B-8FF6-54FFC6867CE3}" dt="2022-01-25T12:23:27.483" v="899"/>
        <pc:sldMkLst>
          <pc:docMk/>
          <pc:sldMk cId="2489163211" sldId="314"/>
        </pc:sldMkLst>
      </pc:sldChg>
      <pc:sldChg chg="addSp delSp modSp mod delDesignElem">
        <pc:chgData name="Stefan Poldrugac" userId="3fdc1afb-df04-4fa2-9e9d-a448c650ab82" providerId="ADAL" clId="{ABFCD478-EA61-4A8B-8FF6-54FFC6867CE3}" dt="2022-01-25T14:04:43.359" v="914"/>
        <pc:sldMkLst>
          <pc:docMk/>
          <pc:sldMk cId="1815157552" sldId="316"/>
        </pc:sldMkLst>
        <pc:spChg chg="mod">
          <ac:chgData name="Stefan Poldrugac" userId="3fdc1afb-df04-4fa2-9e9d-a448c650ab82" providerId="ADAL" clId="{ABFCD478-EA61-4A8B-8FF6-54FFC6867CE3}" dt="2022-01-25T14:04:43.359" v="914"/>
          <ac:spMkLst>
            <pc:docMk/>
            <pc:sldMk cId="1815157552" sldId="316"/>
            <ac:spMk id="2" creationId="{B99EFD89-D2D4-4FBF-A3E2-757A0A5D408B}"/>
          </ac:spMkLst>
        </pc:spChg>
        <pc:cxnChg chg="add del">
          <ac:chgData name="Stefan Poldrugac" userId="3fdc1afb-df04-4fa2-9e9d-a448c650ab82" providerId="ADAL" clId="{ABFCD478-EA61-4A8B-8FF6-54FFC6867CE3}" dt="2022-01-25T14:04:43.359" v="914"/>
          <ac:cxnSpMkLst>
            <pc:docMk/>
            <pc:sldMk cId="1815157552" sldId="316"/>
            <ac:cxnSpMk id="10" creationId="{A7F400EE-A8A5-48AF-B4D6-291B52C6F0B0}"/>
          </ac:cxnSpMkLst>
        </pc:cxnChg>
      </pc:sldChg>
      <pc:sldChg chg="modSp mod">
        <pc:chgData name="Stefan Poldrugac" userId="3fdc1afb-df04-4fa2-9e9d-a448c650ab82" providerId="ADAL" clId="{ABFCD478-EA61-4A8B-8FF6-54FFC6867CE3}" dt="2022-01-25T14:04:43.359" v="914"/>
        <pc:sldMkLst>
          <pc:docMk/>
          <pc:sldMk cId="4044369796" sldId="317"/>
        </pc:sldMkLst>
        <pc:spChg chg="mod">
          <ac:chgData name="Stefan Poldrugac" userId="3fdc1afb-df04-4fa2-9e9d-a448c650ab82" providerId="ADAL" clId="{ABFCD478-EA61-4A8B-8FF6-54FFC6867CE3}" dt="2022-01-25T14:04:43.359" v="914"/>
          <ac:spMkLst>
            <pc:docMk/>
            <pc:sldMk cId="4044369796" sldId="317"/>
            <ac:spMk id="2" creationId="{1EA7758C-91AE-4FC8-AB7D-1369C5B7F20E}"/>
          </ac:spMkLst>
        </pc:spChg>
        <pc:spChg chg="mod">
          <ac:chgData name="Stefan Poldrugac" userId="3fdc1afb-df04-4fa2-9e9d-a448c650ab82" providerId="ADAL" clId="{ABFCD478-EA61-4A8B-8FF6-54FFC6867CE3}" dt="2022-01-25T14:04:43.359" v="914"/>
          <ac:spMkLst>
            <pc:docMk/>
            <pc:sldMk cId="4044369796" sldId="317"/>
            <ac:spMk id="7" creationId="{E1D133B1-282C-4E23-ADD5-0FD136B7A7BA}"/>
          </ac:spMkLst>
        </pc:spChg>
      </pc:sldChg>
      <pc:sldChg chg="modSp mod">
        <pc:chgData name="Stefan Poldrugac" userId="3fdc1afb-df04-4fa2-9e9d-a448c650ab82" providerId="ADAL" clId="{ABFCD478-EA61-4A8B-8FF6-54FFC6867CE3}" dt="2022-01-25T14:06:20.987" v="947" actId="20577"/>
        <pc:sldMkLst>
          <pc:docMk/>
          <pc:sldMk cId="2687138862" sldId="318"/>
        </pc:sldMkLst>
        <pc:spChg chg="mod">
          <ac:chgData name="Stefan Poldrugac" userId="3fdc1afb-df04-4fa2-9e9d-a448c650ab82" providerId="ADAL" clId="{ABFCD478-EA61-4A8B-8FF6-54FFC6867CE3}" dt="2022-01-25T14:06:20.987" v="947" actId="20577"/>
          <ac:spMkLst>
            <pc:docMk/>
            <pc:sldMk cId="2687138862" sldId="318"/>
            <ac:spMk id="2" creationId="{DDDE3E9A-017B-43E6-A400-3494DFD4A280}"/>
          </ac:spMkLst>
        </pc:spChg>
      </pc:sldChg>
      <pc:sldChg chg="modSp mod">
        <pc:chgData name="Stefan Poldrugac" userId="3fdc1afb-df04-4fa2-9e9d-a448c650ab82" providerId="ADAL" clId="{ABFCD478-EA61-4A8B-8FF6-54FFC6867CE3}" dt="2022-01-25T14:04:43.359" v="914"/>
        <pc:sldMkLst>
          <pc:docMk/>
          <pc:sldMk cId="212778114" sldId="319"/>
        </pc:sldMkLst>
        <pc:spChg chg="mod">
          <ac:chgData name="Stefan Poldrugac" userId="3fdc1afb-df04-4fa2-9e9d-a448c650ab82" providerId="ADAL" clId="{ABFCD478-EA61-4A8B-8FF6-54FFC6867CE3}" dt="2022-01-25T14:04:43.359" v="914"/>
          <ac:spMkLst>
            <pc:docMk/>
            <pc:sldMk cId="212778114" sldId="319"/>
            <ac:spMk id="2" creationId="{DCA30656-BBF9-479F-9727-AE29016595D7}"/>
          </ac:spMkLst>
        </pc:spChg>
        <pc:spChg chg="mod">
          <ac:chgData name="Stefan Poldrugac" userId="3fdc1afb-df04-4fa2-9e9d-a448c650ab82" providerId="ADAL" clId="{ABFCD478-EA61-4A8B-8FF6-54FFC6867CE3}" dt="2022-01-25T14:04:43.359" v="914"/>
          <ac:spMkLst>
            <pc:docMk/>
            <pc:sldMk cId="212778114" sldId="319"/>
            <ac:spMk id="3" creationId="{99699811-ACB9-4395-96FD-83F96F39B2C0}"/>
          </ac:spMkLst>
        </pc:spChg>
      </pc:sldChg>
      <pc:sldChg chg="addSp delSp modSp mod delDesignElem">
        <pc:chgData name="Stefan Poldrugac" userId="3fdc1afb-df04-4fa2-9e9d-a448c650ab82" providerId="ADAL" clId="{ABFCD478-EA61-4A8B-8FF6-54FFC6867CE3}" dt="2022-01-25T14:04:43.359" v="914"/>
        <pc:sldMkLst>
          <pc:docMk/>
          <pc:sldMk cId="1624157128" sldId="320"/>
        </pc:sldMkLst>
        <pc:spChg chg="mod">
          <ac:chgData name="Stefan Poldrugac" userId="3fdc1afb-df04-4fa2-9e9d-a448c650ab82" providerId="ADAL" clId="{ABFCD478-EA61-4A8B-8FF6-54FFC6867CE3}" dt="2022-01-25T14:04:43.359" v="914"/>
          <ac:spMkLst>
            <pc:docMk/>
            <pc:sldMk cId="1624157128" sldId="320"/>
            <ac:spMk id="2" creationId="{F5D0F787-F1EB-4B3A-A4E8-25CFAE527B0F}"/>
          </ac:spMkLst>
        </pc:spChg>
        <pc:spChg chg="add del">
          <ac:chgData name="Stefan Poldrugac" userId="3fdc1afb-df04-4fa2-9e9d-a448c650ab82" providerId="ADAL" clId="{ABFCD478-EA61-4A8B-8FF6-54FFC6867CE3}" dt="2022-01-25T14:04:43.359" v="914"/>
          <ac:spMkLst>
            <pc:docMk/>
            <pc:sldMk cId="1624157128" sldId="320"/>
            <ac:spMk id="12" creationId="{5E39A796-BE83-48B1-B33F-35C4A32AAB57}"/>
          </ac:spMkLst>
        </pc:spChg>
        <pc:spChg chg="add del">
          <ac:chgData name="Stefan Poldrugac" userId="3fdc1afb-df04-4fa2-9e9d-a448c650ab82" providerId="ADAL" clId="{ABFCD478-EA61-4A8B-8FF6-54FFC6867CE3}" dt="2022-01-25T14:04:43.359" v="914"/>
          <ac:spMkLst>
            <pc:docMk/>
            <pc:sldMk cId="1624157128" sldId="320"/>
            <ac:spMk id="14" creationId="{72F84B47-E267-4194-8194-831DB7B5547F}"/>
          </ac:spMkLst>
        </pc:spChg>
      </pc:sldChg>
      <pc:sldChg chg="addSp delSp delDesignElem">
        <pc:chgData name="Stefan Poldrugac" userId="3fdc1afb-df04-4fa2-9e9d-a448c650ab82" providerId="ADAL" clId="{ABFCD478-EA61-4A8B-8FF6-54FFC6867CE3}" dt="2022-01-25T14:04:43.359" v="914"/>
        <pc:sldMkLst>
          <pc:docMk/>
          <pc:sldMk cId="1584483981" sldId="321"/>
        </pc:sldMkLst>
        <pc:cxnChg chg="add del">
          <ac:chgData name="Stefan Poldrugac" userId="3fdc1afb-df04-4fa2-9e9d-a448c650ab82" providerId="ADAL" clId="{ABFCD478-EA61-4A8B-8FF6-54FFC6867CE3}" dt="2022-01-25T14:04:43.359" v="914"/>
          <ac:cxnSpMkLst>
            <pc:docMk/>
            <pc:sldMk cId="1584483981" sldId="321"/>
            <ac:cxnSpMk id="19" creationId="{DCD67800-37AC-4E14-89B0-F79DCB3FB86D}"/>
          </ac:cxnSpMkLst>
        </pc:cxnChg>
        <pc:cxnChg chg="add del">
          <ac:chgData name="Stefan Poldrugac" userId="3fdc1afb-df04-4fa2-9e9d-a448c650ab82" providerId="ADAL" clId="{ABFCD478-EA61-4A8B-8FF6-54FFC6867CE3}" dt="2022-01-25T14:04:43.359" v="914"/>
          <ac:cxnSpMkLst>
            <pc:docMk/>
            <pc:sldMk cId="1584483981" sldId="321"/>
            <ac:cxnSpMk id="21" creationId="{20F1788F-A5AE-4188-8274-F7F2E3833EC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C4050-B4F0-47F1-BEB6-F5AAA7A5B87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A098A2B-85AA-4969-9FEF-FAF6794BD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FB3E5CE-19C9-474C-8A8E-963C1F5FAB67}"/>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726BDCEF-B8E9-4391-AA88-18AC26527D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E0BFF1-5565-4581-B88F-1253724A71D2}"/>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81177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FB109-25F0-440B-8A77-264F6810E46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37624A7-CFCD-4B1C-A6B3-ED882B5F73D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5CEA60-B879-48CD-942F-D3ACB8CA3285}"/>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2B3D9C57-4AFA-414B-B92F-A525C84E9F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72EA73-BCFC-40CD-915F-1E3B14AC808D}"/>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247896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A208A71-D219-4D96-BDA5-5714F988F09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53DD56-142E-48E3-BD45-85A039C60A8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15D35B-4AF5-4444-95AB-D94EFDA74E6C}"/>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4BC257B6-DF4C-41D8-B849-7D67E8590C5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212D32-545E-4F0A-8F1E-B9BDB502B078}"/>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132162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88D2C-9C52-49F8-9A3B-3220430B3ED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029E27-CB46-4A07-B3D0-B58C9DCA4F5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44901C-35A6-444D-87F2-B2C738B4E6B3}"/>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D335DC32-59F1-401B-8A9D-61F4B58DCE4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DFAA44-0F0E-4396-A617-C88FE19D080D}"/>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136422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8F7124-179F-4EAA-844F-F81C603B881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85F1380-29D4-446D-8288-638003571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3013C36-ECE7-4E53-A64D-A0D4A22F0432}"/>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E07C4B54-B5A1-4DD4-982F-7CEFBA94F7E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4EBB54-CEC4-400D-9687-0C7A525AEFFA}"/>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110567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E6111E-7129-44CC-B36E-D36227E56D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0D87D0E-D3D4-4400-BD5F-01853B57232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436C447-C1D7-49CD-BF98-CF3F8EA8096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297436B-17ED-4FDE-9A42-93E16F65E394}"/>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6" name="Platshållare för sidfot 5">
            <a:extLst>
              <a:ext uri="{FF2B5EF4-FFF2-40B4-BE49-F238E27FC236}">
                <a16:creationId xmlns:a16="http://schemas.microsoft.com/office/drawing/2014/main" id="{25EE7F7A-FD35-44F0-83CF-351F121A40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2A9AB20-18A2-41E5-8F39-4B901F3BD305}"/>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244599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69A6A-258E-4217-B221-1D82A2FE3C4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A295A8C-17B6-437F-AB78-713BDF190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5CAABBB-6942-4535-9F8C-A3DD1E5F124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0F74D5E-A788-4165-A02D-9AFD4E855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E8F757A-9476-4199-AFA4-F50DB08A7C5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987F8A8-C80D-4317-B632-9CBE746B9A29}"/>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8" name="Platshållare för sidfot 7">
            <a:extLst>
              <a:ext uri="{FF2B5EF4-FFF2-40B4-BE49-F238E27FC236}">
                <a16:creationId xmlns:a16="http://schemas.microsoft.com/office/drawing/2014/main" id="{E7308170-D741-4124-95D5-FA72DE6C9C7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AD47DDF-D70A-4C1E-8B0D-1C13AF04B610}"/>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231810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AC8FA-3944-4D87-B358-52600CA17F5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67A9BE3-00E1-4670-BE6C-43C8B8ECE682}"/>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4" name="Platshållare för sidfot 3">
            <a:extLst>
              <a:ext uri="{FF2B5EF4-FFF2-40B4-BE49-F238E27FC236}">
                <a16:creationId xmlns:a16="http://schemas.microsoft.com/office/drawing/2014/main" id="{020DD67F-BB4E-4F92-8662-18D23510A82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55BF11D-C6DE-44CB-82C7-82C9E7EFC517}"/>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193718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B576AC3-E341-408C-B27E-5F21D2BC222F}"/>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3" name="Platshållare för sidfot 2">
            <a:extLst>
              <a:ext uri="{FF2B5EF4-FFF2-40B4-BE49-F238E27FC236}">
                <a16:creationId xmlns:a16="http://schemas.microsoft.com/office/drawing/2014/main" id="{1BD706A8-4A4B-4AF3-8662-6C3D3DB138D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4CFAAA7-73A3-4F13-8F57-DA79DB94ACFF}"/>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47267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54153-E8E3-4CA0-A76B-FFE6206E04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5B5997-9470-439F-99BA-309FC1982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8BA14BE-35D2-4FFD-9F86-129D6CE63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1B5FBB6-F0D5-4D48-BAFC-E6B66E294A3E}"/>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6" name="Platshållare för sidfot 5">
            <a:extLst>
              <a:ext uri="{FF2B5EF4-FFF2-40B4-BE49-F238E27FC236}">
                <a16:creationId xmlns:a16="http://schemas.microsoft.com/office/drawing/2014/main" id="{50A75D13-6544-4AA6-AF92-9DD3C50E3FD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0DABEA6-F634-4FCB-BF55-A3632D11085E}"/>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90521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ED4FA2-97FB-4442-8CFC-90BC9A1BDC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55E72F3-D0B9-408E-98C6-EE87E304B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F508101-0034-432F-88D9-5D036BE06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0E731F-AFB4-45B6-9AB8-9E4EFBF6CCA5}"/>
              </a:ext>
            </a:extLst>
          </p:cNvPr>
          <p:cNvSpPr>
            <a:spLocks noGrp="1"/>
          </p:cNvSpPr>
          <p:nvPr>
            <p:ph type="dt" sz="half" idx="10"/>
          </p:nvPr>
        </p:nvSpPr>
        <p:spPr/>
        <p:txBody>
          <a:bodyPr/>
          <a:lstStyle/>
          <a:p>
            <a:fld id="{F7994001-30E6-4AC5-A8A9-271C03EF49B0}" type="datetimeFigureOut">
              <a:rPr lang="sv-SE" smtClean="0"/>
              <a:t>2022-01-25</a:t>
            </a:fld>
            <a:endParaRPr lang="sv-SE"/>
          </a:p>
        </p:txBody>
      </p:sp>
      <p:sp>
        <p:nvSpPr>
          <p:cNvPr id="6" name="Platshållare för sidfot 5">
            <a:extLst>
              <a:ext uri="{FF2B5EF4-FFF2-40B4-BE49-F238E27FC236}">
                <a16:creationId xmlns:a16="http://schemas.microsoft.com/office/drawing/2014/main" id="{F8FDAF1B-9AB6-4087-968D-436574FB94B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B4508A1-F175-4A62-B0E8-D7FF71F7C2C4}"/>
              </a:ext>
            </a:extLst>
          </p:cNvPr>
          <p:cNvSpPr>
            <a:spLocks noGrp="1"/>
          </p:cNvSpPr>
          <p:nvPr>
            <p:ph type="sldNum" sz="quarter" idx="12"/>
          </p:nvPr>
        </p:nvSpPr>
        <p:spPr/>
        <p:txBody>
          <a:bodyPr/>
          <a:lstStyle/>
          <a:p>
            <a:fld id="{CC217201-9933-4D24-9603-F6B322C589E8}" type="slidenum">
              <a:rPr lang="sv-SE" smtClean="0"/>
              <a:t>‹#›</a:t>
            </a:fld>
            <a:endParaRPr lang="sv-SE"/>
          </a:p>
        </p:txBody>
      </p:sp>
    </p:spTree>
    <p:extLst>
      <p:ext uri="{BB962C8B-B14F-4D97-AF65-F5344CB8AC3E}">
        <p14:creationId xmlns:p14="http://schemas.microsoft.com/office/powerpoint/2010/main" val="356805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E3DD4F-279E-447E-9A8B-0D5BAEFCA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5B51B26-5DE5-4250-B9D7-85779107E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049D608-EE92-4304-A342-922ECDF8C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4001-30E6-4AC5-A8A9-271C03EF49B0}" type="datetimeFigureOut">
              <a:rPr lang="sv-SE" smtClean="0"/>
              <a:t>2022-01-25</a:t>
            </a:fld>
            <a:endParaRPr lang="sv-SE"/>
          </a:p>
        </p:txBody>
      </p:sp>
      <p:sp>
        <p:nvSpPr>
          <p:cNvPr id="5" name="Platshållare för sidfot 4">
            <a:extLst>
              <a:ext uri="{FF2B5EF4-FFF2-40B4-BE49-F238E27FC236}">
                <a16:creationId xmlns:a16="http://schemas.microsoft.com/office/drawing/2014/main" id="{51C570C6-E4A6-4AE2-B727-FDC649C242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1EFE2D3-B805-4BDD-B8A6-609B14F3B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17201-9933-4D24-9603-F6B322C589E8}" type="slidenum">
              <a:rPr lang="sv-SE" smtClean="0"/>
              <a:t>‹#›</a:t>
            </a:fld>
            <a:endParaRPr lang="sv-SE"/>
          </a:p>
        </p:txBody>
      </p:sp>
    </p:spTree>
    <p:extLst>
      <p:ext uri="{BB962C8B-B14F-4D97-AF65-F5344CB8AC3E}">
        <p14:creationId xmlns:p14="http://schemas.microsoft.com/office/powerpoint/2010/main" val="242338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fgh5XzmN9s&amp;list=WL&amp;index=15" TargetMode="External"/><Relationship Id="rId2" Type="http://schemas.openxmlformats.org/officeDocument/2006/relationships/hyperlink" Target="https://www.youtube.com/channel/UCIh_TPYPqjJuS_-nOfAIlfg" TargetMode="External"/><Relationship Id="rId1" Type="http://schemas.openxmlformats.org/officeDocument/2006/relationships/slideLayout" Target="../slideLayouts/slideLayout2.xml"/><Relationship Id="rId4" Type="http://schemas.openxmlformats.org/officeDocument/2006/relationships/hyperlink" Target="https://www.youtube.com/user/Calisthenicmovemen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user/Styrkelabbet" TargetMode="External"/><Relationship Id="rId2" Type="http://schemas.openxmlformats.org/officeDocument/2006/relationships/hyperlink" Target="https://www.youtube.com/watch?v=lu_BObG6dj8&amp;list=WL&amp;index=12" TargetMode="External"/><Relationship Id="rId1" Type="http://schemas.openxmlformats.org/officeDocument/2006/relationships/slideLayout" Target="../slideLayouts/slideLayout2.xml"/><Relationship Id="rId5" Type="http://schemas.openxmlformats.org/officeDocument/2006/relationships/hyperlink" Target="https://www.youtube.com/watch?v=1CM7wI3k7KI&amp;list=WL&amp;index=13" TargetMode="External"/><Relationship Id="rId4" Type="http://schemas.openxmlformats.org/officeDocument/2006/relationships/hyperlink" Target="https://www.youtube.com/watch?v=9O8mOtdKr44&amp;list=WL&amp;index=1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06EC0-E188-4949-AA32-33AC43518B22}"/>
              </a:ext>
            </a:extLst>
          </p:cNvPr>
          <p:cNvSpPr>
            <a:spLocks noGrp="1"/>
          </p:cNvSpPr>
          <p:nvPr>
            <p:ph type="title"/>
          </p:nvPr>
        </p:nvSpPr>
        <p:spPr/>
        <p:txBody>
          <a:bodyPr/>
          <a:lstStyle/>
          <a:p>
            <a:r>
              <a:rPr lang="sv-SE" b="1" dirty="0"/>
              <a:t>Kravställning spelare</a:t>
            </a:r>
          </a:p>
        </p:txBody>
      </p:sp>
      <p:sp>
        <p:nvSpPr>
          <p:cNvPr id="3" name="Platshållare för text 2">
            <a:extLst>
              <a:ext uri="{FF2B5EF4-FFF2-40B4-BE49-F238E27FC236}">
                <a16:creationId xmlns:a16="http://schemas.microsoft.com/office/drawing/2014/main" id="{4466F8A1-B7D9-4A5A-8457-745F2E08E1F5}"/>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07244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b="1" dirty="0"/>
              <a:t>Styrketräning – Exempel på periodisering </a:t>
            </a:r>
          </a:p>
        </p:txBody>
      </p:sp>
      <p:sp>
        <p:nvSpPr>
          <p:cNvPr id="6" name="Platshållare för innehåll 5">
            <a:extLst>
              <a:ext uri="{FF2B5EF4-FFF2-40B4-BE49-F238E27FC236}">
                <a16:creationId xmlns:a16="http://schemas.microsoft.com/office/drawing/2014/main" id="{E825C528-E059-40FD-96DB-5907C43BF815}"/>
              </a:ext>
            </a:extLst>
          </p:cNvPr>
          <p:cNvSpPr>
            <a:spLocks noGrp="1"/>
          </p:cNvSpPr>
          <p:nvPr>
            <p:ph idx="1"/>
          </p:nvPr>
        </p:nvSpPr>
        <p:spPr/>
        <p:txBody>
          <a:bodyPr/>
          <a:lstStyle/>
          <a:p>
            <a:pPr>
              <a:buFont typeface="Wingdings" panose="05000000000000000000" pitchFamily="2" charset="2"/>
              <a:buChar char="§"/>
            </a:pPr>
            <a:r>
              <a:rPr lang="sv-SE" dirty="0"/>
              <a:t>Makroperiod – Säsongsplanering. </a:t>
            </a:r>
          </a:p>
          <a:p>
            <a:pPr marL="0" indent="0">
              <a:buNone/>
            </a:pPr>
            <a:r>
              <a:rPr lang="sv-SE" sz="1600" dirty="0"/>
              <a:t>Förberedelse inför säsong: Ex: Jag försöker få in mellan 2-3 omgångar av en full </a:t>
            </a:r>
            <a:r>
              <a:rPr lang="sv-SE" sz="1600" dirty="0" err="1"/>
              <a:t>perioidiserings</a:t>
            </a:r>
            <a:r>
              <a:rPr lang="sv-SE" sz="1600" dirty="0"/>
              <a:t> cykel under året av </a:t>
            </a:r>
            <a:r>
              <a:rPr lang="sv-SE" sz="1600" i="1" dirty="0" err="1"/>
              <a:t>Hypertrophy</a:t>
            </a:r>
            <a:r>
              <a:rPr lang="sv-SE" sz="1600" i="1" dirty="0"/>
              <a:t>/Maximum </a:t>
            </a:r>
            <a:r>
              <a:rPr lang="sv-SE" sz="1600" i="1" dirty="0" err="1"/>
              <a:t>strength</a:t>
            </a:r>
            <a:r>
              <a:rPr lang="sv-SE" sz="1600" i="1" dirty="0"/>
              <a:t>/</a:t>
            </a:r>
            <a:r>
              <a:rPr lang="sv-SE" sz="1600" i="1" dirty="0" err="1"/>
              <a:t>conversion</a:t>
            </a:r>
            <a:r>
              <a:rPr lang="sv-SE" sz="1600" i="1" dirty="0"/>
              <a:t>  </a:t>
            </a:r>
            <a:r>
              <a:rPr lang="sv-SE" sz="1600" dirty="0"/>
              <a:t>i syfte att bli starkare och explosivare under året. Bryta platåer. Det tar ca 2 mån för varje cykel. Det </a:t>
            </a:r>
            <a:r>
              <a:rPr lang="sv-SE" sz="1600" dirty="0" err="1"/>
              <a:t>beros</a:t>
            </a:r>
            <a:r>
              <a:rPr lang="sv-SE" sz="1600" dirty="0"/>
              <a:t> på matcher, mästerskap osv. Nedan är ett exempel:   </a:t>
            </a:r>
          </a:p>
          <a:p>
            <a:pPr marL="0" indent="0">
              <a:buNone/>
            </a:pPr>
            <a:endParaRPr lang="sv-SE" dirty="0"/>
          </a:p>
        </p:txBody>
      </p:sp>
      <p:graphicFrame>
        <p:nvGraphicFramePr>
          <p:cNvPr id="2" name="Tabell 2">
            <a:extLst>
              <a:ext uri="{FF2B5EF4-FFF2-40B4-BE49-F238E27FC236}">
                <a16:creationId xmlns:a16="http://schemas.microsoft.com/office/drawing/2014/main" id="{AABE7287-286E-45B8-B8C7-0777FB564A3C}"/>
              </a:ext>
            </a:extLst>
          </p:cNvPr>
          <p:cNvGraphicFramePr>
            <a:graphicFrameLocks noGrp="1"/>
          </p:cNvGraphicFramePr>
          <p:nvPr>
            <p:extLst>
              <p:ext uri="{D42A27DB-BD31-4B8C-83A1-F6EECF244321}">
                <p14:modId xmlns:p14="http://schemas.microsoft.com/office/powerpoint/2010/main" val="121292621"/>
              </p:ext>
            </p:extLst>
          </p:nvPr>
        </p:nvGraphicFramePr>
        <p:xfrm>
          <a:off x="932390" y="3305388"/>
          <a:ext cx="8548761" cy="2651760"/>
        </p:xfrm>
        <a:graphic>
          <a:graphicData uri="http://schemas.openxmlformats.org/drawingml/2006/table">
            <a:tbl>
              <a:tblPr firstRow="1" bandRow="1">
                <a:tableStyleId>{5C22544A-7EE6-4342-B048-85BDC9FD1C3A}</a:tableStyleId>
              </a:tblPr>
              <a:tblGrid>
                <a:gridCol w="1076476">
                  <a:extLst>
                    <a:ext uri="{9D8B030D-6E8A-4147-A177-3AD203B41FA5}">
                      <a16:colId xmlns:a16="http://schemas.microsoft.com/office/drawing/2014/main" val="4129950470"/>
                    </a:ext>
                  </a:extLst>
                </a:gridCol>
                <a:gridCol w="393698">
                  <a:extLst>
                    <a:ext uri="{9D8B030D-6E8A-4147-A177-3AD203B41FA5}">
                      <a16:colId xmlns:a16="http://schemas.microsoft.com/office/drawing/2014/main" val="623152103"/>
                    </a:ext>
                  </a:extLst>
                </a:gridCol>
                <a:gridCol w="1439641">
                  <a:extLst>
                    <a:ext uri="{9D8B030D-6E8A-4147-A177-3AD203B41FA5}">
                      <a16:colId xmlns:a16="http://schemas.microsoft.com/office/drawing/2014/main" val="1011541925"/>
                    </a:ext>
                  </a:extLst>
                </a:gridCol>
                <a:gridCol w="857852">
                  <a:extLst>
                    <a:ext uri="{9D8B030D-6E8A-4147-A177-3AD203B41FA5}">
                      <a16:colId xmlns:a16="http://schemas.microsoft.com/office/drawing/2014/main" val="1370974902"/>
                    </a:ext>
                  </a:extLst>
                </a:gridCol>
                <a:gridCol w="1593698">
                  <a:extLst>
                    <a:ext uri="{9D8B030D-6E8A-4147-A177-3AD203B41FA5}">
                      <a16:colId xmlns:a16="http://schemas.microsoft.com/office/drawing/2014/main" val="347354523"/>
                    </a:ext>
                  </a:extLst>
                </a:gridCol>
                <a:gridCol w="1593698">
                  <a:extLst>
                    <a:ext uri="{9D8B030D-6E8A-4147-A177-3AD203B41FA5}">
                      <a16:colId xmlns:a16="http://schemas.microsoft.com/office/drawing/2014/main" val="3620520831"/>
                    </a:ext>
                  </a:extLst>
                </a:gridCol>
                <a:gridCol w="1593698">
                  <a:extLst>
                    <a:ext uri="{9D8B030D-6E8A-4147-A177-3AD203B41FA5}">
                      <a16:colId xmlns:a16="http://schemas.microsoft.com/office/drawing/2014/main" val="3605463101"/>
                    </a:ext>
                  </a:extLst>
                </a:gridCol>
              </a:tblGrid>
              <a:tr h="370840">
                <a:tc>
                  <a:txBody>
                    <a:bodyPr/>
                    <a:lstStyle/>
                    <a:p>
                      <a:r>
                        <a:rPr lang="sv-SE" dirty="0"/>
                        <a:t>Förberedelse inför säsong (Juni – Sep)</a:t>
                      </a:r>
                    </a:p>
                  </a:txBody>
                  <a:tcPr/>
                </a:tc>
                <a:tc gridSpan="2">
                  <a:txBody>
                    <a:bodyPr/>
                    <a:lstStyle/>
                    <a:p>
                      <a:r>
                        <a:rPr lang="sv-SE" dirty="0"/>
                        <a:t>Tävlingsfas ( sep – nov ) </a:t>
                      </a:r>
                    </a:p>
                  </a:txBody>
                  <a:tcPr/>
                </a:tc>
                <a:tc hMerge="1">
                  <a:txBody>
                    <a:bodyPr/>
                    <a:lstStyle/>
                    <a:p>
                      <a:endParaRPr lang="sv-SE" dirty="0"/>
                    </a:p>
                  </a:txBody>
                  <a:tcPr/>
                </a:tc>
                <a:tc>
                  <a:txBody>
                    <a:bodyPr/>
                    <a:lstStyle/>
                    <a:p>
                      <a:r>
                        <a:rPr lang="sv-SE" dirty="0"/>
                        <a:t>Övergång (dec – jan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Tävlingsfas ( jan – mar ) </a:t>
                      </a:r>
                    </a:p>
                    <a:p>
                      <a:endParaRPr lang="sv-SE" dirty="0"/>
                    </a:p>
                  </a:txBody>
                  <a:tcPr/>
                </a:tc>
                <a:tc>
                  <a:txBody>
                    <a:bodyPr/>
                    <a:lstStyle/>
                    <a:p>
                      <a:r>
                        <a:rPr lang="sv-SE" dirty="0"/>
                        <a:t>Tävlingsfas (april – maj)</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Tävlingsfas (maj – juni)</a:t>
                      </a:r>
                    </a:p>
                    <a:p>
                      <a:endParaRPr lang="sv-SE" dirty="0"/>
                    </a:p>
                  </a:txBody>
                  <a:tcPr/>
                </a:tc>
                <a:extLst>
                  <a:ext uri="{0D108BD9-81ED-4DB2-BD59-A6C34878D82A}">
                    <a16:rowId xmlns:a16="http://schemas.microsoft.com/office/drawing/2014/main" val="412910984"/>
                  </a:ext>
                </a:extLst>
              </a:tr>
              <a:tr h="370840">
                <a:tc>
                  <a:txBody>
                    <a:bodyPr/>
                    <a:lstStyle/>
                    <a:p>
                      <a:r>
                        <a:rPr lang="sv-SE" dirty="0"/>
                        <a:t>AA 2 v / HYP 7 v / MS 6 v</a:t>
                      </a:r>
                    </a:p>
                  </a:txBody>
                  <a:tcPr/>
                </a:tc>
                <a:tc>
                  <a:txBody>
                    <a:bodyPr/>
                    <a:lstStyle/>
                    <a:p>
                      <a:r>
                        <a:rPr lang="sv-SE" b="0" i="1" dirty="0">
                          <a:solidFill>
                            <a:schemeClr val="tx1"/>
                          </a:solidFill>
                        </a:rPr>
                        <a:t>CON</a:t>
                      </a:r>
                      <a:endParaRPr lang="sv-SE" b="0" dirty="0">
                        <a:solidFill>
                          <a:schemeClr val="tx1"/>
                        </a:solidFill>
                      </a:endParaRPr>
                    </a:p>
                  </a:txBody>
                  <a:tcPr/>
                </a:tc>
                <a:tc>
                  <a:txBody>
                    <a:bodyPr/>
                    <a:lstStyle/>
                    <a:p>
                      <a:r>
                        <a:rPr lang="sv-SE" dirty="0"/>
                        <a:t>Underhåll av  CON,  MS</a:t>
                      </a:r>
                    </a:p>
                  </a:txBody>
                  <a:tcPr/>
                </a:tc>
                <a:tc>
                  <a:txBody>
                    <a:bodyPr/>
                    <a:lstStyle/>
                    <a:p>
                      <a:r>
                        <a:rPr lang="sv-SE" dirty="0"/>
                        <a:t>Rehab / AA /HYP/ 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Underhåll av CON,  MS</a:t>
                      </a:r>
                    </a:p>
                    <a:p>
                      <a:endParaRPr lang="sv-SE" dirty="0"/>
                    </a:p>
                  </a:txBody>
                  <a:tcPr/>
                </a:tc>
                <a:tc>
                  <a:txBody>
                    <a:bodyPr/>
                    <a:lstStyle/>
                    <a:p>
                      <a:r>
                        <a:rPr lang="sv-SE" dirty="0"/>
                        <a:t>HYP 2 v / MS 4 v / CON 2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Underhåll av  CON,  MS</a:t>
                      </a:r>
                    </a:p>
                    <a:p>
                      <a:endParaRPr lang="sv-SE" dirty="0"/>
                    </a:p>
                  </a:txBody>
                  <a:tcPr/>
                </a:tc>
                <a:extLst>
                  <a:ext uri="{0D108BD9-81ED-4DB2-BD59-A6C34878D82A}">
                    <a16:rowId xmlns:a16="http://schemas.microsoft.com/office/drawing/2014/main" val="477460337"/>
                  </a:ext>
                </a:extLst>
              </a:tr>
            </a:tbl>
          </a:graphicData>
        </a:graphic>
      </p:graphicFrame>
    </p:spTree>
    <p:extLst>
      <p:ext uri="{BB962C8B-B14F-4D97-AF65-F5344CB8AC3E}">
        <p14:creationId xmlns:p14="http://schemas.microsoft.com/office/powerpoint/2010/main" val="332025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b="1" dirty="0"/>
              <a:t>Styrketräning – Exempel på periodisering </a:t>
            </a:r>
          </a:p>
        </p:txBody>
      </p:sp>
      <p:sp>
        <p:nvSpPr>
          <p:cNvPr id="6" name="Platshållare för innehåll 5">
            <a:extLst>
              <a:ext uri="{FF2B5EF4-FFF2-40B4-BE49-F238E27FC236}">
                <a16:creationId xmlns:a16="http://schemas.microsoft.com/office/drawing/2014/main" id="{E825C528-E059-40FD-96DB-5907C43BF815}"/>
              </a:ext>
            </a:extLst>
          </p:cNvPr>
          <p:cNvSpPr>
            <a:spLocks noGrp="1"/>
          </p:cNvSpPr>
          <p:nvPr>
            <p:ph idx="1"/>
          </p:nvPr>
        </p:nvSpPr>
        <p:spPr/>
        <p:txBody>
          <a:bodyPr/>
          <a:lstStyle/>
          <a:p>
            <a:pPr>
              <a:buFont typeface="Wingdings" panose="05000000000000000000" pitchFamily="2" charset="2"/>
              <a:buChar char="§"/>
            </a:pPr>
            <a:r>
              <a:rPr lang="sv-SE" dirty="0"/>
              <a:t>Mikroperiod – Exempel på Veckoupplägg. </a:t>
            </a:r>
          </a:p>
          <a:p>
            <a:pPr marL="0" indent="0">
              <a:buNone/>
            </a:pPr>
            <a:endParaRPr lang="sv-SE" dirty="0"/>
          </a:p>
          <a:p>
            <a:pPr marL="0" indent="0">
              <a:buNone/>
            </a:pPr>
            <a:endParaRPr lang="sv-SE" dirty="0"/>
          </a:p>
          <a:p>
            <a:pPr marL="0" indent="0">
              <a:buNone/>
            </a:pPr>
            <a:r>
              <a:rPr lang="sv-SE" dirty="0"/>
              <a:t>AA/HYP</a:t>
            </a:r>
          </a:p>
          <a:p>
            <a:pPr marL="0" indent="0">
              <a:buNone/>
            </a:pPr>
            <a:endParaRPr lang="sv-SE" dirty="0"/>
          </a:p>
          <a:p>
            <a:pPr marL="0" indent="0">
              <a:buNone/>
            </a:pPr>
            <a:endParaRPr lang="sv-SE" dirty="0"/>
          </a:p>
          <a:p>
            <a:pPr marL="0" indent="0">
              <a:buNone/>
            </a:pPr>
            <a:r>
              <a:rPr lang="sv-SE" dirty="0"/>
              <a:t>MS</a:t>
            </a: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graphicFrame>
        <p:nvGraphicFramePr>
          <p:cNvPr id="2" name="Tabell 2">
            <a:extLst>
              <a:ext uri="{FF2B5EF4-FFF2-40B4-BE49-F238E27FC236}">
                <a16:creationId xmlns:a16="http://schemas.microsoft.com/office/drawing/2014/main" id="{AF1C6AB2-4175-4A6B-A412-51489BFE036D}"/>
              </a:ext>
            </a:extLst>
          </p:cNvPr>
          <p:cNvGraphicFramePr>
            <a:graphicFrameLocks noGrp="1"/>
          </p:cNvGraphicFramePr>
          <p:nvPr>
            <p:extLst>
              <p:ext uri="{D42A27DB-BD31-4B8C-83A1-F6EECF244321}">
                <p14:modId xmlns:p14="http://schemas.microsoft.com/office/powerpoint/2010/main" val="3610943660"/>
              </p:ext>
            </p:extLst>
          </p:nvPr>
        </p:nvGraphicFramePr>
        <p:xfrm>
          <a:off x="2573865" y="3359680"/>
          <a:ext cx="8128001" cy="1107440"/>
        </p:xfrm>
        <a:graphic>
          <a:graphicData uri="http://schemas.openxmlformats.org/drawingml/2006/table">
            <a:tbl>
              <a:tblPr firstRow="1" bandRow="1">
                <a:tableStyleId>{5C22544A-7EE6-4342-B048-85BDC9FD1C3A}</a:tableStyleId>
              </a:tblPr>
              <a:tblGrid>
                <a:gridCol w="1388533">
                  <a:extLst>
                    <a:ext uri="{9D8B030D-6E8A-4147-A177-3AD203B41FA5}">
                      <a16:colId xmlns:a16="http://schemas.microsoft.com/office/drawing/2014/main" val="3308665110"/>
                    </a:ext>
                  </a:extLst>
                </a:gridCol>
                <a:gridCol w="1083733">
                  <a:extLst>
                    <a:ext uri="{9D8B030D-6E8A-4147-A177-3AD203B41FA5}">
                      <a16:colId xmlns:a16="http://schemas.microsoft.com/office/drawing/2014/main" val="3798003175"/>
                    </a:ext>
                  </a:extLst>
                </a:gridCol>
                <a:gridCol w="1185333">
                  <a:extLst>
                    <a:ext uri="{9D8B030D-6E8A-4147-A177-3AD203B41FA5}">
                      <a16:colId xmlns:a16="http://schemas.microsoft.com/office/drawing/2014/main" val="3565686261"/>
                    </a:ext>
                  </a:extLst>
                </a:gridCol>
                <a:gridCol w="986973">
                  <a:extLst>
                    <a:ext uri="{9D8B030D-6E8A-4147-A177-3AD203B41FA5}">
                      <a16:colId xmlns:a16="http://schemas.microsoft.com/office/drawing/2014/main" val="370017321"/>
                    </a:ext>
                  </a:extLst>
                </a:gridCol>
                <a:gridCol w="1161143">
                  <a:extLst>
                    <a:ext uri="{9D8B030D-6E8A-4147-A177-3AD203B41FA5}">
                      <a16:colId xmlns:a16="http://schemas.microsoft.com/office/drawing/2014/main" val="4096183343"/>
                    </a:ext>
                  </a:extLst>
                </a:gridCol>
                <a:gridCol w="1161143">
                  <a:extLst>
                    <a:ext uri="{9D8B030D-6E8A-4147-A177-3AD203B41FA5}">
                      <a16:colId xmlns:a16="http://schemas.microsoft.com/office/drawing/2014/main" val="3768547852"/>
                    </a:ext>
                  </a:extLst>
                </a:gridCol>
                <a:gridCol w="1161143">
                  <a:extLst>
                    <a:ext uri="{9D8B030D-6E8A-4147-A177-3AD203B41FA5}">
                      <a16:colId xmlns:a16="http://schemas.microsoft.com/office/drawing/2014/main" val="3343379469"/>
                    </a:ext>
                  </a:extLst>
                </a:gridCol>
              </a:tblGrid>
              <a:tr h="353906">
                <a:tc>
                  <a:txBody>
                    <a:bodyPr/>
                    <a:lstStyle/>
                    <a:p>
                      <a:r>
                        <a:rPr lang="sv-SE" dirty="0"/>
                        <a:t>MÅN</a:t>
                      </a:r>
                    </a:p>
                  </a:txBody>
                  <a:tcPr/>
                </a:tc>
                <a:tc>
                  <a:txBody>
                    <a:bodyPr/>
                    <a:lstStyle/>
                    <a:p>
                      <a:r>
                        <a:rPr lang="sv-SE" dirty="0"/>
                        <a:t>TIS</a:t>
                      </a:r>
                    </a:p>
                  </a:txBody>
                  <a:tcPr/>
                </a:tc>
                <a:tc>
                  <a:txBody>
                    <a:bodyPr/>
                    <a:lstStyle/>
                    <a:p>
                      <a:r>
                        <a:rPr lang="sv-SE" dirty="0"/>
                        <a:t>ONS</a:t>
                      </a:r>
                    </a:p>
                  </a:txBody>
                  <a:tcPr/>
                </a:tc>
                <a:tc>
                  <a:txBody>
                    <a:bodyPr/>
                    <a:lstStyle/>
                    <a:p>
                      <a:r>
                        <a:rPr lang="sv-SE" dirty="0"/>
                        <a:t>TOR</a:t>
                      </a:r>
                    </a:p>
                  </a:txBody>
                  <a:tcPr/>
                </a:tc>
                <a:tc>
                  <a:txBody>
                    <a:bodyPr/>
                    <a:lstStyle/>
                    <a:p>
                      <a:r>
                        <a:rPr lang="sv-SE" dirty="0"/>
                        <a:t>FRE</a:t>
                      </a:r>
                    </a:p>
                  </a:txBody>
                  <a:tcPr/>
                </a:tc>
                <a:tc>
                  <a:txBody>
                    <a:bodyPr/>
                    <a:lstStyle/>
                    <a:p>
                      <a:r>
                        <a:rPr lang="sv-SE" dirty="0"/>
                        <a:t>LÖR</a:t>
                      </a:r>
                    </a:p>
                  </a:txBody>
                  <a:tcPr/>
                </a:tc>
                <a:tc>
                  <a:txBody>
                    <a:bodyPr/>
                    <a:lstStyle/>
                    <a:p>
                      <a:r>
                        <a:rPr lang="sv-SE" dirty="0"/>
                        <a:t>SÖN</a:t>
                      </a:r>
                    </a:p>
                  </a:txBody>
                  <a:tcPr/>
                </a:tc>
                <a:extLst>
                  <a:ext uri="{0D108BD9-81ED-4DB2-BD59-A6C34878D82A}">
                    <a16:rowId xmlns:a16="http://schemas.microsoft.com/office/drawing/2014/main" val="3231013858"/>
                  </a:ext>
                </a:extLst>
              </a:tr>
              <a:tr h="370840">
                <a:tc>
                  <a:txBody>
                    <a:bodyPr/>
                    <a:lstStyle/>
                    <a:p>
                      <a:r>
                        <a:rPr lang="sv-SE" dirty="0"/>
                        <a:t>HELKROPP </a:t>
                      </a:r>
                    </a:p>
                  </a:txBody>
                  <a:tcPr/>
                </a:tc>
                <a:tc>
                  <a:txBody>
                    <a:bodyPr/>
                    <a:lstStyle/>
                    <a:p>
                      <a:endParaRPr lang="sv-SE" dirty="0"/>
                    </a:p>
                  </a:txBody>
                  <a:tcPr/>
                </a:tc>
                <a:tc>
                  <a:txBody>
                    <a:bodyPr/>
                    <a:lstStyle/>
                    <a:p>
                      <a:r>
                        <a:rPr lang="sv-SE" dirty="0"/>
                        <a:t>HELKROPP</a:t>
                      </a:r>
                    </a:p>
                  </a:txBody>
                  <a:tcPr/>
                </a:tc>
                <a:tc>
                  <a:txBody>
                    <a:bodyPr/>
                    <a:lstStyle/>
                    <a:p>
                      <a:endParaRPr lang="sv-SE"/>
                    </a:p>
                  </a:txBody>
                  <a:tcPr/>
                </a:tc>
                <a:tc>
                  <a:txBody>
                    <a:bodyPr/>
                    <a:lstStyle/>
                    <a:p>
                      <a:endParaRPr lang="sv-SE" dirty="0"/>
                    </a:p>
                  </a:txBody>
                  <a:tcPr/>
                </a:tc>
                <a:tc>
                  <a:txBody>
                    <a:bodyPr/>
                    <a:lstStyle/>
                    <a:p>
                      <a:r>
                        <a:rPr lang="sv-SE" dirty="0"/>
                        <a:t>HELKROPP</a:t>
                      </a:r>
                    </a:p>
                  </a:txBody>
                  <a:tcPr/>
                </a:tc>
                <a:tc>
                  <a:txBody>
                    <a:bodyPr/>
                    <a:lstStyle/>
                    <a:p>
                      <a:endParaRPr lang="sv-SE" dirty="0"/>
                    </a:p>
                  </a:txBody>
                  <a:tcPr/>
                </a:tc>
                <a:extLst>
                  <a:ext uri="{0D108BD9-81ED-4DB2-BD59-A6C34878D82A}">
                    <a16:rowId xmlns:a16="http://schemas.microsoft.com/office/drawing/2014/main" val="4141538087"/>
                  </a:ext>
                </a:extLst>
              </a:tr>
              <a:tr h="370840">
                <a:tc>
                  <a:txBody>
                    <a:bodyPr/>
                    <a:lstStyle/>
                    <a:p>
                      <a:endParaRPr lang="sv-SE" dirty="0"/>
                    </a:p>
                  </a:txBody>
                  <a:tcPr/>
                </a:tc>
                <a:tc>
                  <a:txBody>
                    <a:bodyPr/>
                    <a:lstStyle/>
                    <a:p>
                      <a:r>
                        <a:rPr lang="sv-SE" dirty="0"/>
                        <a:t>KOND</a:t>
                      </a:r>
                    </a:p>
                  </a:txBody>
                  <a:tcPr/>
                </a:tc>
                <a:tc>
                  <a:txBody>
                    <a:bodyPr/>
                    <a:lstStyle/>
                    <a:p>
                      <a:endParaRPr lang="sv-SE" dirty="0"/>
                    </a:p>
                  </a:txBody>
                  <a:tcPr/>
                </a:tc>
                <a:tc>
                  <a:txBody>
                    <a:bodyPr/>
                    <a:lstStyle/>
                    <a:p>
                      <a:r>
                        <a:rPr lang="sv-SE" dirty="0"/>
                        <a:t>KOND</a:t>
                      </a:r>
                    </a:p>
                  </a:txBody>
                  <a:tcPr/>
                </a:tc>
                <a:tc>
                  <a:txBody>
                    <a:bodyPr/>
                    <a:lstStyle/>
                    <a:p>
                      <a:endParaRPr lang="sv-SE" dirty="0"/>
                    </a:p>
                  </a:txBody>
                  <a:tcPr/>
                </a:tc>
                <a:tc>
                  <a:txBody>
                    <a:bodyPr/>
                    <a:lstStyle/>
                    <a:p>
                      <a:endParaRPr lang="sv-SE"/>
                    </a:p>
                  </a:txBody>
                  <a:tcPr/>
                </a:tc>
                <a:tc>
                  <a:txBody>
                    <a:bodyPr/>
                    <a:lstStyle/>
                    <a:p>
                      <a:r>
                        <a:rPr lang="sv-SE" dirty="0"/>
                        <a:t>KOND</a:t>
                      </a:r>
                    </a:p>
                  </a:txBody>
                  <a:tcPr/>
                </a:tc>
                <a:extLst>
                  <a:ext uri="{0D108BD9-81ED-4DB2-BD59-A6C34878D82A}">
                    <a16:rowId xmlns:a16="http://schemas.microsoft.com/office/drawing/2014/main" val="1245461805"/>
                  </a:ext>
                </a:extLst>
              </a:tr>
            </a:tbl>
          </a:graphicData>
        </a:graphic>
      </p:graphicFrame>
      <p:graphicFrame>
        <p:nvGraphicFramePr>
          <p:cNvPr id="7" name="Tabell 2">
            <a:extLst>
              <a:ext uri="{FF2B5EF4-FFF2-40B4-BE49-F238E27FC236}">
                <a16:creationId xmlns:a16="http://schemas.microsoft.com/office/drawing/2014/main" id="{B31DCDA8-84D0-4990-9DE0-60B8E1E38D26}"/>
              </a:ext>
            </a:extLst>
          </p:cNvPr>
          <p:cNvGraphicFramePr>
            <a:graphicFrameLocks noGrp="1"/>
          </p:cNvGraphicFramePr>
          <p:nvPr>
            <p:extLst>
              <p:ext uri="{D42A27DB-BD31-4B8C-83A1-F6EECF244321}">
                <p14:modId xmlns:p14="http://schemas.microsoft.com/office/powerpoint/2010/main" val="3024842579"/>
              </p:ext>
            </p:extLst>
          </p:nvPr>
        </p:nvGraphicFramePr>
        <p:xfrm>
          <a:off x="2573866" y="4815417"/>
          <a:ext cx="8128001" cy="1256666"/>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3308665110"/>
                    </a:ext>
                  </a:extLst>
                </a:gridCol>
                <a:gridCol w="1161143">
                  <a:extLst>
                    <a:ext uri="{9D8B030D-6E8A-4147-A177-3AD203B41FA5}">
                      <a16:colId xmlns:a16="http://schemas.microsoft.com/office/drawing/2014/main" val="3798003175"/>
                    </a:ext>
                  </a:extLst>
                </a:gridCol>
                <a:gridCol w="1161143">
                  <a:extLst>
                    <a:ext uri="{9D8B030D-6E8A-4147-A177-3AD203B41FA5}">
                      <a16:colId xmlns:a16="http://schemas.microsoft.com/office/drawing/2014/main" val="3565686261"/>
                    </a:ext>
                  </a:extLst>
                </a:gridCol>
                <a:gridCol w="1161143">
                  <a:extLst>
                    <a:ext uri="{9D8B030D-6E8A-4147-A177-3AD203B41FA5}">
                      <a16:colId xmlns:a16="http://schemas.microsoft.com/office/drawing/2014/main" val="370017321"/>
                    </a:ext>
                  </a:extLst>
                </a:gridCol>
                <a:gridCol w="1161143">
                  <a:extLst>
                    <a:ext uri="{9D8B030D-6E8A-4147-A177-3AD203B41FA5}">
                      <a16:colId xmlns:a16="http://schemas.microsoft.com/office/drawing/2014/main" val="4096183343"/>
                    </a:ext>
                  </a:extLst>
                </a:gridCol>
                <a:gridCol w="1161143">
                  <a:extLst>
                    <a:ext uri="{9D8B030D-6E8A-4147-A177-3AD203B41FA5}">
                      <a16:colId xmlns:a16="http://schemas.microsoft.com/office/drawing/2014/main" val="3768547852"/>
                    </a:ext>
                  </a:extLst>
                </a:gridCol>
                <a:gridCol w="1161143">
                  <a:extLst>
                    <a:ext uri="{9D8B030D-6E8A-4147-A177-3AD203B41FA5}">
                      <a16:colId xmlns:a16="http://schemas.microsoft.com/office/drawing/2014/main" val="3343379469"/>
                    </a:ext>
                  </a:extLst>
                </a:gridCol>
              </a:tblGrid>
              <a:tr h="363961">
                <a:tc>
                  <a:txBody>
                    <a:bodyPr/>
                    <a:lstStyle/>
                    <a:p>
                      <a:r>
                        <a:rPr lang="sv-SE" dirty="0"/>
                        <a:t>MÅN</a:t>
                      </a:r>
                    </a:p>
                  </a:txBody>
                  <a:tcPr/>
                </a:tc>
                <a:tc>
                  <a:txBody>
                    <a:bodyPr/>
                    <a:lstStyle/>
                    <a:p>
                      <a:r>
                        <a:rPr lang="sv-SE" dirty="0"/>
                        <a:t>TIS</a:t>
                      </a:r>
                    </a:p>
                  </a:txBody>
                  <a:tcPr/>
                </a:tc>
                <a:tc>
                  <a:txBody>
                    <a:bodyPr/>
                    <a:lstStyle/>
                    <a:p>
                      <a:r>
                        <a:rPr lang="sv-SE" dirty="0"/>
                        <a:t>ONS</a:t>
                      </a:r>
                    </a:p>
                  </a:txBody>
                  <a:tcPr/>
                </a:tc>
                <a:tc>
                  <a:txBody>
                    <a:bodyPr/>
                    <a:lstStyle/>
                    <a:p>
                      <a:r>
                        <a:rPr lang="sv-SE" dirty="0"/>
                        <a:t>TOR</a:t>
                      </a:r>
                    </a:p>
                  </a:txBody>
                  <a:tcPr/>
                </a:tc>
                <a:tc>
                  <a:txBody>
                    <a:bodyPr/>
                    <a:lstStyle/>
                    <a:p>
                      <a:r>
                        <a:rPr lang="sv-SE" dirty="0"/>
                        <a:t>FRE</a:t>
                      </a:r>
                    </a:p>
                  </a:txBody>
                  <a:tcPr/>
                </a:tc>
                <a:tc>
                  <a:txBody>
                    <a:bodyPr/>
                    <a:lstStyle/>
                    <a:p>
                      <a:r>
                        <a:rPr lang="sv-SE" dirty="0"/>
                        <a:t>LÖR</a:t>
                      </a:r>
                    </a:p>
                  </a:txBody>
                  <a:tcPr/>
                </a:tc>
                <a:tc>
                  <a:txBody>
                    <a:bodyPr/>
                    <a:lstStyle/>
                    <a:p>
                      <a:r>
                        <a:rPr lang="sv-SE" dirty="0"/>
                        <a:t>SÖN</a:t>
                      </a:r>
                    </a:p>
                  </a:txBody>
                  <a:tcPr/>
                </a:tc>
                <a:extLst>
                  <a:ext uri="{0D108BD9-81ED-4DB2-BD59-A6C34878D82A}">
                    <a16:rowId xmlns:a16="http://schemas.microsoft.com/office/drawing/2014/main" val="3231013858"/>
                  </a:ext>
                </a:extLst>
              </a:tr>
              <a:tr h="520066">
                <a:tc>
                  <a:txBody>
                    <a:bodyPr/>
                    <a:lstStyle/>
                    <a:p>
                      <a:r>
                        <a:rPr lang="sv-SE" dirty="0"/>
                        <a:t>PUSH</a:t>
                      </a:r>
                    </a:p>
                  </a:txBody>
                  <a:tcPr/>
                </a:tc>
                <a:tc>
                  <a:txBody>
                    <a:bodyPr/>
                    <a:lstStyle/>
                    <a:p>
                      <a:r>
                        <a:rPr lang="sv-SE" dirty="0"/>
                        <a:t>PULL </a:t>
                      </a:r>
                    </a:p>
                  </a:txBody>
                  <a:tcPr/>
                </a:tc>
                <a:tc>
                  <a:txBody>
                    <a:bodyPr/>
                    <a:lstStyle/>
                    <a:p>
                      <a:r>
                        <a:rPr lang="sv-SE" dirty="0"/>
                        <a:t>LEG/CORE</a:t>
                      </a:r>
                    </a:p>
                  </a:txBody>
                  <a:tcPr/>
                </a:tc>
                <a:tc>
                  <a:txBody>
                    <a:bodyPr/>
                    <a:lstStyle/>
                    <a:p>
                      <a:endParaRPr lang="sv-SE"/>
                    </a:p>
                  </a:txBody>
                  <a:tcPr/>
                </a:tc>
                <a:tc>
                  <a:txBody>
                    <a:bodyPr/>
                    <a:lstStyle/>
                    <a:p>
                      <a:r>
                        <a:rPr lang="sv-SE" dirty="0"/>
                        <a:t>PUSH </a:t>
                      </a:r>
                    </a:p>
                  </a:txBody>
                  <a:tcPr/>
                </a:tc>
                <a:tc>
                  <a:txBody>
                    <a:bodyPr/>
                    <a:lstStyle/>
                    <a:p>
                      <a:r>
                        <a:rPr lang="sv-SE" dirty="0"/>
                        <a:t>PULL</a:t>
                      </a:r>
                    </a:p>
                  </a:txBody>
                  <a:tcPr/>
                </a:tc>
                <a:tc>
                  <a:txBody>
                    <a:bodyPr/>
                    <a:lstStyle/>
                    <a:p>
                      <a:r>
                        <a:rPr lang="sv-SE" dirty="0"/>
                        <a:t>LEG/CORE</a:t>
                      </a:r>
                    </a:p>
                  </a:txBody>
                  <a:tcPr/>
                </a:tc>
                <a:extLst>
                  <a:ext uri="{0D108BD9-81ED-4DB2-BD59-A6C34878D82A}">
                    <a16:rowId xmlns:a16="http://schemas.microsoft.com/office/drawing/2014/main" val="4141538087"/>
                  </a:ext>
                </a:extLst>
              </a:tr>
              <a:tr h="370840">
                <a:tc>
                  <a:txBody>
                    <a:bodyPr/>
                    <a:lstStyle/>
                    <a:p>
                      <a:r>
                        <a:rPr lang="sv-SE" dirty="0"/>
                        <a:t>KOND</a:t>
                      </a:r>
                    </a:p>
                  </a:txBody>
                  <a:tcPr/>
                </a:tc>
                <a:tc>
                  <a:txBody>
                    <a:bodyPr/>
                    <a:lstStyle/>
                    <a:p>
                      <a:endParaRPr lang="sv-SE" dirty="0"/>
                    </a:p>
                  </a:txBody>
                  <a:tcPr/>
                </a:tc>
                <a:tc>
                  <a:txBody>
                    <a:bodyPr/>
                    <a:lstStyle/>
                    <a:p>
                      <a:endParaRPr lang="sv-SE"/>
                    </a:p>
                  </a:txBody>
                  <a:tcPr/>
                </a:tc>
                <a:tc>
                  <a:txBody>
                    <a:bodyPr/>
                    <a:lstStyle/>
                    <a:p>
                      <a:r>
                        <a:rPr lang="sv-SE" dirty="0"/>
                        <a:t>KOND</a:t>
                      </a:r>
                    </a:p>
                  </a:txBody>
                  <a:tcPr/>
                </a:tc>
                <a:tc>
                  <a:txBody>
                    <a:bodyPr/>
                    <a:lstStyle/>
                    <a:p>
                      <a:endParaRPr lang="sv-SE" dirty="0"/>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1245461805"/>
                  </a:ext>
                </a:extLst>
              </a:tr>
            </a:tbl>
          </a:graphicData>
        </a:graphic>
      </p:graphicFrame>
    </p:spTree>
    <p:extLst>
      <p:ext uri="{BB962C8B-B14F-4D97-AF65-F5344CB8AC3E}">
        <p14:creationId xmlns:p14="http://schemas.microsoft.com/office/powerpoint/2010/main" val="372731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b="1" dirty="0"/>
              <a:t>Konditionsträning </a:t>
            </a:r>
          </a:p>
        </p:txBody>
      </p:sp>
      <p:sp>
        <p:nvSpPr>
          <p:cNvPr id="6" name="Platshållare för innehåll 5">
            <a:extLst>
              <a:ext uri="{FF2B5EF4-FFF2-40B4-BE49-F238E27FC236}">
                <a16:creationId xmlns:a16="http://schemas.microsoft.com/office/drawing/2014/main" id="{E825C528-E059-40FD-96DB-5907C43BF815}"/>
              </a:ext>
            </a:extLst>
          </p:cNvPr>
          <p:cNvSpPr>
            <a:spLocks noGrp="1"/>
          </p:cNvSpPr>
          <p:nvPr>
            <p:ph idx="1"/>
          </p:nvPr>
        </p:nvSpPr>
        <p:spPr/>
        <p:txBody>
          <a:bodyPr/>
          <a:lstStyle/>
          <a:p>
            <a:pPr>
              <a:buFont typeface="Wingdings" panose="05000000000000000000" pitchFamily="2" charset="2"/>
              <a:buChar char="§"/>
            </a:pPr>
            <a:r>
              <a:rPr lang="sv-SE" dirty="0"/>
              <a:t>Öka hjärtvolymen – Ca 75 % intensitet, stadigt arbete. Jobbigt men du klarar av att prata korta i meningar. Ex: Löpning i nära mjölksyretemp, simning etc.  </a:t>
            </a:r>
          </a:p>
          <a:p>
            <a:pPr>
              <a:buFont typeface="Wingdings" panose="05000000000000000000" pitchFamily="2" charset="2"/>
              <a:buChar char="§"/>
            </a:pPr>
            <a:r>
              <a:rPr lang="sv-SE" dirty="0"/>
              <a:t>Tempoträning innan tävling – Ca 4-5 veckor innan tävling, gör intervallträning. Tåla mjölksyra. Ex: Spring intervaller, </a:t>
            </a:r>
            <a:r>
              <a:rPr lang="sv-SE" dirty="0" err="1"/>
              <a:t>assault</a:t>
            </a:r>
            <a:r>
              <a:rPr lang="sv-SE" dirty="0"/>
              <a:t> bike, boxning etc. </a:t>
            </a:r>
          </a:p>
        </p:txBody>
      </p:sp>
    </p:spTree>
    <p:extLst>
      <p:ext uri="{BB962C8B-B14F-4D97-AF65-F5344CB8AC3E}">
        <p14:creationId xmlns:p14="http://schemas.microsoft.com/office/powerpoint/2010/main" val="189948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5D055-FB3B-4C58-BC27-8AD490057241}"/>
              </a:ext>
            </a:extLst>
          </p:cNvPr>
          <p:cNvSpPr>
            <a:spLocks noGrp="1"/>
          </p:cNvSpPr>
          <p:nvPr>
            <p:ph type="title"/>
          </p:nvPr>
        </p:nvSpPr>
        <p:spPr/>
        <p:txBody>
          <a:bodyPr/>
          <a:lstStyle/>
          <a:p>
            <a:r>
              <a:rPr lang="sv-SE" b="1" dirty="0"/>
              <a:t>Kost – Ingen effekt utan rätt kost </a:t>
            </a:r>
          </a:p>
        </p:txBody>
      </p:sp>
      <p:sp>
        <p:nvSpPr>
          <p:cNvPr id="3" name="Platshållare för innehåll 2">
            <a:extLst>
              <a:ext uri="{FF2B5EF4-FFF2-40B4-BE49-F238E27FC236}">
                <a16:creationId xmlns:a16="http://schemas.microsoft.com/office/drawing/2014/main" id="{540EC392-CBAF-4015-9CBC-CC0D2C091115}"/>
              </a:ext>
            </a:extLst>
          </p:cNvPr>
          <p:cNvSpPr>
            <a:spLocks noGrp="1"/>
          </p:cNvSpPr>
          <p:nvPr>
            <p:ph idx="1"/>
          </p:nvPr>
        </p:nvSpPr>
        <p:spPr/>
        <p:txBody>
          <a:bodyPr>
            <a:normAutofit fontScale="77500" lnSpcReduction="20000"/>
          </a:bodyPr>
          <a:lstStyle/>
          <a:p>
            <a:pPr marL="0" indent="0">
              <a:buNone/>
            </a:pPr>
            <a:r>
              <a:rPr lang="sv-SE" dirty="0"/>
              <a:t>Man kan skriva oändligt mycket om kostråd. Mycket är personliga preferenser men för mig så är nedan min grund. </a:t>
            </a:r>
          </a:p>
          <a:p>
            <a:pPr marL="0" indent="0">
              <a:buNone/>
            </a:pPr>
            <a:endParaRPr lang="sv-SE" dirty="0"/>
          </a:p>
          <a:p>
            <a:pPr>
              <a:buFont typeface="Wingdings" panose="05000000000000000000" pitchFamily="2" charset="2"/>
              <a:buChar char="§"/>
            </a:pPr>
            <a:r>
              <a:rPr lang="sv-SE" dirty="0"/>
              <a:t>Lagad mat – Ej snabbmat </a:t>
            </a:r>
          </a:p>
          <a:p>
            <a:pPr>
              <a:buFont typeface="Wingdings" panose="05000000000000000000" pitchFamily="2" charset="2"/>
              <a:buChar char="§"/>
            </a:pPr>
            <a:r>
              <a:rPr lang="sv-SE" dirty="0"/>
              <a:t>Balanserad kost mellan protein/kolhydrat/fett</a:t>
            </a:r>
          </a:p>
          <a:p>
            <a:pPr>
              <a:buFont typeface="Wingdings" panose="05000000000000000000" pitchFamily="2" charset="2"/>
              <a:buChar char="§"/>
            </a:pPr>
            <a:r>
              <a:rPr lang="sv-SE" dirty="0"/>
              <a:t>Drick vatten</a:t>
            </a:r>
          </a:p>
          <a:p>
            <a:pPr>
              <a:buFont typeface="Wingdings" panose="05000000000000000000" pitchFamily="2" charset="2"/>
              <a:buChar char="§"/>
            </a:pPr>
            <a:r>
              <a:rPr lang="sv-SE" dirty="0"/>
              <a:t>”</a:t>
            </a:r>
            <a:r>
              <a:rPr lang="sv-SE" dirty="0" err="1"/>
              <a:t>Medelhavskost</a:t>
            </a:r>
            <a:r>
              <a:rPr lang="sv-SE" dirty="0"/>
              <a:t>”</a:t>
            </a:r>
          </a:p>
          <a:p>
            <a:pPr marL="0" indent="0">
              <a:buNone/>
            </a:pPr>
            <a:endParaRPr lang="sv-SE" dirty="0"/>
          </a:p>
          <a:p>
            <a:pPr>
              <a:buFont typeface="Wingdings" panose="05000000000000000000" pitchFamily="2" charset="2"/>
              <a:buChar char="§"/>
            </a:pPr>
            <a:r>
              <a:rPr lang="sv-SE" dirty="0"/>
              <a:t>Undvik processad mat/råvaror.</a:t>
            </a:r>
          </a:p>
          <a:p>
            <a:pPr>
              <a:buFont typeface="Wingdings" panose="05000000000000000000" pitchFamily="2" charset="2"/>
              <a:buChar char="§"/>
            </a:pPr>
            <a:r>
              <a:rPr lang="sv-SE" dirty="0"/>
              <a:t>Undvik vitt socker </a:t>
            </a:r>
          </a:p>
          <a:p>
            <a:pPr>
              <a:buFont typeface="Wingdings" panose="05000000000000000000" pitchFamily="2" charset="2"/>
              <a:buChar char="§"/>
            </a:pPr>
            <a:r>
              <a:rPr lang="sv-SE" dirty="0"/>
              <a:t>Undvik Mjölkprodukter </a:t>
            </a:r>
          </a:p>
          <a:p>
            <a:pPr>
              <a:buFont typeface="Wingdings" panose="05000000000000000000" pitchFamily="2" charset="2"/>
              <a:buChar char="§"/>
            </a:pPr>
            <a:r>
              <a:rPr lang="sv-SE" dirty="0"/>
              <a:t>Undvik vitt vetemjöl</a:t>
            </a:r>
          </a:p>
        </p:txBody>
      </p:sp>
    </p:spTree>
    <p:extLst>
      <p:ext uri="{BB962C8B-B14F-4D97-AF65-F5344CB8AC3E}">
        <p14:creationId xmlns:p14="http://schemas.microsoft.com/office/powerpoint/2010/main" val="427759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dirty="0"/>
              <a:t>Styrketräning Exempel </a:t>
            </a:r>
            <a:r>
              <a:rPr lang="sv-SE" dirty="0" err="1"/>
              <a:t>Hypertrophy</a:t>
            </a:r>
            <a:r>
              <a:rPr lang="sv-SE" dirty="0"/>
              <a:t> </a:t>
            </a:r>
          </a:p>
        </p:txBody>
      </p:sp>
      <p:pic>
        <p:nvPicPr>
          <p:cNvPr id="3" name="Bildobjekt 2">
            <a:extLst>
              <a:ext uri="{FF2B5EF4-FFF2-40B4-BE49-F238E27FC236}">
                <a16:creationId xmlns:a16="http://schemas.microsoft.com/office/drawing/2014/main" id="{B0348999-D884-481F-836A-EF274AB1C383}"/>
              </a:ext>
            </a:extLst>
          </p:cNvPr>
          <p:cNvPicPr>
            <a:picLocks noChangeAspect="1"/>
          </p:cNvPicPr>
          <p:nvPr/>
        </p:nvPicPr>
        <p:blipFill>
          <a:blip r:embed="rId2"/>
          <a:stretch>
            <a:fillRect/>
          </a:stretch>
        </p:blipFill>
        <p:spPr>
          <a:xfrm>
            <a:off x="838200" y="1496105"/>
            <a:ext cx="6693710" cy="4916384"/>
          </a:xfrm>
          <a:prstGeom prst="rect">
            <a:avLst/>
          </a:prstGeom>
        </p:spPr>
      </p:pic>
    </p:spTree>
    <p:extLst>
      <p:ext uri="{BB962C8B-B14F-4D97-AF65-F5344CB8AC3E}">
        <p14:creationId xmlns:p14="http://schemas.microsoft.com/office/powerpoint/2010/main" val="376332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dirty="0"/>
              <a:t>Styrketräning Exempel </a:t>
            </a:r>
            <a:r>
              <a:rPr lang="sv-SE" dirty="0" err="1"/>
              <a:t>Hypertrophy</a:t>
            </a:r>
            <a:r>
              <a:rPr lang="sv-SE" dirty="0"/>
              <a:t> </a:t>
            </a:r>
          </a:p>
        </p:txBody>
      </p:sp>
      <p:sp>
        <p:nvSpPr>
          <p:cNvPr id="6" name="textruta 5">
            <a:extLst>
              <a:ext uri="{FF2B5EF4-FFF2-40B4-BE49-F238E27FC236}">
                <a16:creationId xmlns:a16="http://schemas.microsoft.com/office/drawing/2014/main" id="{0EB6329D-BCDB-456A-9E5D-1F02F2CED205}"/>
              </a:ext>
            </a:extLst>
          </p:cNvPr>
          <p:cNvSpPr txBox="1"/>
          <p:nvPr/>
        </p:nvSpPr>
        <p:spPr>
          <a:xfrm>
            <a:off x="838200" y="1368228"/>
            <a:ext cx="5642987" cy="5492337"/>
          </a:xfrm>
          <a:prstGeom prst="rect">
            <a:avLst/>
          </a:prstGeom>
          <a:noFill/>
        </p:spPr>
        <p:txBody>
          <a:bodyPr wrap="square">
            <a:spAutoFit/>
          </a:bodyPr>
          <a:lstStyle/>
          <a:p>
            <a:pPr algn="ctr">
              <a:lnSpc>
                <a:spcPct val="107000"/>
              </a:lnSpc>
              <a:spcAft>
                <a:spcPts val="800"/>
              </a:spcAft>
            </a:pPr>
            <a:r>
              <a:rPr lang="sv-SE" sz="2800" dirty="0" err="1">
                <a:effectLst/>
                <a:latin typeface="Calibri" panose="020F0502020204030204" pitchFamily="34" charset="0"/>
                <a:ea typeface="Calibri" panose="020F0502020204030204" pitchFamily="34" charset="0"/>
                <a:cs typeface="Times New Roman" panose="02020603050405020304" pitchFamily="18" charset="0"/>
              </a:rPr>
              <a:t>Hypertrophy</a:t>
            </a:r>
            <a:r>
              <a:rPr lang="sv-SE" sz="2800" dirty="0">
                <a:effectLst/>
                <a:latin typeface="Calibri" panose="020F0502020204030204" pitchFamily="34" charset="0"/>
                <a:ea typeface="Calibri" panose="020F0502020204030204" pitchFamily="34" charset="0"/>
                <a:cs typeface="Times New Roman" panose="02020603050405020304" pitchFamily="18" charset="0"/>
              </a:rPr>
              <a:t> </a:t>
            </a:r>
            <a:r>
              <a:rPr lang="sv-SE" sz="2800" dirty="0" err="1">
                <a:effectLst/>
                <a:latin typeface="Calibri" panose="020F0502020204030204" pitchFamily="34" charset="0"/>
                <a:ea typeface="Calibri" panose="020F0502020204030204" pitchFamily="34" charset="0"/>
                <a:cs typeface="Times New Roman" panose="02020603050405020304" pitchFamily="18" charset="0"/>
              </a:rPr>
              <a:t>Pull</a:t>
            </a:r>
            <a:r>
              <a:rPr lang="sv-SE" sz="2800" dirty="0">
                <a:effectLst/>
                <a:latin typeface="Calibri" panose="020F0502020204030204" pitchFamily="34" charset="0"/>
                <a:ea typeface="Calibri" panose="020F0502020204030204" pitchFamily="34" charset="0"/>
                <a:cs typeface="Times New Roman" panose="02020603050405020304" pitchFamily="18" charset="0"/>
              </a:rPr>
              <a:t> (Drag)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Uppvärmning Allmän + mobilitet 10 min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Latsdrag</a:t>
            </a:r>
            <a:r>
              <a:rPr lang="sv-SE" sz="1800" dirty="0">
                <a:effectLst/>
                <a:latin typeface="Calibri" panose="020F0502020204030204" pitchFamily="34" charset="0"/>
                <a:ea typeface="Calibri" panose="020F0502020204030204" pitchFamily="34" charset="0"/>
                <a:cs typeface="Times New Roman" panose="02020603050405020304" pitchFamily="18" charset="0"/>
              </a:rPr>
              <a:t> 4 x 8-12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Rodd smalt grepp 4 x 8-12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Hantellyft åt sidan 4 x 8-12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Baksida axlar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cable</a:t>
            </a:r>
            <a:r>
              <a:rPr lang="sv-SE" sz="1800" dirty="0">
                <a:effectLst/>
                <a:latin typeface="Calibri" panose="020F0502020204030204" pitchFamily="34" charset="0"/>
                <a:ea typeface="Calibri" panose="020F0502020204030204" pitchFamily="34" charset="0"/>
                <a:cs typeface="Times New Roman" panose="02020603050405020304" pitchFamily="18" charset="0"/>
              </a:rPr>
              <a:t> 3 x 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Stångcurl</a:t>
            </a:r>
            <a:r>
              <a:rPr lang="sv-SE" sz="1800" dirty="0">
                <a:effectLst/>
                <a:latin typeface="Calibri" panose="020F0502020204030204" pitchFamily="34" charset="0"/>
                <a:ea typeface="Calibri" panose="020F0502020204030204" pitchFamily="34" charset="0"/>
                <a:cs typeface="Times New Roman" panose="02020603050405020304" pitchFamily="18" charset="0"/>
              </a:rPr>
              <a:t> 3 x 8-12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Rygglyft 3 x 15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Cablecrunches</a:t>
            </a:r>
            <a:r>
              <a:rPr lang="sv-SE" sz="1800" dirty="0">
                <a:effectLst/>
                <a:latin typeface="Calibri" panose="020F0502020204030204" pitchFamily="34" charset="0"/>
                <a:ea typeface="Calibri" panose="020F0502020204030204" pitchFamily="34" charset="0"/>
                <a:cs typeface="Times New Roman" panose="02020603050405020304" pitchFamily="18" charset="0"/>
              </a:rPr>
              <a:t> 3 x 20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Cardio</a:t>
            </a:r>
            <a:r>
              <a:rPr lang="sv-SE" sz="1800" dirty="0">
                <a:effectLst/>
                <a:latin typeface="Calibri" panose="020F0502020204030204" pitchFamily="34" charset="0"/>
                <a:ea typeface="Calibri" panose="020F0502020204030204" pitchFamily="34" charset="0"/>
                <a:cs typeface="Times New Roman" panose="02020603050405020304" pitchFamily="18" charset="0"/>
              </a:rPr>
              <a:t> högintensivt 10-15 min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Nedvarvning 2-3 min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74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dirty="0"/>
              <a:t>Styrketräning Exempel </a:t>
            </a:r>
            <a:r>
              <a:rPr lang="sv-SE" dirty="0" err="1"/>
              <a:t>Hypertrophy</a:t>
            </a:r>
            <a:r>
              <a:rPr lang="sv-SE" dirty="0"/>
              <a:t> </a:t>
            </a:r>
          </a:p>
        </p:txBody>
      </p:sp>
      <p:pic>
        <p:nvPicPr>
          <p:cNvPr id="4" name="Platshållare för innehåll 4">
            <a:extLst>
              <a:ext uri="{FF2B5EF4-FFF2-40B4-BE49-F238E27FC236}">
                <a16:creationId xmlns:a16="http://schemas.microsoft.com/office/drawing/2014/main" id="{B4578015-6972-40EB-9AD7-59661A71DC07}"/>
              </a:ext>
            </a:extLst>
          </p:cNvPr>
          <p:cNvPicPr>
            <a:picLocks noGrp="1" noChangeAspect="1"/>
          </p:cNvPicPr>
          <p:nvPr>
            <p:ph idx="1"/>
          </p:nvPr>
        </p:nvPicPr>
        <p:blipFill>
          <a:blip r:embed="rId2"/>
          <a:stretch>
            <a:fillRect/>
          </a:stretch>
        </p:blipFill>
        <p:spPr>
          <a:xfrm>
            <a:off x="838200" y="1372435"/>
            <a:ext cx="9431076" cy="5120439"/>
          </a:xfrm>
        </p:spPr>
      </p:pic>
    </p:spTree>
    <p:extLst>
      <p:ext uri="{BB962C8B-B14F-4D97-AF65-F5344CB8AC3E}">
        <p14:creationId xmlns:p14="http://schemas.microsoft.com/office/powerpoint/2010/main" val="49641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2B38DA-BBC9-45AE-8741-24E721F5951C}"/>
              </a:ext>
            </a:extLst>
          </p:cNvPr>
          <p:cNvSpPr>
            <a:spLocks noGrp="1"/>
          </p:cNvSpPr>
          <p:nvPr>
            <p:ph type="title"/>
          </p:nvPr>
        </p:nvSpPr>
        <p:spPr/>
        <p:txBody>
          <a:bodyPr/>
          <a:lstStyle/>
          <a:p>
            <a:r>
              <a:rPr lang="sv-SE" dirty="0"/>
              <a:t>Styrketräning Exempel Max styrka. </a:t>
            </a:r>
            <a:br>
              <a:rPr lang="sv-SE" dirty="0"/>
            </a:br>
            <a:r>
              <a:rPr lang="sv-SE" dirty="0"/>
              <a:t>Helkropp - Fokus Ben </a:t>
            </a:r>
          </a:p>
        </p:txBody>
      </p:sp>
      <p:sp>
        <p:nvSpPr>
          <p:cNvPr id="3" name="Platshållare för innehåll 2">
            <a:extLst>
              <a:ext uri="{FF2B5EF4-FFF2-40B4-BE49-F238E27FC236}">
                <a16:creationId xmlns:a16="http://schemas.microsoft.com/office/drawing/2014/main" id="{87EF9264-1984-4116-B174-A4C1A57B30A8}"/>
              </a:ext>
            </a:extLst>
          </p:cNvPr>
          <p:cNvSpPr>
            <a:spLocks noGrp="1"/>
          </p:cNvSpPr>
          <p:nvPr>
            <p:ph idx="1"/>
          </p:nvPr>
        </p:nvSpPr>
        <p:spPr/>
        <p:txBody>
          <a:bodyPr/>
          <a:lstStyle/>
          <a:p>
            <a:pPr marL="0" indent="0">
              <a:buNone/>
            </a:pPr>
            <a:r>
              <a:rPr lang="sv-SE" dirty="0"/>
              <a:t>Marklyft 5 x 3</a:t>
            </a:r>
          </a:p>
          <a:p>
            <a:pPr marL="0" indent="0">
              <a:buNone/>
            </a:pPr>
            <a:r>
              <a:rPr lang="sv-SE" dirty="0"/>
              <a:t>Knäböj 4 x 5</a:t>
            </a:r>
          </a:p>
          <a:p>
            <a:pPr marL="0" indent="0">
              <a:buNone/>
            </a:pPr>
            <a:r>
              <a:rPr lang="sv-SE" dirty="0"/>
              <a:t>Höftlyft 4 x 6</a:t>
            </a:r>
          </a:p>
          <a:p>
            <a:pPr marL="0" indent="0">
              <a:buNone/>
            </a:pPr>
            <a:r>
              <a:rPr lang="sv-SE" dirty="0"/>
              <a:t>4 – 6 omgångar av </a:t>
            </a:r>
          </a:p>
          <a:p>
            <a:pPr marL="0" indent="0">
              <a:buNone/>
            </a:pPr>
            <a:r>
              <a:rPr lang="sv-SE" dirty="0"/>
              <a:t>(Släde vikt 150 kg)</a:t>
            </a:r>
          </a:p>
          <a:p>
            <a:pPr marL="0" indent="0">
              <a:buNone/>
            </a:pPr>
            <a:r>
              <a:rPr lang="sv-SE" dirty="0"/>
              <a:t>1 – Dra första rundan med rep </a:t>
            </a:r>
          </a:p>
          <a:p>
            <a:pPr marL="0" indent="0">
              <a:buNone/>
            </a:pPr>
            <a:r>
              <a:rPr lang="sv-SE" dirty="0"/>
              <a:t>2 – Tryck </a:t>
            </a:r>
          </a:p>
          <a:p>
            <a:pPr marL="0" indent="0">
              <a:buNone/>
            </a:pPr>
            <a:r>
              <a:rPr lang="sv-SE" dirty="0" err="1"/>
              <a:t>Sittups</a:t>
            </a:r>
            <a:r>
              <a:rPr lang="sv-SE" dirty="0"/>
              <a:t> 3 x 10 </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31377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EFD89-D2D4-4FBF-A3E2-757A0A5D408B}"/>
              </a:ext>
            </a:extLst>
          </p:cNvPr>
          <p:cNvSpPr>
            <a:spLocks noGrp="1"/>
          </p:cNvSpPr>
          <p:nvPr>
            <p:ph type="title"/>
          </p:nvPr>
        </p:nvSpPr>
        <p:spPr>
          <a:xfrm>
            <a:off x="4965430" y="629268"/>
            <a:ext cx="6586491" cy="1286160"/>
          </a:xfrm>
        </p:spPr>
        <p:txBody>
          <a:bodyPr anchor="b">
            <a:normAutofit/>
          </a:bodyPr>
          <a:lstStyle/>
          <a:p>
            <a:r>
              <a:rPr lang="sv-SE" sz="4100" b="1"/>
              <a:t>Exempel på mitt upplägg idag: </a:t>
            </a:r>
          </a:p>
        </p:txBody>
      </p:sp>
      <p:sp>
        <p:nvSpPr>
          <p:cNvPr id="3" name="Platshållare för innehåll 2">
            <a:extLst>
              <a:ext uri="{FF2B5EF4-FFF2-40B4-BE49-F238E27FC236}">
                <a16:creationId xmlns:a16="http://schemas.microsoft.com/office/drawing/2014/main" id="{B8B7E16B-92FA-477E-9B81-EC5195C71C75}"/>
              </a:ext>
            </a:extLst>
          </p:cNvPr>
          <p:cNvSpPr>
            <a:spLocks noGrp="1"/>
          </p:cNvSpPr>
          <p:nvPr>
            <p:ph idx="1"/>
          </p:nvPr>
        </p:nvSpPr>
        <p:spPr>
          <a:xfrm>
            <a:off x="4965431" y="2438400"/>
            <a:ext cx="6586489" cy="3785419"/>
          </a:xfrm>
        </p:spPr>
        <p:txBody>
          <a:bodyPr>
            <a:normAutofit fontScale="92500" lnSpcReduction="20000"/>
          </a:bodyPr>
          <a:lstStyle/>
          <a:p>
            <a:pPr marL="0" indent="0">
              <a:buNone/>
            </a:pPr>
            <a:r>
              <a:rPr lang="sv-SE" sz="1300" b="1" dirty="0"/>
              <a:t>GYM: </a:t>
            </a:r>
          </a:p>
          <a:p>
            <a:pPr marL="0" indent="0">
              <a:buNone/>
            </a:pPr>
            <a:r>
              <a:rPr lang="sv-SE" sz="1300" b="1" dirty="0"/>
              <a:t>Mellan/tung belastning. </a:t>
            </a:r>
          </a:p>
          <a:p>
            <a:pPr marL="0" indent="0">
              <a:buNone/>
            </a:pPr>
            <a:r>
              <a:rPr lang="sv-SE" sz="1300" dirty="0"/>
              <a:t>3-4 Multijoint övningar med stång (Ex marklyft, bänkpress, ryggdrag)</a:t>
            </a:r>
          </a:p>
          <a:p>
            <a:pPr marL="0" indent="0">
              <a:buNone/>
            </a:pPr>
            <a:r>
              <a:rPr lang="sv-SE" sz="1300" dirty="0"/>
              <a:t>2 -5  specifika övningar mot den specifik muskelgrupp jag vill träna. </a:t>
            </a:r>
          </a:p>
          <a:p>
            <a:pPr marL="0" indent="0">
              <a:buNone/>
            </a:pPr>
            <a:r>
              <a:rPr lang="sv-SE" sz="1300" dirty="0"/>
              <a:t>Lägger in Cirkelträning med </a:t>
            </a:r>
            <a:r>
              <a:rPr lang="sv-SE" sz="1300" dirty="0" err="1"/>
              <a:t>Kettlebell</a:t>
            </a:r>
            <a:r>
              <a:rPr lang="sv-SE" sz="1300" dirty="0"/>
              <a:t> övningar eller släde mellan eller efter övningarna. </a:t>
            </a:r>
          </a:p>
          <a:p>
            <a:pPr marL="0" indent="0">
              <a:buNone/>
            </a:pPr>
            <a:endParaRPr lang="sv-SE" sz="1300" dirty="0"/>
          </a:p>
          <a:p>
            <a:pPr marL="0" indent="0">
              <a:buNone/>
            </a:pPr>
            <a:r>
              <a:rPr lang="sv-SE" sz="1300" b="1" dirty="0"/>
              <a:t>HEMMA: </a:t>
            </a:r>
          </a:p>
          <a:p>
            <a:pPr marL="0" indent="0">
              <a:buNone/>
            </a:pPr>
            <a:r>
              <a:rPr lang="sv-SE" sz="1300" b="1" dirty="0"/>
              <a:t>Lätt/mellan belastning</a:t>
            </a:r>
          </a:p>
          <a:p>
            <a:pPr marL="0" indent="0">
              <a:buNone/>
            </a:pPr>
            <a:r>
              <a:rPr lang="sv-SE" sz="1300" dirty="0"/>
              <a:t>4- 8  </a:t>
            </a:r>
            <a:r>
              <a:rPr lang="sv-SE" sz="1300" dirty="0" err="1"/>
              <a:t>Kettlebell</a:t>
            </a:r>
            <a:r>
              <a:rPr lang="sv-SE" sz="1300" dirty="0"/>
              <a:t> övningar (helkropp) </a:t>
            </a:r>
          </a:p>
          <a:p>
            <a:pPr marL="0" indent="0">
              <a:buNone/>
            </a:pPr>
            <a:r>
              <a:rPr lang="sv-SE" sz="1300" dirty="0"/>
              <a:t>6-10 Kroppsövningar, &gt; 100 reps. </a:t>
            </a:r>
          </a:p>
          <a:p>
            <a:pPr marL="0" indent="0">
              <a:buNone/>
            </a:pPr>
            <a:endParaRPr lang="sv-SE" sz="1300" dirty="0"/>
          </a:p>
          <a:p>
            <a:pPr marL="0" indent="0">
              <a:buNone/>
            </a:pPr>
            <a:r>
              <a:rPr lang="sv-SE" sz="1300" b="1" dirty="0"/>
              <a:t>UTEGYM</a:t>
            </a:r>
          </a:p>
          <a:p>
            <a:pPr marL="0" indent="0">
              <a:buNone/>
            </a:pPr>
            <a:r>
              <a:rPr lang="sv-SE" sz="1300" b="1" dirty="0"/>
              <a:t>Lätt/mellan belastning</a:t>
            </a:r>
          </a:p>
          <a:p>
            <a:pPr marL="0" indent="0">
              <a:buNone/>
            </a:pPr>
            <a:r>
              <a:rPr lang="sv-SE" sz="1300" dirty="0"/>
              <a:t>Cirkelträning, </a:t>
            </a:r>
            <a:r>
              <a:rPr lang="sv-SE" sz="1300" dirty="0" err="1"/>
              <a:t>repklättring</a:t>
            </a:r>
            <a:r>
              <a:rPr lang="sv-SE" sz="1300" dirty="0"/>
              <a:t>, chins, dips, löpning osv. </a:t>
            </a:r>
          </a:p>
        </p:txBody>
      </p:sp>
      <p:pic>
        <p:nvPicPr>
          <p:cNvPr id="5" name="Bildobjekt 4">
            <a:extLst>
              <a:ext uri="{FF2B5EF4-FFF2-40B4-BE49-F238E27FC236}">
                <a16:creationId xmlns:a16="http://schemas.microsoft.com/office/drawing/2014/main" id="{726E3F53-4B6D-48B3-A0CC-2F2B8E8FD27F}"/>
              </a:ext>
            </a:extLst>
          </p:cNvPr>
          <p:cNvPicPr>
            <a:picLocks noChangeAspect="1"/>
          </p:cNvPicPr>
          <p:nvPr/>
        </p:nvPicPr>
        <p:blipFill rotWithShape="1">
          <a:blip r:embed="rId2">
            <a:extLst>
              <a:ext uri="{28A0092B-C50C-407E-A947-70E740481C1C}">
                <a14:useLocalDpi xmlns:a14="http://schemas.microsoft.com/office/drawing/2010/main" val="0"/>
              </a:ext>
            </a:extLst>
          </a:blip>
          <a:srcRect t="9875"/>
          <a:stretch/>
        </p:blipFill>
        <p:spPr>
          <a:xfrm rot="5400000">
            <a:off x="-1111204" y="1111204"/>
            <a:ext cx="6858000" cy="4635591"/>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5C8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15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0F787-F1EB-4B3A-A4E8-25CFAE527B0F}"/>
              </a:ext>
            </a:extLst>
          </p:cNvPr>
          <p:cNvSpPr>
            <a:spLocks noGrp="1"/>
          </p:cNvSpPr>
          <p:nvPr>
            <p:ph type="title"/>
          </p:nvPr>
        </p:nvSpPr>
        <p:spPr>
          <a:xfrm>
            <a:off x="648929" y="629266"/>
            <a:ext cx="3675421" cy="1622321"/>
          </a:xfrm>
        </p:spPr>
        <p:txBody>
          <a:bodyPr>
            <a:normAutofit/>
          </a:bodyPr>
          <a:lstStyle/>
          <a:p>
            <a:r>
              <a:rPr lang="sv-SE" sz="2800" dirty="0"/>
              <a:t>Exempel på ett enkelt kroppsträningsprogram. </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tshållare för innehåll 4">
            <a:extLst>
              <a:ext uri="{FF2B5EF4-FFF2-40B4-BE49-F238E27FC236}">
                <a16:creationId xmlns:a16="http://schemas.microsoft.com/office/drawing/2014/main" id="{A609CC33-D8B8-471D-B7B9-FC830D8CE968}"/>
              </a:ext>
            </a:extLst>
          </p:cNvPr>
          <p:cNvPicPr>
            <a:picLocks noChangeAspect="1"/>
          </p:cNvPicPr>
          <p:nvPr/>
        </p:nvPicPr>
        <p:blipFill>
          <a:blip r:embed="rId2"/>
          <a:stretch>
            <a:fillRect/>
          </a:stretch>
        </p:blipFill>
        <p:spPr>
          <a:xfrm>
            <a:off x="6614426" y="807593"/>
            <a:ext cx="3602203" cy="5239568"/>
          </a:xfrm>
          <a:prstGeom prst="rect">
            <a:avLst/>
          </a:prstGeom>
          <a:effectLst/>
        </p:spPr>
      </p:pic>
    </p:spTree>
    <p:extLst>
      <p:ext uri="{BB962C8B-B14F-4D97-AF65-F5344CB8AC3E}">
        <p14:creationId xmlns:p14="http://schemas.microsoft.com/office/powerpoint/2010/main" val="162415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1F3F117-9F78-4B9C-B3F9-15005AD0869D}"/>
              </a:ext>
            </a:extLst>
          </p:cNvPr>
          <p:cNvSpPr>
            <a:spLocks noGrp="1"/>
          </p:cNvSpPr>
          <p:nvPr>
            <p:ph idx="1"/>
          </p:nvPr>
        </p:nvSpPr>
        <p:spPr/>
        <p:txBody>
          <a:bodyPr/>
          <a:lstStyle/>
          <a:p>
            <a:pPr>
              <a:buFont typeface="Wingdings" panose="05000000000000000000" pitchFamily="2" charset="2"/>
              <a:buChar char="Ø"/>
            </a:pPr>
            <a:r>
              <a:rPr lang="sv-SE" dirty="0"/>
              <a:t>Vår spelstrategi kräver en träning där vi kan upprätta spelet som vi önskar. Det kommer finnas grundkrav för alla spelare. </a:t>
            </a:r>
          </a:p>
          <a:p>
            <a:pPr>
              <a:buFont typeface="Wingdings" panose="05000000000000000000" pitchFamily="2" charset="2"/>
              <a:buChar char="Ø"/>
            </a:pPr>
            <a:r>
              <a:rPr lang="sv-SE" dirty="0"/>
              <a:t>Träningsprogram kommer utformas i två steg, allmän och individanpassad. Den individanpassade kommer ligga på spelaren själv att ta fram. Syftet är att öka sin förmåga att utföra sina specifika uppgifter. </a:t>
            </a:r>
          </a:p>
          <a:p>
            <a:pPr>
              <a:buFont typeface="Wingdings" panose="05000000000000000000" pitchFamily="2" charset="2"/>
              <a:buChar char="Ø"/>
            </a:pPr>
            <a:r>
              <a:rPr lang="sv-SE" dirty="0"/>
              <a:t>Stöd i form av mentalträning och </a:t>
            </a:r>
            <a:r>
              <a:rPr lang="sv-SE" dirty="0" err="1"/>
              <a:t>fystränare</a:t>
            </a:r>
            <a:r>
              <a:rPr lang="sv-SE" dirty="0"/>
              <a:t> kommer efterfrågas från SSDF/RF. </a:t>
            </a:r>
          </a:p>
          <a:p>
            <a:pPr marL="0" indent="0">
              <a:buNone/>
            </a:pPr>
            <a:endParaRPr lang="sv-SE" dirty="0"/>
          </a:p>
        </p:txBody>
      </p:sp>
    </p:spTree>
    <p:extLst>
      <p:ext uri="{BB962C8B-B14F-4D97-AF65-F5344CB8AC3E}">
        <p14:creationId xmlns:p14="http://schemas.microsoft.com/office/powerpoint/2010/main" val="3404196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842DA85-5459-4C22-A17D-EA58436609C0}"/>
              </a:ext>
            </a:extLst>
          </p:cNvPr>
          <p:cNvPicPr>
            <a:picLocks noChangeAspect="1"/>
          </p:cNvPicPr>
          <p:nvPr/>
        </p:nvPicPr>
        <p:blipFill>
          <a:blip r:embed="rId2"/>
          <a:stretch>
            <a:fillRect/>
          </a:stretch>
        </p:blipFill>
        <p:spPr>
          <a:xfrm>
            <a:off x="4322201" y="1573887"/>
            <a:ext cx="3517119" cy="3996726"/>
          </a:xfrm>
          <a:prstGeom prst="rect">
            <a:avLst/>
          </a:prstGeom>
        </p:spPr>
      </p:pic>
      <p:cxnSp>
        <p:nvCxnSpPr>
          <p:cNvPr id="19" name="Straight Connector 18">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9A18752C-61FD-450D-9044-6ABCB048FF1B}"/>
              </a:ext>
            </a:extLst>
          </p:cNvPr>
          <p:cNvPicPr>
            <a:picLocks noChangeAspect="1"/>
          </p:cNvPicPr>
          <p:nvPr/>
        </p:nvPicPr>
        <p:blipFill>
          <a:blip r:embed="rId3"/>
          <a:stretch>
            <a:fillRect/>
          </a:stretch>
        </p:blipFill>
        <p:spPr>
          <a:xfrm>
            <a:off x="8259854" y="1573887"/>
            <a:ext cx="3537345" cy="1299973"/>
          </a:xfrm>
          <a:prstGeom prst="rect">
            <a:avLst/>
          </a:prstGeom>
        </p:spPr>
      </p:pic>
      <p:cxnSp>
        <p:nvCxnSpPr>
          <p:cNvPr id="21" name="Straight Connector 20">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D3FE7615-4395-41DF-B2F1-03F3ECF80CB1}"/>
              </a:ext>
            </a:extLst>
          </p:cNvPr>
          <p:cNvPicPr>
            <a:picLocks noChangeAspect="1"/>
          </p:cNvPicPr>
          <p:nvPr/>
        </p:nvPicPr>
        <p:blipFill>
          <a:blip r:embed="rId4"/>
          <a:stretch>
            <a:fillRect/>
          </a:stretch>
        </p:blipFill>
        <p:spPr>
          <a:xfrm>
            <a:off x="394801" y="1343364"/>
            <a:ext cx="3517120" cy="3940750"/>
          </a:xfrm>
          <a:prstGeom prst="rect">
            <a:avLst/>
          </a:prstGeom>
        </p:spPr>
      </p:pic>
    </p:spTree>
    <p:extLst>
      <p:ext uri="{BB962C8B-B14F-4D97-AF65-F5344CB8AC3E}">
        <p14:creationId xmlns:p14="http://schemas.microsoft.com/office/powerpoint/2010/main" val="158448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085117C-46E8-40ED-8CAD-9550631C746A}"/>
              </a:ext>
            </a:extLst>
          </p:cNvPr>
          <p:cNvPicPr>
            <a:picLocks noChangeAspect="1"/>
          </p:cNvPicPr>
          <p:nvPr/>
        </p:nvPicPr>
        <p:blipFill>
          <a:blip r:embed="rId2"/>
          <a:stretch>
            <a:fillRect/>
          </a:stretch>
        </p:blipFill>
        <p:spPr>
          <a:xfrm>
            <a:off x="182227" y="71120"/>
            <a:ext cx="5447065" cy="6858000"/>
          </a:xfrm>
          <a:prstGeom prst="rect">
            <a:avLst/>
          </a:prstGeom>
        </p:spPr>
      </p:pic>
      <p:pic>
        <p:nvPicPr>
          <p:cNvPr id="5" name="Bildobjekt 4">
            <a:extLst>
              <a:ext uri="{FF2B5EF4-FFF2-40B4-BE49-F238E27FC236}">
                <a16:creationId xmlns:a16="http://schemas.microsoft.com/office/drawing/2014/main" id="{B7A89B14-15DC-4639-AB93-70D6550FE472}"/>
              </a:ext>
            </a:extLst>
          </p:cNvPr>
          <p:cNvPicPr>
            <a:picLocks noChangeAspect="1"/>
          </p:cNvPicPr>
          <p:nvPr/>
        </p:nvPicPr>
        <p:blipFill>
          <a:blip r:embed="rId3"/>
          <a:stretch>
            <a:fillRect/>
          </a:stretch>
        </p:blipFill>
        <p:spPr>
          <a:xfrm>
            <a:off x="5629292" y="71120"/>
            <a:ext cx="5536496" cy="6858000"/>
          </a:xfrm>
          <a:prstGeom prst="rect">
            <a:avLst/>
          </a:prstGeom>
        </p:spPr>
      </p:pic>
    </p:spTree>
    <p:extLst>
      <p:ext uri="{BB962C8B-B14F-4D97-AF65-F5344CB8AC3E}">
        <p14:creationId xmlns:p14="http://schemas.microsoft.com/office/powerpoint/2010/main" val="2489163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4B799D5-D042-45B3-9F2B-E78184FB192A}"/>
              </a:ext>
            </a:extLst>
          </p:cNvPr>
          <p:cNvPicPr>
            <a:picLocks noChangeAspect="1"/>
          </p:cNvPicPr>
          <p:nvPr/>
        </p:nvPicPr>
        <p:blipFill>
          <a:blip r:embed="rId2"/>
          <a:stretch>
            <a:fillRect/>
          </a:stretch>
        </p:blipFill>
        <p:spPr>
          <a:xfrm>
            <a:off x="387350" y="166687"/>
            <a:ext cx="4610100" cy="6524625"/>
          </a:xfrm>
          <a:prstGeom prst="rect">
            <a:avLst/>
          </a:prstGeom>
        </p:spPr>
      </p:pic>
      <p:pic>
        <p:nvPicPr>
          <p:cNvPr id="5" name="Bildobjekt 4">
            <a:extLst>
              <a:ext uri="{FF2B5EF4-FFF2-40B4-BE49-F238E27FC236}">
                <a16:creationId xmlns:a16="http://schemas.microsoft.com/office/drawing/2014/main" id="{5211265D-1095-42B0-A63B-07AF83AF6D1C}"/>
              </a:ext>
            </a:extLst>
          </p:cNvPr>
          <p:cNvPicPr>
            <a:picLocks noChangeAspect="1"/>
          </p:cNvPicPr>
          <p:nvPr/>
        </p:nvPicPr>
        <p:blipFill>
          <a:blip r:embed="rId3"/>
          <a:stretch>
            <a:fillRect/>
          </a:stretch>
        </p:blipFill>
        <p:spPr>
          <a:xfrm>
            <a:off x="5790565" y="314325"/>
            <a:ext cx="4552950" cy="6543675"/>
          </a:xfrm>
          <a:prstGeom prst="rect">
            <a:avLst/>
          </a:prstGeom>
        </p:spPr>
      </p:pic>
    </p:spTree>
    <p:extLst>
      <p:ext uri="{BB962C8B-B14F-4D97-AF65-F5344CB8AC3E}">
        <p14:creationId xmlns:p14="http://schemas.microsoft.com/office/powerpoint/2010/main" val="419776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A936925-A918-4F08-8056-F638DD821121}"/>
              </a:ext>
            </a:extLst>
          </p:cNvPr>
          <p:cNvPicPr>
            <a:picLocks noChangeAspect="1"/>
          </p:cNvPicPr>
          <p:nvPr/>
        </p:nvPicPr>
        <p:blipFill>
          <a:blip r:embed="rId2"/>
          <a:stretch>
            <a:fillRect/>
          </a:stretch>
        </p:blipFill>
        <p:spPr>
          <a:xfrm>
            <a:off x="294111" y="132080"/>
            <a:ext cx="5446818" cy="6858000"/>
          </a:xfrm>
          <a:prstGeom prst="rect">
            <a:avLst/>
          </a:prstGeom>
        </p:spPr>
      </p:pic>
      <p:pic>
        <p:nvPicPr>
          <p:cNvPr id="6" name="Bildobjekt 5">
            <a:extLst>
              <a:ext uri="{FF2B5EF4-FFF2-40B4-BE49-F238E27FC236}">
                <a16:creationId xmlns:a16="http://schemas.microsoft.com/office/drawing/2014/main" id="{91CC4BBA-0FCF-4BBD-B314-B3459E5B44F0}"/>
              </a:ext>
            </a:extLst>
          </p:cNvPr>
          <p:cNvPicPr>
            <a:picLocks noChangeAspect="1"/>
          </p:cNvPicPr>
          <p:nvPr/>
        </p:nvPicPr>
        <p:blipFill>
          <a:blip r:embed="rId3"/>
          <a:stretch>
            <a:fillRect/>
          </a:stretch>
        </p:blipFill>
        <p:spPr>
          <a:xfrm>
            <a:off x="5710449" y="203200"/>
            <a:ext cx="5515474" cy="6858000"/>
          </a:xfrm>
          <a:prstGeom prst="rect">
            <a:avLst/>
          </a:prstGeom>
        </p:spPr>
      </p:pic>
    </p:spTree>
    <p:extLst>
      <p:ext uri="{BB962C8B-B14F-4D97-AF65-F5344CB8AC3E}">
        <p14:creationId xmlns:p14="http://schemas.microsoft.com/office/powerpoint/2010/main" val="154913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67805C2-D38C-4D88-A349-C0B8FAA421F1}"/>
              </a:ext>
            </a:extLst>
          </p:cNvPr>
          <p:cNvPicPr>
            <a:picLocks noChangeAspect="1"/>
          </p:cNvPicPr>
          <p:nvPr/>
        </p:nvPicPr>
        <p:blipFill>
          <a:blip r:embed="rId2"/>
          <a:stretch>
            <a:fillRect/>
          </a:stretch>
        </p:blipFill>
        <p:spPr>
          <a:xfrm>
            <a:off x="441888" y="0"/>
            <a:ext cx="4765183" cy="6858000"/>
          </a:xfrm>
          <a:prstGeom prst="rect">
            <a:avLst/>
          </a:prstGeom>
        </p:spPr>
      </p:pic>
      <p:pic>
        <p:nvPicPr>
          <p:cNvPr id="7" name="Bildobjekt 6">
            <a:extLst>
              <a:ext uri="{FF2B5EF4-FFF2-40B4-BE49-F238E27FC236}">
                <a16:creationId xmlns:a16="http://schemas.microsoft.com/office/drawing/2014/main" id="{4F192ED1-2005-4DA0-AD6D-F77E1BFCC461}"/>
              </a:ext>
            </a:extLst>
          </p:cNvPr>
          <p:cNvPicPr>
            <a:picLocks noChangeAspect="1"/>
          </p:cNvPicPr>
          <p:nvPr/>
        </p:nvPicPr>
        <p:blipFill>
          <a:blip r:embed="rId3"/>
          <a:stretch>
            <a:fillRect/>
          </a:stretch>
        </p:blipFill>
        <p:spPr>
          <a:xfrm>
            <a:off x="5631858" y="0"/>
            <a:ext cx="4809403" cy="6858000"/>
          </a:xfrm>
          <a:prstGeom prst="rect">
            <a:avLst/>
          </a:prstGeom>
        </p:spPr>
      </p:pic>
    </p:spTree>
    <p:extLst>
      <p:ext uri="{BB962C8B-B14F-4D97-AF65-F5344CB8AC3E}">
        <p14:creationId xmlns:p14="http://schemas.microsoft.com/office/powerpoint/2010/main" val="304821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BF6CDD16-47B1-41BE-A652-1F201E52364F}"/>
              </a:ext>
            </a:extLst>
          </p:cNvPr>
          <p:cNvPicPr>
            <a:picLocks noChangeAspect="1"/>
          </p:cNvPicPr>
          <p:nvPr/>
        </p:nvPicPr>
        <p:blipFill rotWithShape="1">
          <a:blip r:embed="rId2"/>
          <a:srcRect r="19202" b="-2"/>
          <a:stretch/>
        </p:blipFill>
        <p:spPr>
          <a:xfrm>
            <a:off x="838199" y="557188"/>
            <a:ext cx="3462131" cy="5751713"/>
          </a:xfrm>
          <a:prstGeom prst="rect">
            <a:avLst/>
          </a:prstGeom>
        </p:spPr>
      </p:pic>
      <p:pic>
        <p:nvPicPr>
          <p:cNvPr id="4" name="Bildobjekt 3" descr="En bild som visar text&#10;&#10;Automatiskt genererad beskrivning">
            <a:extLst>
              <a:ext uri="{FF2B5EF4-FFF2-40B4-BE49-F238E27FC236}">
                <a16:creationId xmlns:a16="http://schemas.microsoft.com/office/drawing/2014/main" id="{62C66668-7D37-4EC4-97CA-C1AAADE3189E}"/>
              </a:ext>
            </a:extLst>
          </p:cNvPr>
          <p:cNvPicPr>
            <a:picLocks noChangeAspect="1"/>
          </p:cNvPicPr>
          <p:nvPr/>
        </p:nvPicPr>
        <p:blipFill rotWithShape="1">
          <a:blip r:embed="rId3"/>
          <a:srcRect l="9438" r="14931" b="-2"/>
          <a:stretch/>
        </p:blipFill>
        <p:spPr>
          <a:xfrm>
            <a:off x="4459582" y="557188"/>
            <a:ext cx="3295096" cy="5751713"/>
          </a:xfrm>
          <a:prstGeom prst="rect">
            <a:avLst/>
          </a:prstGeom>
        </p:spPr>
      </p:pic>
      <p:pic>
        <p:nvPicPr>
          <p:cNvPr id="6" name="Bildobjekt 5" descr="En bild som visar text&#10;&#10;Automatiskt genererad beskrivning">
            <a:extLst>
              <a:ext uri="{FF2B5EF4-FFF2-40B4-BE49-F238E27FC236}">
                <a16:creationId xmlns:a16="http://schemas.microsoft.com/office/drawing/2014/main" id="{D19899DF-DC9F-40A5-AA48-450BEA57A189}"/>
              </a:ext>
            </a:extLst>
          </p:cNvPr>
          <p:cNvPicPr>
            <a:picLocks noChangeAspect="1"/>
          </p:cNvPicPr>
          <p:nvPr/>
        </p:nvPicPr>
        <p:blipFill rotWithShape="1">
          <a:blip r:embed="rId4"/>
          <a:srcRect l="3392" r="14961" b="-2"/>
          <a:stretch/>
        </p:blipFill>
        <p:spPr>
          <a:xfrm>
            <a:off x="7913930" y="557188"/>
            <a:ext cx="3439859" cy="5751713"/>
          </a:xfrm>
          <a:prstGeom prst="rect">
            <a:avLst/>
          </a:prstGeom>
        </p:spPr>
      </p:pic>
      <p:sp>
        <p:nvSpPr>
          <p:cNvPr id="2" name="textruta 1">
            <a:extLst>
              <a:ext uri="{FF2B5EF4-FFF2-40B4-BE49-F238E27FC236}">
                <a16:creationId xmlns:a16="http://schemas.microsoft.com/office/drawing/2014/main" id="{DDDE3E9A-017B-43E6-A400-3494DFD4A280}"/>
              </a:ext>
            </a:extLst>
          </p:cNvPr>
          <p:cNvSpPr txBox="1"/>
          <p:nvPr/>
        </p:nvSpPr>
        <p:spPr>
          <a:xfrm>
            <a:off x="838199" y="228600"/>
            <a:ext cx="4149726" cy="369332"/>
          </a:xfrm>
          <a:prstGeom prst="rect">
            <a:avLst/>
          </a:prstGeom>
          <a:noFill/>
        </p:spPr>
        <p:txBody>
          <a:bodyPr wrap="none" rtlCol="0">
            <a:spAutoFit/>
          </a:bodyPr>
          <a:lstStyle/>
          <a:p>
            <a:r>
              <a:rPr lang="sv-SE" dirty="0"/>
              <a:t>Bra boktips, har använt de sista 10 + åren. </a:t>
            </a:r>
          </a:p>
        </p:txBody>
      </p:sp>
    </p:spTree>
    <p:extLst>
      <p:ext uri="{BB962C8B-B14F-4D97-AF65-F5344CB8AC3E}">
        <p14:creationId xmlns:p14="http://schemas.microsoft.com/office/powerpoint/2010/main" val="268713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7758C-91AE-4FC8-AB7D-1369C5B7F20E}"/>
              </a:ext>
            </a:extLst>
          </p:cNvPr>
          <p:cNvSpPr>
            <a:spLocks noGrp="1"/>
          </p:cNvSpPr>
          <p:nvPr>
            <p:ph type="title"/>
          </p:nvPr>
        </p:nvSpPr>
        <p:spPr/>
        <p:txBody>
          <a:bodyPr/>
          <a:lstStyle/>
          <a:p>
            <a:r>
              <a:rPr lang="sv-SE" dirty="0"/>
              <a:t>Länkar till </a:t>
            </a:r>
            <a:r>
              <a:rPr lang="sv-SE" dirty="0" err="1"/>
              <a:t>träningsinspo</a:t>
            </a:r>
            <a:r>
              <a:rPr lang="sv-SE" dirty="0"/>
              <a:t> – Funktionell styrka </a:t>
            </a:r>
          </a:p>
        </p:txBody>
      </p:sp>
      <p:sp>
        <p:nvSpPr>
          <p:cNvPr id="7" name="Platshållare för innehåll 6">
            <a:extLst>
              <a:ext uri="{FF2B5EF4-FFF2-40B4-BE49-F238E27FC236}">
                <a16:creationId xmlns:a16="http://schemas.microsoft.com/office/drawing/2014/main" id="{E1D133B1-282C-4E23-ADD5-0FD136B7A7BA}"/>
              </a:ext>
            </a:extLst>
          </p:cNvPr>
          <p:cNvSpPr>
            <a:spLocks noGrp="1"/>
          </p:cNvSpPr>
          <p:nvPr>
            <p:ph idx="1"/>
          </p:nvPr>
        </p:nvSpPr>
        <p:spPr/>
        <p:txBody>
          <a:bodyPr/>
          <a:lstStyle/>
          <a:p>
            <a:pPr marL="0" indent="0">
              <a:buNone/>
            </a:pPr>
            <a:r>
              <a:rPr lang="sv-SE" dirty="0"/>
              <a:t>The </a:t>
            </a:r>
            <a:r>
              <a:rPr lang="sv-SE" dirty="0" err="1"/>
              <a:t>Bioneer</a:t>
            </a:r>
            <a:r>
              <a:rPr lang="sv-SE" dirty="0"/>
              <a:t> </a:t>
            </a:r>
          </a:p>
          <a:p>
            <a:pPr marL="0" indent="0">
              <a:buNone/>
            </a:pPr>
            <a:r>
              <a:rPr lang="sv-SE" dirty="0">
                <a:hlinkClick r:id="rId2"/>
              </a:rPr>
              <a:t>https://www.youtube.com/channel/UCIh_TPYPqjJuS_-nOfAIlfg</a:t>
            </a:r>
            <a:endParaRPr lang="sv-SE" dirty="0"/>
          </a:p>
          <a:p>
            <a:pPr marL="0" indent="0">
              <a:buNone/>
            </a:pPr>
            <a:r>
              <a:rPr lang="sv-SE" b="0" i="0" dirty="0">
                <a:effectLst/>
                <a:latin typeface="Roboto" panose="02000000000000000000" pitchFamily="2" charset="0"/>
              </a:rPr>
              <a:t>Pavel </a:t>
            </a:r>
            <a:r>
              <a:rPr lang="sv-SE" b="0" i="0" dirty="0" err="1">
                <a:effectLst/>
                <a:latin typeface="Roboto" panose="02000000000000000000" pitchFamily="2" charset="0"/>
              </a:rPr>
              <a:t>Tsatsouline</a:t>
            </a:r>
            <a:r>
              <a:rPr lang="sv-SE" b="0" i="0" dirty="0">
                <a:effectLst/>
                <a:latin typeface="Roboto" panose="02000000000000000000" pitchFamily="2" charset="0"/>
              </a:rPr>
              <a:t> </a:t>
            </a:r>
            <a:r>
              <a:rPr lang="sv-SE" b="0" i="0" dirty="0">
                <a:effectLst/>
                <a:latin typeface="Roboto" panose="02000000000000000000" pitchFamily="2" charset="0"/>
                <a:hlinkClick r:id="rId3"/>
              </a:rPr>
              <a:t>https://www.youtube.com/watch?v=Vfgh5XzmN9s&amp;list=WL&amp;index=15</a:t>
            </a:r>
            <a:endParaRPr lang="sv-SE" b="0" i="0" dirty="0">
              <a:effectLst/>
              <a:latin typeface="Roboto" panose="02000000000000000000" pitchFamily="2" charset="0"/>
            </a:endParaRPr>
          </a:p>
          <a:p>
            <a:pPr marL="0" indent="0">
              <a:buNone/>
            </a:pPr>
            <a:r>
              <a:rPr lang="sv-SE" dirty="0" err="1">
                <a:effectLst/>
              </a:rPr>
              <a:t>Calisthenicmovement</a:t>
            </a:r>
            <a:r>
              <a:rPr lang="sv-SE" dirty="0">
                <a:effectLst/>
              </a:rPr>
              <a:t> </a:t>
            </a:r>
            <a:endParaRPr lang="sv-SE" dirty="0">
              <a:latin typeface="Roboto" panose="02000000000000000000" pitchFamily="2" charset="0"/>
            </a:endParaRPr>
          </a:p>
          <a:p>
            <a:pPr marL="0" indent="0">
              <a:buNone/>
            </a:pPr>
            <a:r>
              <a:rPr lang="sv-SE" dirty="0">
                <a:latin typeface="Roboto" panose="02000000000000000000" pitchFamily="2" charset="0"/>
                <a:hlinkClick r:id="rId4"/>
              </a:rPr>
              <a:t>https://www.youtube.com/user/Calisthenicmovement</a:t>
            </a:r>
            <a:endParaRPr lang="sv-SE" dirty="0">
              <a:latin typeface="Roboto" panose="02000000000000000000" pitchFamily="2" charset="0"/>
            </a:endParaRPr>
          </a:p>
          <a:p>
            <a:pPr marL="0" indent="0">
              <a:buNone/>
            </a:pPr>
            <a:endParaRPr lang="sv-SE" dirty="0">
              <a:latin typeface="Roboto" panose="02000000000000000000" pitchFamily="2" charset="0"/>
            </a:endParaRPr>
          </a:p>
          <a:p>
            <a:pPr marL="0" indent="0">
              <a:buNone/>
            </a:pPr>
            <a:endParaRPr lang="sv-SE" b="0" i="0" dirty="0">
              <a:effectLst/>
              <a:latin typeface="Roboto" panose="02000000000000000000" pitchFamily="2" charset="0"/>
            </a:endParaRPr>
          </a:p>
          <a:p>
            <a:pPr marL="0" indent="0">
              <a:buNone/>
            </a:pPr>
            <a:endParaRPr lang="sv-SE" dirty="0"/>
          </a:p>
        </p:txBody>
      </p:sp>
    </p:spTree>
    <p:extLst>
      <p:ext uri="{BB962C8B-B14F-4D97-AF65-F5344CB8AC3E}">
        <p14:creationId xmlns:p14="http://schemas.microsoft.com/office/powerpoint/2010/main" val="425675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7758C-91AE-4FC8-AB7D-1369C5B7F20E}"/>
              </a:ext>
            </a:extLst>
          </p:cNvPr>
          <p:cNvSpPr>
            <a:spLocks noGrp="1"/>
          </p:cNvSpPr>
          <p:nvPr>
            <p:ph type="title"/>
          </p:nvPr>
        </p:nvSpPr>
        <p:spPr/>
        <p:txBody>
          <a:bodyPr/>
          <a:lstStyle/>
          <a:p>
            <a:r>
              <a:rPr lang="sv-SE" dirty="0"/>
              <a:t>Länkar till </a:t>
            </a:r>
            <a:r>
              <a:rPr lang="sv-SE" dirty="0" err="1"/>
              <a:t>träningsinspo</a:t>
            </a:r>
            <a:r>
              <a:rPr lang="sv-SE" dirty="0"/>
              <a:t> – Styrkelyft</a:t>
            </a:r>
          </a:p>
        </p:txBody>
      </p:sp>
      <p:sp>
        <p:nvSpPr>
          <p:cNvPr id="7" name="Platshållare för innehåll 6">
            <a:extLst>
              <a:ext uri="{FF2B5EF4-FFF2-40B4-BE49-F238E27FC236}">
                <a16:creationId xmlns:a16="http://schemas.microsoft.com/office/drawing/2014/main" id="{E1D133B1-282C-4E23-ADD5-0FD136B7A7BA}"/>
              </a:ext>
            </a:extLst>
          </p:cNvPr>
          <p:cNvSpPr>
            <a:spLocks noGrp="1"/>
          </p:cNvSpPr>
          <p:nvPr>
            <p:ph idx="1"/>
          </p:nvPr>
        </p:nvSpPr>
        <p:spPr/>
        <p:txBody>
          <a:bodyPr>
            <a:normAutofit fontScale="92500"/>
          </a:bodyPr>
          <a:lstStyle/>
          <a:p>
            <a:pPr marL="0" indent="0">
              <a:buNone/>
            </a:pPr>
            <a:r>
              <a:rPr lang="sv-SE" dirty="0"/>
              <a:t>Jeff </a:t>
            </a:r>
            <a:r>
              <a:rPr lang="sv-SE" dirty="0" err="1"/>
              <a:t>Nipard</a:t>
            </a:r>
            <a:r>
              <a:rPr lang="sv-SE" dirty="0"/>
              <a:t> </a:t>
            </a:r>
          </a:p>
          <a:p>
            <a:pPr marL="0" indent="0">
              <a:buNone/>
            </a:pPr>
            <a:r>
              <a:rPr lang="sv-SE" dirty="0">
                <a:hlinkClick r:id="rId2"/>
              </a:rPr>
              <a:t>https://www.youtube.com/watch?v=lu_BObG6dj8&amp;list=WL&amp;index=12</a:t>
            </a:r>
            <a:endParaRPr lang="sv-SE" dirty="0"/>
          </a:p>
          <a:p>
            <a:pPr marL="0" indent="0">
              <a:buNone/>
            </a:pPr>
            <a:r>
              <a:rPr lang="sv-SE" b="0" i="0" dirty="0">
                <a:effectLst/>
                <a:latin typeface="Roboto" panose="02000000000000000000" pitchFamily="2" charset="0"/>
              </a:rPr>
              <a:t>Styrkelabbet </a:t>
            </a:r>
          </a:p>
          <a:p>
            <a:pPr marL="0" indent="0">
              <a:buNone/>
            </a:pPr>
            <a:r>
              <a:rPr lang="sv-SE" b="0" i="0" dirty="0">
                <a:effectLst/>
                <a:latin typeface="Roboto" panose="02000000000000000000" pitchFamily="2" charset="0"/>
                <a:hlinkClick r:id="rId3"/>
              </a:rPr>
              <a:t>https://www.youtube.com/user/Styrkelabbet</a:t>
            </a:r>
            <a:endParaRPr lang="sv-SE" b="0" i="0" dirty="0">
              <a:effectLst/>
              <a:latin typeface="Roboto" panose="02000000000000000000" pitchFamily="2" charset="0"/>
            </a:endParaRPr>
          </a:p>
          <a:p>
            <a:pPr marL="0" indent="0">
              <a:buNone/>
            </a:pPr>
            <a:r>
              <a:rPr lang="sv-SE" dirty="0">
                <a:latin typeface="Roboto" panose="02000000000000000000" pitchFamily="2" charset="0"/>
              </a:rPr>
              <a:t>Jeremy </a:t>
            </a:r>
            <a:r>
              <a:rPr lang="sv-SE" dirty="0" err="1">
                <a:latin typeface="Roboto" panose="02000000000000000000" pitchFamily="2" charset="0"/>
              </a:rPr>
              <a:t>Ethner</a:t>
            </a:r>
            <a:endParaRPr lang="sv-SE" dirty="0">
              <a:latin typeface="Roboto" panose="02000000000000000000" pitchFamily="2" charset="0"/>
            </a:endParaRPr>
          </a:p>
          <a:p>
            <a:pPr marL="0" indent="0">
              <a:buNone/>
            </a:pPr>
            <a:r>
              <a:rPr lang="sv-SE" dirty="0">
                <a:latin typeface="Roboto" panose="02000000000000000000" pitchFamily="2" charset="0"/>
                <a:hlinkClick r:id="rId4"/>
              </a:rPr>
              <a:t>https://www.youtube.com/watch?v=9O8mOtdKr44&amp;list=WL&amp;index=18</a:t>
            </a:r>
            <a:endParaRPr lang="sv-SE" dirty="0">
              <a:latin typeface="Roboto" panose="02000000000000000000" pitchFamily="2" charset="0"/>
            </a:endParaRPr>
          </a:p>
          <a:p>
            <a:pPr marL="0" indent="0">
              <a:buNone/>
            </a:pPr>
            <a:r>
              <a:rPr lang="sv-SE" dirty="0" err="1">
                <a:latin typeface="Roboto" panose="02000000000000000000" pitchFamily="2" charset="0"/>
              </a:rPr>
              <a:t>Zack</a:t>
            </a:r>
            <a:r>
              <a:rPr lang="sv-SE" dirty="0">
                <a:latin typeface="Roboto" panose="02000000000000000000" pitchFamily="2" charset="0"/>
              </a:rPr>
              <a:t> </a:t>
            </a:r>
            <a:r>
              <a:rPr lang="sv-SE" dirty="0" err="1">
                <a:latin typeface="Roboto" panose="02000000000000000000" pitchFamily="2" charset="0"/>
              </a:rPr>
              <a:t>Telander</a:t>
            </a:r>
            <a:endParaRPr lang="sv-SE" dirty="0">
              <a:latin typeface="Roboto" panose="02000000000000000000" pitchFamily="2" charset="0"/>
            </a:endParaRPr>
          </a:p>
          <a:p>
            <a:pPr marL="0" indent="0">
              <a:buNone/>
            </a:pPr>
            <a:r>
              <a:rPr lang="sv-SE" dirty="0">
                <a:latin typeface="Roboto" panose="02000000000000000000" pitchFamily="2" charset="0"/>
                <a:hlinkClick r:id="rId5"/>
              </a:rPr>
              <a:t>https://www.youtube.com/watch?v=1CM7wI3k7KI&amp;list=WL&amp;index=13</a:t>
            </a:r>
            <a:endParaRPr lang="sv-SE" dirty="0">
              <a:latin typeface="Roboto" panose="02000000000000000000" pitchFamily="2" charset="0"/>
            </a:endParaRPr>
          </a:p>
          <a:p>
            <a:pPr marL="0" indent="0">
              <a:buNone/>
            </a:pPr>
            <a:endParaRPr lang="sv-SE" dirty="0">
              <a:latin typeface="Roboto" panose="02000000000000000000" pitchFamily="2" charset="0"/>
            </a:endParaRPr>
          </a:p>
          <a:p>
            <a:pPr marL="0" indent="0">
              <a:buNone/>
            </a:pPr>
            <a:endParaRPr lang="sv-SE" dirty="0">
              <a:latin typeface="Roboto" panose="02000000000000000000" pitchFamily="2" charset="0"/>
            </a:endParaRPr>
          </a:p>
          <a:p>
            <a:pPr marL="0" indent="0">
              <a:buNone/>
            </a:pPr>
            <a:endParaRPr lang="sv-SE" b="0" i="0" dirty="0">
              <a:effectLst/>
              <a:latin typeface="Roboto" panose="02000000000000000000" pitchFamily="2" charset="0"/>
            </a:endParaRPr>
          </a:p>
          <a:p>
            <a:pPr marL="0" indent="0">
              <a:buNone/>
            </a:pPr>
            <a:endParaRPr lang="sv-SE" dirty="0"/>
          </a:p>
        </p:txBody>
      </p:sp>
    </p:spTree>
    <p:extLst>
      <p:ext uri="{BB962C8B-B14F-4D97-AF65-F5344CB8AC3E}">
        <p14:creationId xmlns:p14="http://schemas.microsoft.com/office/powerpoint/2010/main" val="404436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FB502-36E1-4B55-B8E9-A8FAC22D1790}"/>
              </a:ext>
            </a:extLst>
          </p:cNvPr>
          <p:cNvSpPr>
            <a:spLocks noGrp="1"/>
          </p:cNvSpPr>
          <p:nvPr>
            <p:ph type="title"/>
          </p:nvPr>
        </p:nvSpPr>
        <p:spPr/>
        <p:txBody>
          <a:bodyPr/>
          <a:lstStyle/>
          <a:p>
            <a:r>
              <a:rPr lang="sv-SE" b="1" dirty="0"/>
              <a:t>Gör Träningsprogram / Schema</a:t>
            </a:r>
          </a:p>
        </p:txBody>
      </p:sp>
      <p:sp>
        <p:nvSpPr>
          <p:cNvPr id="3" name="Platshållare för innehåll 2">
            <a:extLst>
              <a:ext uri="{FF2B5EF4-FFF2-40B4-BE49-F238E27FC236}">
                <a16:creationId xmlns:a16="http://schemas.microsoft.com/office/drawing/2014/main" id="{76C59B47-98FE-4267-8E3A-A670C6E0AD86}"/>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sv-SE" dirty="0"/>
              <a:t>Gör ett schema för 8 veckor. Gör ett schema som matchar tävlingar. </a:t>
            </a:r>
          </a:p>
          <a:p>
            <a:pPr>
              <a:buFont typeface="Wingdings" panose="05000000000000000000" pitchFamily="2" charset="2"/>
              <a:buChar char="§"/>
            </a:pPr>
            <a:r>
              <a:rPr lang="sv-SE" dirty="0"/>
              <a:t>Gör ett schema för veckan. Gör ett schema som passar ditt liv. </a:t>
            </a:r>
          </a:p>
          <a:p>
            <a:pPr>
              <a:buFont typeface="Wingdings" panose="05000000000000000000" pitchFamily="2" charset="2"/>
              <a:buChar char="§"/>
            </a:pPr>
            <a:r>
              <a:rPr lang="sv-SE" dirty="0"/>
              <a:t>Vad behöver du förbättra? Styrka eller kond. Del av kroppen som behöver styrka? Greppstyrka? </a:t>
            </a:r>
          </a:p>
          <a:p>
            <a:pPr>
              <a:buFont typeface="Wingdings" panose="05000000000000000000" pitchFamily="2" charset="2"/>
              <a:buChar char="§"/>
            </a:pPr>
            <a:r>
              <a:rPr lang="sv-SE" dirty="0"/>
              <a:t>Vilken roll har du?</a:t>
            </a:r>
          </a:p>
          <a:p>
            <a:pPr marL="342900" indent="-342900">
              <a:lnSpc>
                <a:spcPct val="90000"/>
              </a:lnSpc>
              <a:buFont typeface="Wingdings" panose="05000000000000000000" pitchFamily="2" charset="2"/>
              <a:buChar char="Ø"/>
            </a:pPr>
            <a:r>
              <a:rPr lang="da-DK" sz="2800" dirty="0">
                <a:solidFill>
                  <a:schemeClr val="accent1">
                    <a:lumMod val="75000"/>
                  </a:schemeClr>
                </a:solidFill>
                <a:latin typeface="+mj-lt"/>
              </a:rPr>
              <a:t>Spelfördelare – Taktiker, sätter speltempot  </a:t>
            </a:r>
          </a:p>
          <a:p>
            <a:pPr marL="342900" indent="-342900">
              <a:buFont typeface="Wingdings" panose="05000000000000000000" pitchFamily="2" charset="2"/>
              <a:buChar char="Ø"/>
            </a:pPr>
            <a:r>
              <a:rPr lang="da-DK" sz="2800" dirty="0">
                <a:solidFill>
                  <a:schemeClr val="accent1">
                    <a:lumMod val="75000"/>
                  </a:schemeClr>
                </a:solidFill>
                <a:latin typeface="+mj-lt"/>
              </a:rPr>
              <a:t>Teknisk – Målgörare </a:t>
            </a:r>
          </a:p>
          <a:p>
            <a:pPr marL="342900" indent="-342900">
              <a:buFont typeface="Wingdings" panose="05000000000000000000" pitchFamily="2" charset="2"/>
              <a:buChar char="Ø"/>
            </a:pPr>
            <a:r>
              <a:rPr lang="da-DK" sz="2800" dirty="0">
                <a:solidFill>
                  <a:schemeClr val="accent1">
                    <a:lumMod val="75000"/>
                  </a:schemeClr>
                </a:solidFill>
                <a:latin typeface="+mj-lt"/>
              </a:rPr>
              <a:t>Offensiv – Tar undan spelare vid anfall </a:t>
            </a:r>
          </a:p>
          <a:p>
            <a:pPr marL="342900" indent="-342900">
              <a:buFont typeface="Wingdings" panose="05000000000000000000" pitchFamily="2" charset="2"/>
              <a:buChar char="Ø"/>
            </a:pPr>
            <a:r>
              <a:rPr lang="da-DK" sz="2800" dirty="0">
                <a:solidFill>
                  <a:schemeClr val="accent1">
                    <a:lumMod val="75000"/>
                  </a:schemeClr>
                </a:solidFill>
                <a:latin typeface="+mj-lt"/>
              </a:rPr>
              <a:t>Generalist – Bollhavare, motor</a:t>
            </a:r>
          </a:p>
          <a:p>
            <a:pPr>
              <a:buFont typeface="Wingdings" panose="05000000000000000000" pitchFamily="2" charset="2"/>
              <a:buChar char="§"/>
            </a:pPr>
            <a:r>
              <a:rPr lang="da-DK" dirty="0">
                <a:latin typeface="+mj-lt"/>
              </a:rPr>
              <a:t>Träna mellan 5 – 8 pass i veckan beroende på intensitet och behövd vilotid. </a:t>
            </a:r>
            <a:endParaRPr lang="da-DK" sz="2800" dirty="0">
              <a:latin typeface="+mj-lt"/>
            </a:endParaRPr>
          </a:p>
          <a:p>
            <a:pPr marL="0" indent="0">
              <a:buNone/>
            </a:pPr>
            <a:endParaRPr lang="sv-SE" dirty="0"/>
          </a:p>
        </p:txBody>
      </p:sp>
    </p:spTree>
    <p:extLst>
      <p:ext uri="{BB962C8B-B14F-4D97-AF65-F5344CB8AC3E}">
        <p14:creationId xmlns:p14="http://schemas.microsoft.com/office/powerpoint/2010/main" val="420475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Kategorisering</a:t>
            </a:r>
            <a:r>
              <a:rPr lang="en-GB" b="1" dirty="0"/>
              <a:t> </a:t>
            </a:r>
            <a:r>
              <a:rPr lang="en-GB" b="1" dirty="0" err="1"/>
              <a:t>av</a:t>
            </a:r>
            <a:r>
              <a:rPr lang="en-GB" b="1" dirty="0"/>
              <a:t> </a:t>
            </a:r>
            <a:r>
              <a:rPr lang="en-GB" b="1" dirty="0" err="1"/>
              <a:t>speltyper</a:t>
            </a:r>
            <a:endParaRPr lang="en-GB" b="1" dirty="0"/>
          </a:p>
        </p:txBody>
      </p:sp>
      <p:sp>
        <p:nvSpPr>
          <p:cNvPr id="90" name="Freeform 89"/>
          <p:cNvSpPr>
            <a:spLocks/>
          </p:cNvSpPr>
          <p:nvPr/>
        </p:nvSpPr>
        <p:spPr>
          <a:xfrm flipH="1">
            <a:off x="6707340" y="1690688"/>
            <a:ext cx="985146" cy="3542985"/>
          </a:xfrm>
          <a:custGeom>
            <a:avLst/>
            <a:gdLst>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72006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02259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463" h="2871595">
                <a:moveTo>
                  <a:pt x="397410" y="0"/>
                </a:moveTo>
                <a:cubicBezTo>
                  <a:pt x="546571" y="0"/>
                  <a:pt x="667490" y="121157"/>
                  <a:pt x="667490" y="270612"/>
                </a:cubicBezTo>
                <a:cubicBezTo>
                  <a:pt x="667490" y="382703"/>
                  <a:pt x="599473" y="478877"/>
                  <a:pt x="502538" y="519958"/>
                </a:cubicBezTo>
                <a:lnTo>
                  <a:pt x="502766" y="536085"/>
                </a:lnTo>
                <a:lnTo>
                  <a:pt x="765734" y="536085"/>
                </a:lnTo>
                <a:cubicBezTo>
                  <a:pt x="783810" y="536085"/>
                  <a:pt x="798463" y="553888"/>
                  <a:pt x="798463" y="575849"/>
                </a:cubicBezTo>
                <a:lnTo>
                  <a:pt x="702675" y="1580731"/>
                </a:lnTo>
                <a:cubicBezTo>
                  <a:pt x="702675" y="1599947"/>
                  <a:pt x="686965" y="1607695"/>
                  <a:pt x="609570" y="1683878"/>
                </a:cubicBezTo>
                <a:lnTo>
                  <a:pt x="593035" y="1700410"/>
                </a:lnTo>
                <a:lnTo>
                  <a:pt x="593035" y="2806992"/>
                </a:lnTo>
                <a:cubicBezTo>
                  <a:pt x="593035" y="2842671"/>
                  <a:pt x="564111" y="2871595"/>
                  <a:pt x="528432" y="2871595"/>
                </a:cubicBezTo>
                <a:lnTo>
                  <a:pt x="270030" y="2871595"/>
                </a:lnTo>
                <a:cubicBezTo>
                  <a:pt x="234351" y="2871595"/>
                  <a:pt x="205427" y="2842671"/>
                  <a:pt x="205427" y="2806992"/>
                </a:cubicBezTo>
                <a:lnTo>
                  <a:pt x="205427" y="1716683"/>
                </a:lnTo>
                <a:lnTo>
                  <a:pt x="172153" y="1684449"/>
                </a:lnTo>
                <a:cubicBezTo>
                  <a:pt x="90190" y="1606668"/>
                  <a:pt x="77544" y="1605489"/>
                  <a:pt x="77544" y="1586273"/>
                </a:cubicBezTo>
                <a:lnTo>
                  <a:pt x="0" y="575849"/>
                </a:lnTo>
                <a:cubicBezTo>
                  <a:pt x="0" y="553888"/>
                  <a:pt x="14653" y="536085"/>
                  <a:pt x="32729" y="536085"/>
                </a:cubicBezTo>
                <a:lnTo>
                  <a:pt x="290921" y="537219"/>
                </a:lnTo>
                <a:cubicBezTo>
                  <a:pt x="292692" y="521639"/>
                  <a:pt x="292779" y="557081"/>
                  <a:pt x="292283" y="519958"/>
                </a:cubicBezTo>
                <a:cubicBezTo>
                  <a:pt x="195347" y="478877"/>
                  <a:pt x="127330" y="382703"/>
                  <a:pt x="127330" y="270612"/>
                </a:cubicBezTo>
                <a:cubicBezTo>
                  <a:pt x="127330" y="121157"/>
                  <a:pt x="248249" y="0"/>
                  <a:pt x="397410" y="0"/>
                </a:cubicBezTo>
                <a:close/>
              </a:path>
            </a:pathLst>
          </a:cu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latin typeface="+mj-lt"/>
            </a:endParaRPr>
          </a:p>
        </p:txBody>
      </p:sp>
      <p:sp>
        <p:nvSpPr>
          <p:cNvPr id="114" name="TextBox 113"/>
          <p:cNvSpPr txBox="1"/>
          <p:nvPr/>
        </p:nvSpPr>
        <p:spPr>
          <a:xfrm>
            <a:off x="543367" y="1802060"/>
            <a:ext cx="5848289" cy="4425004"/>
          </a:xfrm>
          <a:prstGeom prst="rect">
            <a:avLst/>
          </a:prstGeom>
          <a:noFill/>
        </p:spPr>
        <p:txBody>
          <a:bodyPr wrap="square" lIns="0" rtlCol="0">
            <a:noAutofit/>
          </a:bodyPr>
          <a:lstStyle/>
          <a:p>
            <a:pPr marL="342900" indent="-342900">
              <a:lnSpc>
                <a:spcPct val="90000"/>
              </a:lnSpc>
              <a:buFont typeface="Wingdings" panose="05000000000000000000" pitchFamily="2" charset="2"/>
              <a:buChar char="Ø"/>
            </a:pPr>
            <a:r>
              <a:rPr lang="da-DK" sz="2400" dirty="0">
                <a:solidFill>
                  <a:schemeClr val="accent1">
                    <a:lumMod val="75000"/>
                  </a:schemeClr>
                </a:solidFill>
                <a:latin typeface="+mj-lt"/>
              </a:rPr>
              <a:t>Spelfördelare – Taktiker, sätter speltempot  </a:t>
            </a:r>
          </a:p>
          <a:p>
            <a:pPr marL="342900" indent="-342900">
              <a:buFont typeface="Wingdings" panose="05000000000000000000" pitchFamily="2" charset="2"/>
              <a:buChar char="Ø"/>
            </a:pPr>
            <a:r>
              <a:rPr lang="da-DK" sz="2400" dirty="0">
                <a:solidFill>
                  <a:schemeClr val="accent1">
                    <a:lumMod val="75000"/>
                  </a:schemeClr>
                </a:solidFill>
                <a:latin typeface="+mj-lt"/>
              </a:rPr>
              <a:t>Teknisk – Målgörare </a:t>
            </a:r>
          </a:p>
          <a:p>
            <a:pPr marL="342900" indent="-342900">
              <a:buFont typeface="Wingdings" panose="05000000000000000000" pitchFamily="2" charset="2"/>
              <a:buChar char="Ø"/>
            </a:pPr>
            <a:r>
              <a:rPr lang="da-DK" sz="2400" dirty="0">
                <a:solidFill>
                  <a:schemeClr val="accent1">
                    <a:lumMod val="75000"/>
                  </a:schemeClr>
                </a:solidFill>
                <a:latin typeface="+mj-lt"/>
              </a:rPr>
              <a:t>Offensiv – Tar undan spelare vid anfall </a:t>
            </a:r>
          </a:p>
          <a:p>
            <a:pPr marL="342900" indent="-342900">
              <a:buFont typeface="Wingdings" panose="05000000000000000000" pitchFamily="2" charset="2"/>
              <a:buChar char="Ø"/>
            </a:pPr>
            <a:r>
              <a:rPr lang="da-DK" sz="2400" dirty="0">
                <a:solidFill>
                  <a:schemeClr val="accent1">
                    <a:lumMod val="75000"/>
                  </a:schemeClr>
                </a:solidFill>
                <a:latin typeface="+mj-lt"/>
              </a:rPr>
              <a:t>Generalist – Bollhavare, motor</a:t>
            </a:r>
          </a:p>
          <a:p>
            <a:endParaRPr lang="da-DK" sz="2400" dirty="0">
              <a:solidFill>
                <a:schemeClr val="accent1">
                  <a:lumMod val="75000"/>
                </a:schemeClr>
              </a:solidFill>
              <a:latin typeface="+mj-lt"/>
            </a:endParaRPr>
          </a:p>
          <a:p>
            <a:r>
              <a:rPr lang="da-DK" sz="2400" dirty="0">
                <a:latin typeface="+mj-lt"/>
              </a:rPr>
              <a:t>Självklart så kan en spelare ha flera förmågor men detta är ett sätt att kategorisera uppgifter i syfte att lättare sätta taktik vid inövade situationer och spelet i allmänt. Samt att tilldela en sekundär uppgift förutom sin primära position. </a:t>
            </a:r>
          </a:p>
          <a:p>
            <a:endParaRPr lang="da-DK" sz="2400" dirty="0">
              <a:solidFill>
                <a:schemeClr val="accent6"/>
              </a:solidFill>
              <a:latin typeface="+mj-lt"/>
            </a:endParaRPr>
          </a:p>
          <a:p>
            <a:endParaRPr lang="da-DK" sz="2400" dirty="0">
              <a:solidFill>
                <a:schemeClr val="accent6"/>
              </a:solidFill>
              <a:latin typeface="+mj-lt"/>
            </a:endParaRPr>
          </a:p>
        </p:txBody>
      </p:sp>
      <p:sp>
        <p:nvSpPr>
          <p:cNvPr id="125" name="Rounded Rectangle 124"/>
          <p:cNvSpPr>
            <a:spLocks/>
          </p:cNvSpPr>
          <p:nvPr/>
        </p:nvSpPr>
        <p:spPr>
          <a:xfrm>
            <a:off x="9675690" y="5913219"/>
            <a:ext cx="1986083" cy="244614"/>
          </a:xfrm>
          <a:prstGeom prst="roundRect">
            <a:avLst>
              <a:gd name="adj" fmla="val 210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r>
              <a:rPr lang="en-GB" sz="1400" b="1" dirty="0">
                <a:solidFill>
                  <a:schemeClr val="bg1"/>
                </a:solidFill>
                <a:latin typeface="+mj-lt"/>
              </a:rPr>
              <a:t>Sticker </a:t>
            </a:r>
            <a:r>
              <a:rPr lang="en-GB" sz="1400" dirty="0">
                <a:solidFill>
                  <a:schemeClr val="bg1"/>
                </a:solidFill>
                <a:latin typeface="+mj-lt"/>
              </a:rPr>
              <a:t>for information</a:t>
            </a:r>
          </a:p>
        </p:txBody>
      </p:sp>
      <p:sp>
        <p:nvSpPr>
          <p:cNvPr id="14" name="Freeform 89">
            <a:extLst>
              <a:ext uri="{FF2B5EF4-FFF2-40B4-BE49-F238E27FC236}">
                <a16:creationId xmlns:a16="http://schemas.microsoft.com/office/drawing/2014/main" id="{D49D6B68-24C1-45E7-BE51-2A325F494FD9}"/>
              </a:ext>
            </a:extLst>
          </p:cNvPr>
          <p:cNvSpPr>
            <a:spLocks/>
          </p:cNvSpPr>
          <p:nvPr/>
        </p:nvSpPr>
        <p:spPr>
          <a:xfrm flipH="1">
            <a:off x="7786210" y="1690688"/>
            <a:ext cx="985146" cy="3542985"/>
          </a:xfrm>
          <a:custGeom>
            <a:avLst/>
            <a:gdLst>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72006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02259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463" h="2871595">
                <a:moveTo>
                  <a:pt x="397410" y="0"/>
                </a:moveTo>
                <a:cubicBezTo>
                  <a:pt x="546571" y="0"/>
                  <a:pt x="667490" y="121157"/>
                  <a:pt x="667490" y="270612"/>
                </a:cubicBezTo>
                <a:cubicBezTo>
                  <a:pt x="667490" y="382703"/>
                  <a:pt x="599473" y="478877"/>
                  <a:pt x="502538" y="519958"/>
                </a:cubicBezTo>
                <a:lnTo>
                  <a:pt x="502766" y="536085"/>
                </a:lnTo>
                <a:lnTo>
                  <a:pt x="765734" y="536085"/>
                </a:lnTo>
                <a:cubicBezTo>
                  <a:pt x="783810" y="536085"/>
                  <a:pt x="798463" y="553888"/>
                  <a:pt x="798463" y="575849"/>
                </a:cubicBezTo>
                <a:lnTo>
                  <a:pt x="702675" y="1580731"/>
                </a:lnTo>
                <a:cubicBezTo>
                  <a:pt x="702675" y="1599947"/>
                  <a:pt x="686965" y="1607695"/>
                  <a:pt x="609570" y="1683878"/>
                </a:cubicBezTo>
                <a:lnTo>
                  <a:pt x="593035" y="1700410"/>
                </a:lnTo>
                <a:lnTo>
                  <a:pt x="593035" y="2806992"/>
                </a:lnTo>
                <a:cubicBezTo>
                  <a:pt x="593035" y="2842671"/>
                  <a:pt x="564111" y="2871595"/>
                  <a:pt x="528432" y="2871595"/>
                </a:cubicBezTo>
                <a:lnTo>
                  <a:pt x="270030" y="2871595"/>
                </a:lnTo>
                <a:cubicBezTo>
                  <a:pt x="234351" y="2871595"/>
                  <a:pt x="205427" y="2842671"/>
                  <a:pt x="205427" y="2806992"/>
                </a:cubicBezTo>
                <a:lnTo>
                  <a:pt x="205427" y="1716683"/>
                </a:lnTo>
                <a:lnTo>
                  <a:pt x="172153" y="1684449"/>
                </a:lnTo>
                <a:cubicBezTo>
                  <a:pt x="90190" y="1606668"/>
                  <a:pt x="77544" y="1605489"/>
                  <a:pt x="77544" y="1586273"/>
                </a:cubicBezTo>
                <a:lnTo>
                  <a:pt x="0" y="575849"/>
                </a:lnTo>
                <a:cubicBezTo>
                  <a:pt x="0" y="553888"/>
                  <a:pt x="14653" y="536085"/>
                  <a:pt x="32729" y="536085"/>
                </a:cubicBezTo>
                <a:lnTo>
                  <a:pt x="290921" y="537219"/>
                </a:lnTo>
                <a:cubicBezTo>
                  <a:pt x="292692" y="521639"/>
                  <a:pt x="292779" y="557081"/>
                  <a:pt x="292283" y="519958"/>
                </a:cubicBezTo>
                <a:cubicBezTo>
                  <a:pt x="195347" y="478877"/>
                  <a:pt x="127330" y="382703"/>
                  <a:pt x="127330" y="270612"/>
                </a:cubicBezTo>
                <a:cubicBezTo>
                  <a:pt x="127330" y="121157"/>
                  <a:pt x="248249" y="0"/>
                  <a:pt x="397410" y="0"/>
                </a:cubicBezTo>
                <a:close/>
              </a:path>
            </a:pathLst>
          </a:cu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latin typeface="+mj-lt"/>
            </a:endParaRPr>
          </a:p>
        </p:txBody>
      </p:sp>
      <p:sp>
        <p:nvSpPr>
          <p:cNvPr id="15" name="Freeform 89">
            <a:extLst>
              <a:ext uri="{FF2B5EF4-FFF2-40B4-BE49-F238E27FC236}">
                <a16:creationId xmlns:a16="http://schemas.microsoft.com/office/drawing/2014/main" id="{4106DC1A-01DF-4FB6-884E-CB1A435B4CC8}"/>
              </a:ext>
            </a:extLst>
          </p:cNvPr>
          <p:cNvSpPr>
            <a:spLocks/>
          </p:cNvSpPr>
          <p:nvPr/>
        </p:nvSpPr>
        <p:spPr>
          <a:xfrm flipH="1">
            <a:off x="8851075" y="1690688"/>
            <a:ext cx="985146" cy="3542985"/>
          </a:xfrm>
          <a:custGeom>
            <a:avLst/>
            <a:gdLst>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72006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02259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463" h="2871595">
                <a:moveTo>
                  <a:pt x="397410" y="0"/>
                </a:moveTo>
                <a:cubicBezTo>
                  <a:pt x="546571" y="0"/>
                  <a:pt x="667490" y="121157"/>
                  <a:pt x="667490" y="270612"/>
                </a:cubicBezTo>
                <a:cubicBezTo>
                  <a:pt x="667490" y="382703"/>
                  <a:pt x="599473" y="478877"/>
                  <a:pt x="502538" y="519958"/>
                </a:cubicBezTo>
                <a:lnTo>
                  <a:pt x="502766" y="536085"/>
                </a:lnTo>
                <a:lnTo>
                  <a:pt x="765734" y="536085"/>
                </a:lnTo>
                <a:cubicBezTo>
                  <a:pt x="783810" y="536085"/>
                  <a:pt x="798463" y="553888"/>
                  <a:pt x="798463" y="575849"/>
                </a:cubicBezTo>
                <a:lnTo>
                  <a:pt x="702675" y="1580731"/>
                </a:lnTo>
                <a:cubicBezTo>
                  <a:pt x="702675" y="1599947"/>
                  <a:pt x="686965" y="1607695"/>
                  <a:pt x="609570" y="1683878"/>
                </a:cubicBezTo>
                <a:lnTo>
                  <a:pt x="593035" y="1700410"/>
                </a:lnTo>
                <a:lnTo>
                  <a:pt x="593035" y="2806992"/>
                </a:lnTo>
                <a:cubicBezTo>
                  <a:pt x="593035" y="2842671"/>
                  <a:pt x="564111" y="2871595"/>
                  <a:pt x="528432" y="2871595"/>
                </a:cubicBezTo>
                <a:lnTo>
                  <a:pt x="270030" y="2871595"/>
                </a:lnTo>
                <a:cubicBezTo>
                  <a:pt x="234351" y="2871595"/>
                  <a:pt x="205427" y="2842671"/>
                  <a:pt x="205427" y="2806992"/>
                </a:cubicBezTo>
                <a:lnTo>
                  <a:pt x="205427" y="1716683"/>
                </a:lnTo>
                <a:lnTo>
                  <a:pt x="172153" y="1684449"/>
                </a:lnTo>
                <a:cubicBezTo>
                  <a:pt x="90190" y="1606668"/>
                  <a:pt x="77544" y="1605489"/>
                  <a:pt x="77544" y="1586273"/>
                </a:cubicBezTo>
                <a:lnTo>
                  <a:pt x="0" y="575849"/>
                </a:lnTo>
                <a:cubicBezTo>
                  <a:pt x="0" y="553888"/>
                  <a:pt x="14653" y="536085"/>
                  <a:pt x="32729" y="536085"/>
                </a:cubicBezTo>
                <a:lnTo>
                  <a:pt x="290921" y="537219"/>
                </a:lnTo>
                <a:cubicBezTo>
                  <a:pt x="292692" y="521639"/>
                  <a:pt x="292779" y="557081"/>
                  <a:pt x="292283" y="519958"/>
                </a:cubicBezTo>
                <a:cubicBezTo>
                  <a:pt x="195347" y="478877"/>
                  <a:pt x="127330" y="382703"/>
                  <a:pt x="127330" y="270612"/>
                </a:cubicBezTo>
                <a:cubicBezTo>
                  <a:pt x="127330" y="121157"/>
                  <a:pt x="248249" y="0"/>
                  <a:pt x="397410" y="0"/>
                </a:cubicBezTo>
                <a:close/>
              </a:path>
            </a:pathLst>
          </a:cu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latin typeface="+mj-lt"/>
            </a:endParaRPr>
          </a:p>
        </p:txBody>
      </p:sp>
      <p:sp>
        <p:nvSpPr>
          <p:cNvPr id="16" name="Freeform 89">
            <a:extLst>
              <a:ext uri="{FF2B5EF4-FFF2-40B4-BE49-F238E27FC236}">
                <a16:creationId xmlns:a16="http://schemas.microsoft.com/office/drawing/2014/main" id="{70152ED8-BFE3-4CBD-AE46-ED95A9828224}"/>
              </a:ext>
            </a:extLst>
          </p:cNvPr>
          <p:cNvSpPr>
            <a:spLocks/>
          </p:cNvSpPr>
          <p:nvPr/>
        </p:nvSpPr>
        <p:spPr>
          <a:xfrm flipH="1">
            <a:off x="9915940" y="1690688"/>
            <a:ext cx="985146" cy="3542985"/>
          </a:xfrm>
          <a:custGeom>
            <a:avLst/>
            <a:gdLst>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72006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422815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2055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302259 w 798463"/>
              <a:gd name="connsiteY18" fmla="*/ 536085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 name="connsiteX0" fmla="*/ 397410 w 798463"/>
              <a:gd name="connsiteY0" fmla="*/ 0 h 2871595"/>
              <a:gd name="connsiteX1" fmla="*/ 667490 w 798463"/>
              <a:gd name="connsiteY1" fmla="*/ 270612 h 2871595"/>
              <a:gd name="connsiteX2" fmla="*/ 502538 w 798463"/>
              <a:gd name="connsiteY2" fmla="*/ 519958 h 2871595"/>
              <a:gd name="connsiteX3" fmla="*/ 502766 w 798463"/>
              <a:gd name="connsiteY3" fmla="*/ 536085 h 2871595"/>
              <a:gd name="connsiteX4" fmla="*/ 765734 w 798463"/>
              <a:gd name="connsiteY4" fmla="*/ 536085 h 2871595"/>
              <a:gd name="connsiteX5" fmla="*/ 798463 w 798463"/>
              <a:gd name="connsiteY5" fmla="*/ 575849 h 2871595"/>
              <a:gd name="connsiteX6" fmla="*/ 702675 w 798463"/>
              <a:gd name="connsiteY6" fmla="*/ 1580731 h 2871595"/>
              <a:gd name="connsiteX7" fmla="*/ 609570 w 798463"/>
              <a:gd name="connsiteY7" fmla="*/ 1683878 h 2871595"/>
              <a:gd name="connsiteX8" fmla="*/ 593035 w 798463"/>
              <a:gd name="connsiteY8" fmla="*/ 1700410 h 2871595"/>
              <a:gd name="connsiteX9" fmla="*/ 593035 w 798463"/>
              <a:gd name="connsiteY9" fmla="*/ 2806992 h 2871595"/>
              <a:gd name="connsiteX10" fmla="*/ 528432 w 798463"/>
              <a:gd name="connsiteY10" fmla="*/ 2871595 h 2871595"/>
              <a:gd name="connsiteX11" fmla="*/ 270030 w 798463"/>
              <a:gd name="connsiteY11" fmla="*/ 2871595 h 2871595"/>
              <a:gd name="connsiteX12" fmla="*/ 205427 w 798463"/>
              <a:gd name="connsiteY12" fmla="*/ 2806992 h 2871595"/>
              <a:gd name="connsiteX13" fmla="*/ 205427 w 798463"/>
              <a:gd name="connsiteY13" fmla="*/ 1716683 h 2871595"/>
              <a:gd name="connsiteX14" fmla="*/ 172153 w 798463"/>
              <a:gd name="connsiteY14" fmla="*/ 1684449 h 2871595"/>
              <a:gd name="connsiteX15" fmla="*/ 77544 w 798463"/>
              <a:gd name="connsiteY15" fmla="*/ 1586273 h 2871595"/>
              <a:gd name="connsiteX16" fmla="*/ 0 w 798463"/>
              <a:gd name="connsiteY16" fmla="*/ 575849 h 2871595"/>
              <a:gd name="connsiteX17" fmla="*/ 32729 w 798463"/>
              <a:gd name="connsiteY17" fmla="*/ 536085 h 2871595"/>
              <a:gd name="connsiteX18" fmla="*/ 290921 w 798463"/>
              <a:gd name="connsiteY18" fmla="*/ 537219 h 2871595"/>
              <a:gd name="connsiteX19" fmla="*/ 292283 w 798463"/>
              <a:gd name="connsiteY19" fmla="*/ 519958 h 2871595"/>
              <a:gd name="connsiteX20" fmla="*/ 127330 w 798463"/>
              <a:gd name="connsiteY20" fmla="*/ 270612 h 2871595"/>
              <a:gd name="connsiteX21" fmla="*/ 397410 w 798463"/>
              <a:gd name="connsiteY21" fmla="*/ 0 h 28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463" h="2871595">
                <a:moveTo>
                  <a:pt x="397410" y="0"/>
                </a:moveTo>
                <a:cubicBezTo>
                  <a:pt x="546571" y="0"/>
                  <a:pt x="667490" y="121157"/>
                  <a:pt x="667490" y="270612"/>
                </a:cubicBezTo>
                <a:cubicBezTo>
                  <a:pt x="667490" y="382703"/>
                  <a:pt x="599473" y="478877"/>
                  <a:pt x="502538" y="519958"/>
                </a:cubicBezTo>
                <a:lnTo>
                  <a:pt x="502766" y="536085"/>
                </a:lnTo>
                <a:lnTo>
                  <a:pt x="765734" y="536085"/>
                </a:lnTo>
                <a:cubicBezTo>
                  <a:pt x="783810" y="536085"/>
                  <a:pt x="798463" y="553888"/>
                  <a:pt x="798463" y="575849"/>
                </a:cubicBezTo>
                <a:lnTo>
                  <a:pt x="702675" y="1580731"/>
                </a:lnTo>
                <a:cubicBezTo>
                  <a:pt x="702675" y="1599947"/>
                  <a:pt x="686965" y="1607695"/>
                  <a:pt x="609570" y="1683878"/>
                </a:cubicBezTo>
                <a:lnTo>
                  <a:pt x="593035" y="1700410"/>
                </a:lnTo>
                <a:lnTo>
                  <a:pt x="593035" y="2806992"/>
                </a:lnTo>
                <a:cubicBezTo>
                  <a:pt x="593035" y="2842671"/>
                  <a:pt x="564111" y="2871595"/>
                  <a:pt x="528432" y="2871595"/>
                </a:cubicBezTo>
                <a:lnTo>
                  <a:pt x="270030" y="2871595"/>
                </a:lnTo>
                <a:cubicBezTo>
                  <a:pt x="234351" y="2871595"/>
                  <a:pt x="205427" y="2842671"/>
                  <a:pt x="205427" y="2806992"/>
                </a:cubicBezTo>
                <a:lnTo>
                  <a:pt x="205427" y="1716683"/>
                </a:lnTo>
                <a:lnTo>
                  <a:pt x="172153" y="1684449"/>
                </a:lnTo>
                <a:cubicBezTo>
                  <a:pt x="90190" y="1606668"/>
                  <a:pt x="77544" y="1605489"/>
                  <a:pt x="77544" y="1586273"/>
                </a:cubicBezTo>
                <a:lnTo>
                  <a:pt x="0" y="575849"/>
                </a:lnTo>
                <a:cubicBezTo>
                  <a:pt x="0" y="553888"/>
                  <a:pt x="14653" y="536085"/>
                  <a:pt x="32729" y="536085"/>
                </a:cubicBezTo>
                <a:lnTo>
                  <a:pt x="290921" y="537219"/>
                </a:lnTo>
                <a:cubicBezTo>
                  <a:pt x="292692" y="521639"/>
                  <a:pt x="292779" y="557081"/>
                  <a:pt x="292283" y="519958"/>
                </a:cubicBezTo>
                <a:cubicBezTo>
                  <a:pt x="195347" y="478877"/>
                  <a:pt x="127330" y="382703"/>
                  <a:pt x="127330" y="270612"/>
                </a:cubicBezTo>
                <a:cubicBezTo>
                  <a:pt x="127330" y="121157"/>
                  <a:pt x="248249" y="0"/>
                  <a:pt x="397410" y="0"/>
                </a:cubicBezTo>
                <a:close/>
              </a:path>
            </a:pathLst>
          </a:custGeom>
          <a:solidFill>
            <a:srgbClr val="0070C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latin typeface="+mj-lt"/>
            </a:endParaRPr>
          </a:p>
        </p:txBody>
      </p:sp>
    </p:spTree>
    <p:extLst>
      <p:ext uri="{BB962C8B-B14F-4D97-AF65-F5344CB8AC3E}">
        <p14:creationId xmlns:p14="http://schemas.microsoft.com/office/powerpoint/2010/main" val="39469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06EC0-E188-4949-AA32-33AC43518B2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Träningsupplägg för landslaget</a:t>
            </a:r>
          </a:p>
        </p:txBody>
      </p:sp>
      <p:sp>
        <p:nvSpPr>
          <p:cNvPr id="3" name="Platshållare för text 2">
            <a:extLst>
              <a:ext uri="{FF2B5EF4-FFF2-40B4-BE49-F238E27FC236}">
                <a16:creationId xmlns:a16="http://schemas.microsoft.com/office/drawing/2014/main" id="{4466F8A1-B7D9-4A5A-8457-745F2E08E1F5}"/>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422377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54A108-E1AD-4FC5-A442-29F12E98857F}"/>
              </a:ext>
            </a:extLst>
          </p:cNvPr>
          <p:cNvSpPr>
            <a:spLocks noGrp="1"/>
          </p:cNvSpPr>
          <p:nvPr>
            <p:ph type="title"/>
          </p:nvPr>
        </p:nvSpPr>
        <p:spPr>
          <a:xfrm>
            <a:off x="643467" y="1009649"/>
            <a:ext cx="5073751" cy="5737379"/>
          </a:xfrm>
        </p:spPr>
        <p:txBody>
          <a:bodyPr vert="horz" lIns="91440" tIns="45720" rIns="91440" bIns="45720" rtlCol="0" anchor="b">
            <a:noAutofit/>
          </a:bodyPr>
          <a:lstStyle/>
          <a:p>
            <a:br>
              <a:rPr lang="en-US" sz="2800" b="1" dirty="0">
                <a:latin typeface="+mn-lt"/>
              </a:rPr>
            </a:br>
            <a:r>
              <a:rPr lang="en-US" sz="2800" b="1" dirty="0" err="1">
                <a:latin typeface="+mn-lt"/>
              </a:rPr>
              <a:t>Inledning</a:t>
            </a:r>
            <a:br>
              <a:rPr lang="en-US" sz="2800" dirty="0">
                <a:latin typeface="+mn-lt"/>
              </a:rPr>
            </a:br>
            <a:br>
              <a:rPr lang="en-US" sz="1600" dirty="0">
                <a:latin typeface="+mn-lt"/>
              </a:rPr>
            </a:br>
            <a:br>
              <a:rPr lang="en-US" sz="1600" dirty="0">
                <a:latin typeface="+mn-lt"/>
              </a:rPr>
            </a:br>
            <a:r>
              <a:rPr lang="en-US" sz="1600" dirty="0">
                <a:latin typeface="+mn-lt"/>
              </a:rPr>
              <a:t>Vi </a:t>
            </a:r>
            <a:r>
              <a:rPr lang="en-US" sz="1600" dirty="0" err="1">
                <a:latin typeface="+mn-lt"/>
              </a:rPr>
              <a:t>spelar</a:t>
            </a:r>
            <a:r>
              <a:rPr lang="en-US" sz="1600" dirty="0">
                <a:latin typeface="+mn-lt"/>
              </a:rPr>
              <a:t> </a:t>
            </a:r>
            <a:r>
              <a:rPr lang="en-US" sz="1600" dirty="0" err="1">
                <a:latin typeface="+mn-lt"/>
              </a:rPr>
              <a:t>en</a:t>
            </a:r>
            <a:r>
              <a:rPr lang="en-US" sz="1600" dirty="0">
                <a:latin typeface="+mn-lt"/>
              </a:rPr>
              <a:t> sport </a:t>
            </a:r>
            <a:r>
              <a:rPr lang="en-US" sz="1600" dirty="0" err="1">
                <a:latin typeface="+mn-lt"/>
              </a:rPr>
              <a:t>som</a:t>
            </a:r>
            <a:r>
              <a:rPr lang="en-US" sz="1600" dirty="0">
                <a:latin typeface="+mn-lt"/>
              </a:rPr>
              <a:t> </a:t>
            </a:r>
            <a:r>
              <a:rPr lang="en-US" sz="1600" dirty="0" err="1">
                <a:latin typeface="+mn-lt"/>
              </a:rPr>
              <a:t>kräver</a:t>
            </a:r>
            <a:r>
              <a:rPr lang="en-US" sz="1600" dirty="0">
                <a:latin typeface="+mn-lt"/>
              </a:rPr>
              <a:t> </a:t>
            </a:r>
            <a:r>
              <a:rPr lang="en-US" sz="1600" dirty="0" err="1">
                <a:latin typeface="+mn-lt"/>
              </a:rPr>
              <a:t>en</a:t>
            </a:r>
            <a:r>
              <a:rPr lang="en-US" sz="1600" dirty="0">
                <a:latin typeface="+mn-lt"/>
              </a:rPr>
              <a:t> </a:t>
            </a:r>
            <a:r>
              <a:rPr lang="en-US" sz="1600" dirty="0" err="1">
                <a:latin typeface="+mn-lt"/>
              </a:rPr>
              <a:t>hel</a:t>
            </a:r>
            <a:r>
              <a:rPr lang="en-US" sz="1600" dirty="0">
                <a:latin typeface="+mn-lt"/>
              </a:rPr>
              <a:t> del </a:t>
            </a:r>
            <a:r>
              <a:rPr lang="en-US" sz="1600" dirty="0" err="1">
                <a:latin typeface="+mn-lt"/>
              </a:rPr>
              <a:t>styrka</a:t>
            </a:r>
            <a:r>
              <a:rPr lang="en-US" sz="1600" dirty="0">
                <a:latin typeface="+mn-lt"/>
              </a:rPr>
              <a:t> </a:t>
            </a:r>
            <a:r>
              <a:rPr lang="en-US" sz="1600" dirty="0" err="1">
                <a:latin typeface="+mn-lt"/>
              </a:rPr>
              <a:t>och</a:t>
            </a:r>
            <a:r>
              <a:rPr lang="en-US" sz="1600" dirty="0">
                <a:latin typeface="+mn-lt"/>
              </a:rPr>
              <a:t> </a:t>
            </a:r>
            <a:r>
              <a:rPr lang="en-US" sz="1600" dirty="0" err="1">
                <a:latin typeface="+mn-lt"/>
              </a:rPr>
              <a:t>kondition</a:t>
            </a:r>
            <a:r>
              <a:rPr lang="en-US" sz="1600" dirty="0">
                <a:latin typeface="+mn-lt"/>
              </a:rPr>
              <a:t>. Jag har </a:t>
            </a:r>
            <a:r>
              <a:rPr lang="en-US" sz="1600" dirty="0" err="1">
                <a:latin typeface="+mn-lt"/>
              </a:rPr>
              <a:t>sammanfattat</a:t>
            </a:r>
            <a:r>
              <a:rPr lang="en-US" sz="1600" dirty="0">
                <a:latin typeface="+mn-lt"/>
              </a:rPr>
              <a:t> de </a:t>
            </a:r>
            <a:r>
              <a:rPr lang="en-US" sz="1600" dirty="0" err="1">
                <a:latin typeface="+mn-lt"/>
              </a:rPr>
              <a:t>viktigaste</a:t>
            </a:r>
            <a:r>
              <a:rPr lang="en-US" sz="1600" dirty="0">
                <a:latin typeface="+mn-lt"/>
              </a:rPr>
              <a:t> </a:t>
            </a:r>
            <a:r>
              <a:rPr lang="en-US" sz="1600" dirty="0" err="1">
                <a:latin typeface="+mn-lt"/>
              </a:rPr>
              <a:t>metoderna</a:t>
            </a:r>
            <a:r>
              <a:rPr lang="en-US" sz="1600" dirty="0">
                <a:latin typeface="+mn-lt"/>
              </a:rPr>
              <a:t> </a:t>
            </a:r>
            <a:r>
              <a:rPr lang="en-US" sz="1600" dirty="0" err="1">
                <a:latin typeface="+mn-lt"/>
              </a:rPr>
              <a:t>för</a:t>
            </a:r>
            <a:r>
              <a:rPr lang="en-US" sz="1600" dirty="0">
                <a:latin typeface="+mn-lt"/>
              </a:rPr>
              <a:t> </a:t>
            </a:r>
            <a:r>
              <a:rPr lang="en-US" sz="1600" dirty="0" err="1">
                <a:latin typeface="+mn-lt"/>
              </a:rPr>
              <a:t>att</a:t>
            </a:r>
            <a:r>
              <a:rPr lang="en-US" sz="1600" dirty="0">
                <a:latin typeface="+mn-lt"/>
              </a:rPr>
              <a:t> </a:t>
            </a:r>
            <a:r>
              <a:rPr lang="en-US" sz="1600" dirty="0" err="1">
                <a:latin typeface="+mn-lt"/>
              </a:rPr>
              <a:t>få</a:t>
            </a:r>
            <a:r>
              <a:rPr lang="en-US" sz="1600" dirty="0">
                <a:latin typeface="+mn-lt"/>
              </a:rPr>
              <a:t> </a:t>
            </a:r>
            <a:r>
              <a:rPr lang="en-US" sz="1600" dirty="0" err="1">
                <a:latin typeface="+mn-lt"/>
              </a:rPr>
              <a:t>en</a:t>
            </a:r>
            <a:r>
              <a:rPr lang="en-US" sz="1600" dirty="0">
                <a:latin typeface="+mn-lt"/>
              </a:rPr>
              <a:t> </a:t>
            </a:r>
            <a:r>
              <a:rPr lang="en-US" sz="1600" dirty="0" err="1">
                <a:latin typeface="+mn-lt"/>
              </a:rPr>
              <a:t>effektiv</a:t>
            </a:r>
            <a:r>
              <a:rPr lang="en-US" sz="1600" dirty="0">
                <a:latin typeface="+mn-lt"/>
              </a:rPr>
              <a:t> </a:t>
            </a:r>
            <a:r>
              <a:rPr lang="en-US" sz="1600" dirty="0" err="1">
                <a:latin typeface="+mn-lt"/>
              </a:rPr>
              <a:t>styrekträning</a:t>
            </a:r>
            <a:r>
              <a:rPr lang="en-US" sz="1600" dirty="0">
                <a:latin typeface="+mn-lt"/>
              </a:rPr>
              <a:t> </a:t>
            </a:r>
            <a:r>
              <a:rPr lang="en-US" sz="1600" dirty="0" err="1">
                <a:latin typeface="+mn-lt"/>
              </a:rPr>
              <a:t>samt</a:t>
            </a:r>
            <a:r>
              <a:rPr lang="en-US" sz="1600" dirty="0">
                <a:latin typeface="+mn-lt"/>
              </a:rPr>
              <a:t> </a:t>
            </a:r>
            <a:r>
              <a:rPr lang="en-US" sz="1600" dirty="0" err="1">
                <a:latin typeface="+mn-lt"/>
              </a:rPr>
              <a:t>riktlinjer</a:t>
            </a:r>
            <a:r>
              <a:rPr lang="en-US" sz="1600" dirty="0">
                <a:latin typeface="+mn-lt"/>
              </a:rPr>
              <a:t> om </a:t>
            </a:r>
            <a:r>
              <a:rPr lang="en-US" sz="1600" dirty="0" err="1">
                <a:latin typeface="+mn-lt"/>
              </a:rPr>
              <a:t>hur</a:t>
            </a:r>
            <a:r>
              <a:rPr lang="en-US" sz="1600" dirty="0">
                <a:latin typeface="+mn-lt"/>
              </a:rPr>
              <a:t> man </a:t>
            </a:r>
            <a:r>
              <a:rPr lang="en-US" sz="1600" dirty="0" err="1">
                <a:latin typeface="+mn-lt"/>
              </a:rPr>
              <a:t>kan</a:t>
            </a:r>
            <a:r>
              <a:rPr lang="en-US" sz="1600" dirty="0">
                <a:latin typeface="+mn-lt"/>
              </a:rPr>
              <a:t> </a:t>
            </a:r>
            <a:r>
              <a:rPr lang="en-US" sz="1600" dirty="0" err="1">
                <a:latin typeface="+mn-lt"/>
              </a:rPr>
              <a:t>lägga</a:t>
            </a:r>
            <a:r>
              <a:rPr lang="en-US" sz="1600" dirty="0">
                <a:latin typeface="+mn-lt"/>
              </a:rPr>
              <a:t> </a:t>
            </a:r>
            <a:r>
              <a:rPr lang="en-US" sz="1600" dirty="0" err="1">
                <a:latin typeface="+mn-lt"/>
              </a:rPr>
              <a:t>upp</a:t>
            </a:r>
            <a:r>
              <a:rPr lang="en-US" sz="1600" dirty="0">
                <a:latin typeface="+mn-lt"/>
              </a:rPr>
              <a:t> sin </a:t>
            </a:r>
            <a:r>
              <a:rPr lang="en-US" sz="1600" dirty="0" err="1">
                <a:latin typeface="+mn-lt"/>
              </a:rPr>
              <a:t>träning</a:t>
            </a:r>
            <a:r>
              <a:rPr lang="en-US" sz="1600" dirty="0">
                <a:latin typeface="+mn-lt"/>
              </a:rPr>
              <a:t> </a:t>
            </a:r>
            <a:r>
              <a:rPr lang="en-US" sz="1600" dirty="0" err="1">
                <a:latin typeface="+mn-lt"/>
              </a:rPr>
              <a:t>bredvid</a:t>
            </a:r>
            <a:r>
              <a:rPr lang="en-US" sz="1600" dirty="0">
                <a:latin typeface="+mn-lt"/>
              </a:rPr>
              <a:t> </a:t>
            </a:r>
            <a:r>
              <a:rPr lang="en-US" sz="1600" dirty="0" err="1">
                <a:latin typeface="+mn-lt"/>
              </a:rPr>
              <a:t>sporten</a:t>
            </a:r>
            <a:r>
              <a:rPr lang="en-US" sz="1600" dirty="0">
                <a:latin typeface="+mn-lt"/>
              </a:rPr>
              <a:t>. </a:t>
            </a:r>
            <a:br>
              <a:rPr lang="en-US" sz="1600" dirty="0">
                <a:latin typeface="+mn-lt"/>
              </a:rPr>
            </a:br>
            <a:r>
              <a:rPr lang="en-US" sz="1600" dirty="0" err="1">
                <a:latin typeface="+mn-lt"/>
              </a:rPr>
              <a:t>Sammanfattningen</a:t>
            </a:r>
            <a:r>
              <a:rPr lang="en-US" sz="1600" dirty="0">
                <a:latin typeface="+mn-lt"/>
              </a:rPr>
              <a:t>  </a:t>
            </a:r>
            <a:r>
              <a:rPr lang="en-US" sz="1600" dirty="0" err="1">
                <a:latin typeface="+mn-lt"/>
              </a:rPr>
              <a:t>bygger</a:t>
            </a:r>
            <a:r>
              <a:rPr lang="en-US" sz="1600" dirty="0">
                <a:latin typeface="+mn-lt"/>
              </a:rPr>
              <a:t> </a:t>
            </a:r>
            <a:r>
              <a:rPr lang="en-US" sz="1600" dirty="0" err="1">
                <a:latin typeface="+mn-lt"/>
              </a:rPr>
              <a:t>på</a:t>
            </a:r>
            <a:r>
              <a:rPr lang="en-US" sz="1600" dirty="0">
                <a:latin typeface="+mn-lt"/>
              </a:rPr>
              <a:t> </a:t>
            </a:r>
            <a:r>
              <a:rPr lang="en-US" sz="1600" dirty="0" err="1">
                <a:latin typeface="+mn-lt"/>
              </a:rPr>
              <a:t>träningsteori</a:t>
            </a:r>
            <a:r>
              <a:rPr lang="en-US" sz="1600" dirty="0">
                <a:latin typeface="+mn-lt"/>
              </a:rPr>
              <a:t> </a:t>
            </a:r>
            <a:r>
              <a:rPr lang="en-US" sz="1600" dirty="0" err="1">
                <a:latin typeface="+mn-lt"/>
              </a:rPr>
              <a:t>inom</a:t>
            </a:r>
            <a:r>
              <a:rPr lang="en-US" sz="1600" dirty="0">
                <a:latin typeface="+mn-lt"/>
              </a:rPr>
              <a:t> </a:t>
            </a:r>
            <a:r>
              <a:rPr lang="en-US" sz="1600" dirty="0" err="1">
                <a:latin typeface="+mn-lt"/>
              </a:rPr>
              <a:t>styrekträning</a:t>
            </a:r>
            <a:r>
              <a:rPr lang="en-US" sz="1600" dirty="0">
                <a:latin typeface="+mn-lt"/>
              </a:rPr>
              <a:t> </a:t>
            </a:r>
            <a:r>
              <a:rPr lang="en-US" sz="1600" dirty="0" err="1">
                <a:latin typeface="+mn-lt"/>
              </a:rPr>
              <a:t>för</a:t>
            </a:r>
            <a:r>
              <a:rPr lang="en-US" sz="1600" dirty="0">
                <a:latin typeface="+mn-lt"/>
              </a:rPr>
              <a:t> </a:t>
            </a:r>
            <a:r>
              <a:rPr lang="en-US" sz="1600" dirty="0" err="1">
                <a:latin typeface="+mn-lt"/>
              </a:rPr>
              <a:t>idrott</a:t>
            </a:r>
            <a:r>
              <a:rPr lang="en-US" sz="1600" dirty="0">
                <a:latin typeface="+mn-lt"/>
              </a:rPr>
              <a:t> </a:t>
            </a:r>
            <a:r>
              <a:rPr lang="en-US" sz="1600" dirty="0" err="1">
                <a:latin typeface="+mn-lt"/>
              </a:rPr>
              <a:t>samt</a:t>
            </a:r>
            <a:r>
              <a:rPr lang="en-US" sz="1600" dirty="0">
                <a:latin typeface="+mn-lt"/>
              </a:rPr>
              <a:t> </a:t>
            </a:r>
            <a:r>
              <a:rPr lang="en-US" sz="1600" dirty="0" err="1">
                <a:latin typeface="+mn-lt"/>
              </a:rPr>
              <a:t>egna</a:t>
            </a:r>
            <a:r>
              <a:rPr lang="en-US" sz="1600" dirty="0">
                <a:latin typeface="+mn-lt"/>
              </a:rPr>
              <a:t> </a:t>
            </a:r>
            <a:r>
              <a:rPr lang="en-US" sz="1600" dirty="0" err="1">
                <a:latin typeface="+mn-lt"/>
              </a:rPr>
              <a:t>erfarenheter</a:t>
            </a:r>
            <a:r>
              <a:rPr lang="en-US" sz="1600" dirty="0">
                <a:latin typeface="+mn-lt"/>
              </a:rPr>
              <a:t>. </a:t>
            </a:r>
            <a:br>
              <a:rPr lang="en-US" sz="1600" dirty="0">
                <a:latin typeface="+mn-lt"/>
              </a:rPr>
            </a:br>
            <a:br>
              <a:rPr lang="en-US" sz="1600" dirty="0">
                <a:latin typeface="+mn-lt"/>
              </a:rPr>
            </a:br>
            <a:r>
              <a:rPr lang="en-US" sz="1600" dirty="0">
                <a:latin typeface="+mn-lt"/>
              </a:rPr>
              <a:t>Vi ligger </a:t>
            </a:r>
            <a:r>
              <a:rPr lang="en-US" sz="1600" dirty="0" err="1">
                <a:latin typeface="+mn-lt"/>
              </a:rPr>
              <a:t>på</a:t>
            </a:r>
            <a:r>
              <a:rPr lang="en-US" sz="1600" dirty="0">
                <a:latin typeface="+mn-lt"/>
              </a:rPr>
              <a:t> </a:t>
            </a:r>
            <a:r>
              <a:rPr lang="en-US" sz="1600" dirty="0" err="1">
                <a:latin typeface="+mn-lt"/>
              </a:rPr>
              <a:t>olika</a:t>
            </a:r>
            <a:r>
              <a:rPr lang="en-US" sz="1600" dirty="0">
                <a:latin typeface="+mn-lt"/>
              </a:rPr>
              <a:t> </a:t>
            </a:r>
            <a:r>
              <a:rPr lang="en-US" sz="1600" dirty="0" err="1">
                <a:latin typeface="+mn-lt"/>
              </a:rPr>
              <a:t>nivåer</a:t>
            </a:r>
            <a:r>
              <a:rPr lang="en-US" sz="1600" dirty="0">
                <a:latin typeface="+mn-lt"/>
              </a:rPr>
              <a:t> av </a:t>
            </a:r>
            <a:r>
              <a:rPr lang="en-US" sz="1600" dirty="0" err="1">
                <a:latin typeface="+mn-lt"/>
              </a:rPr>
              <a:t>vilken</a:t>
            </a:r>
            <a:r>
              <a:rPr lang="en-US" sz="1600" dirty="0">
                <a:latin typeface="+mn-lt"/>
              </a:rPr>
              <a:t> </a:t>
            </a:r>
            <a:r>
              <a:rPr lang="en-US" sz="1600" dirty="0" err="1">
                <a:latin typeface="+mn-lt"/>
              </a:rPr>
              <a:t>typ</a:t>
            </a:r>
            <a:r>
              <a:rPr lang="en-US" sz="1600" dirty="0">
                <a:latin typeface="+mn-lt"/>
              </a:rPr>
              <a:t> av </a:t>
            </a:r>
            <a:r>
              <a:rPr lang="en-US" sz="1600" dirty="0" err="1">
                <a:latin typeface="+mn-lt"/>
              </a:rPr>
              <a:t>träning</a:t>
            </a:r>
            <a:r>
              <a:rPr lang="en-US" sz="1600" dirty="0">
                <a:latin typeface="+mn-lt"/>
              </a:rPr>
              <a:t> vi </a:t>
            </a:r>
            <a:r>
              <a:rPr lang="en-US" sz="1600" dirty="0" err="1">
                <a:latin typeface="+mn-lt"/>
              </a:rPr>
              <a:t>gör</a:t>
            </a:r>
            <a:r>
              <a:rPr lang="en-US" sz="1600" dirty="0">
                <a:latin typeface="+mn-lt"/>
              </a:rPr>
              <a:t> </a:t>
            </a:r>
            <a:r>
              <a:rPr lang="en-US" sz="1600" dirty="0" err="1">
                <a:latin typeface="+mn-lt"/>
              </a:rPr>
              <a:t>utanför</a:t>
            </a:r>
            <a:r>
              <a:rPr lang="en-US" sz="1600" dirty="0">
                <a:latin typeface="+mn-lt"/>
              </a:rPr>
              <a:t> </a:t>
            </a:r>
            <a:r>
              <a:rPr lang="en-US" sz="1600" dirty="0" err="1">
                <a:latin typeface="+mn-lt"/>
              </a:rPr>
              <a:t>uv</a:t>
            </a:r>
            <a:r>
              <a:rPr lang="en-US" sz="1600" dirty="0">
                <a:latin typeface="+mn-lt"/>
              </a:rPr>
              <a:t> </a:t>
            </a:r>
            <a:r>
              <a:rPr lang="en-US" sz="1600" dirty="0" err="1">
                <a:latin typeface="+mn-lt"/>
              </a:rPr>
              <a:t>rugbyn</a:t>
            </a:r>
            <a:r>
              <a:rPr lang="en-US" sz="1600" dirty="0">
                <a:latin typeface="+mn-lt"/>
              </a:rPr>
              <a:t>. </a:t>
            </a:r>
            <a:r>
              <a:rPr lang="en-US" sz="1600" dirty="0" err="1">
                <a:latin typeface="+mn-lt"/>
              </a:rPr>
              <a:t>Samt</a:t>
            </a:r>
            <a:r>
              <a:rPr lang="en-US" sz="1600" dirty="0">
                <a:latin typeface="+mn-lt"/>
              </a:rPr>
              <a:t> </a:t>
            </a:r>
            <a:r>
              <a:rPr lang="en-US" sz="1600" dirty="0" err="1">
                <a:latin typeface="+mn-lt"/>
              </a:rPr>
              <a:t>vilka</a:t>
            </a:r>
            <a:r>
              <a:rPr lang="en-US" sz="1600" dirty="0">
                <a:latin typeface="+mn-lt"/>
              </a:rPr>
              <a:t> </a:t>
            </a:r>
            <a:r>
              <a:rPr lang="en-US" sz="1600" dirty="0" err="1">
                <a:latin typeface="+mn-lt"/>
              </a:rPr>
              <a:t>metoder</a:t>
            </a:r>
            <a:r>
              <a:rPr lang="en-US" sz="1600" dirty="0">
                <a:latin typeface="+mn-lt"/>
              </a:rPr>
              <a:t> vi </a:t>
            </a:r>
            <a:r>
              <a:rPr lang="en-US" sz="1600" dirty="0" err="1">
                <a:latin typeface="+mn-lt"/>
              </a:rPr>
              <a:t>gör</a:t>
            </a:r>
            <a:r>
              <a:rPr lang="en-US" sz="1600" dirty="0">
                <a:latin typeface="+mn-lt"/>
              </a:rPr>
              <a:t> det </a:t>
            </a:r>
            <a:r>
              <a:rPr lang="en-US" sz="1600" dirty="0" err="1">
                <a:latin typeface="+mn-lt"/>
              </a:rPr>
              <a:t>genom</a:t>
            </a:r>
            <a:r>
              <a:rPr lang="en-US" sz="1600" dirty="0">
                <a:latin typeface="+mn-lt"/>
              </a:rPr>
              <a:t> (</a:t>
            </a:r>
            <a:r>
              <a:rPr lang="en-US" sz="1600" dirty="0" err="1">
                <a:latin typeface="+mn-lt"/>
              </a:rPr>
              <a:t>Crossfit</a:t>
            </a:r>
            <a:r>
              <a:rPr lang="en-US" sz="1600" dirty="0">
                <a:latin typeface="+mn-lt"/>
              </a:rPr>
              <a:t>, </a:t>
            </a:r>
            <a:r>
              <a:rPr lang="en-US" sz="1600" dirty="0" err="1">
                <a:latin typeface="+mn-lt"/>
              </a:rPr>
              <a:t>styrketräning</a:t>
            </a:r>
            <a:r>
              <a:rPr lang="en-US" sz="1600" dirty="0">
                <a:latin typeface="+mn-lt"/>
              </a:rPr>
              <a:t> </a:t>
            </a:r>
            <a:r>
              <a:rPr lang="en-US" sz="1600" dirty="0" err="1">
                <a:latin typeface="+mn-lt"/>
              </a:rPr>
              <a:t>osv</a:t>
            </a:r>
            <a:r>
              <a:rPr lang="en-US" sz="1600" dirty="0">
                <a:latin typeface="+mn-lt"/>
              </a:rPr>
              <a:t>).  Syftet med </a:t>
            </a:r>
            <a:r>
              <a:rPr lang="en-US" sz="1600" dirty="0" err="1">
                <a:latin typeface="+mn-lt"/>
              </a:rPr>
              <a:t>träningssammanfattningen</a:t>
            </a:r>
            <a:r>
              <a:rPr lang="en-US" sz="1600" dirty="0">
                <a:latin typeface="+mn-lt"/>
              </a:rPr>
              <a:t> </a:t>
            </a:r>
            <a:r>
              <a:rPr lang="en-US" sz="1600" dirty="0" err="1">
                <a:latin typeface="+mn-lt"/>
              </a:rPr>
              <a:t>är</a:t>
            </a:r>
            <a:r>
              <a:rPr lang="en-US" sz="1600" dirty="0">
                <a:latin typeface="+mn-lt"/>
              </a:rPr>
              <a:t> </a:t>
            </a:r>
            <a:r>
              <a:rPr lang="en-US" sz="1600" dirty="0" err="1">
                <a:latin typeface="+mn-lt"/>
              </a:rPr>
              <a:t>att</a:t>
            </a:r>
            <a:r>
              <a:rPr lang="en-US" sz="1600" dirty="0">
                <a:latin typeface="+mn-lt"/>
              </a:rPr>
              <a:t> </a:t>
            </a:r>
            <a:r>
              <a:rPr lang="en-US" sz="1600" dirty="0" err="1">
                <a:latin typeface="+mn-lt"/>
              </a:rPr>
              <a:t>skapa</a:t>
            </a:r>
            <a:r>
              <a:rPr lang="en-US" sz="1600" dirty="0">
                <a:latin typeface="+mn-lt"/>
              </a:rPr>
              <a:t> </a:t>
            </a:r>
            <a:r>
              <a:rPr lang="en-US" sz="1600" dirty="0" err="1">
                <a:latin typeface="+mn-lt"/>
              </a:rPr>
              <a:t>en</a:t>
            </a:r>
            <a:r>
              <a:rPr lang="en-US" sz="1600" dirty="0">
                <a:latin typeface="+mn-lt"/>
              </a:rPr>
              <a:t> </a:t>
            </a:r>
            <a:r>
              <a:rPr lang="en-US" sz="1600" dirty="0" err="1">
                <a:latin typeface="+mn-lt"/>
              </a:rPr>
              <a:t>gemensam</a:t>
            </a:r>
            <a:r>
              <a:rPr lang="en-US" sz="1600" dirty="0">
                <a:latin typeface="+mn-lt"/>
              </a:rPr>
              <a:t> </a:t>
            </a:r>
            <a:r>
              <a:rPr lang="en-US" sz="1600" dirty="0" err="1">
                <a:latin typeface="+mn-lt"/>
              </a:rPr>
              <a:t>målbild</a:t>
            </a:r>
            <a:r>
              <a:rPr lang="en-US" sz="1600" dirty="0">
                <a:latin typeface="+mn-lt"/>
              </a:rPr>
              <a:t>, </a:t>
            </a:r>
            <a:r>
              <a:rPr lang="en-US" sz="1600" dirty="0" err="1">
                <a:latin typeface="+mn-lt"/>
              </a:rPr>
              <a:t>och</a:t>
            </a:r>
            <a:r>
              <a:rPr lang="en-US" sz="1600" dirty="0">
                <a:latin typeface="+mn-lt"/>
              </a:rPr>
              <a:t> </a:t>
            </a:r>
            <a:r>
              <a:rPr lang="en-US" sz="1600" dirty="0" err="1">
                <a:latin typeface="+mn-lt"/>
              </a:rPr>
              <a:t>grund</a:t>
            </a:r>
            <a:r>
              <a:rPr lang="en-US" sz="1600" dirty="0">
                <a:latin typeface="+mn-lt"/>
              </a:rPr>
              <a:t>. </a:t>
            </a:r>
            <a:r>
              <a:rPr lang="en-US" sz="1600" dirty="0" err="1">
                <a:latin typeface="+mn-lt"/>
              </a:rPr>
              <a:t>Därmed</a:t>
            </a:r>
            <a:r>
              <a:rPr lang="en-US" sz="1600" dirty="0">
                <a:latin typeface="+mn-lt"/>
              </a:rPr>
              <a:t> </a:t>
            </a:r>
            <a:r>
              <a:rPr lang="en-US" sz="1600" dirty="0" err="1">
                <a:latin typeface="+mn-lt"/>
              </a:rPr>
              <a:t>en</a:t>
            </a:r>
            <a:r>
              <a:rPr lang="en-US" sz="1600" dirty="0">
                <a:latin typeface="+mn-lt"/>
              </a:rPr>
              <a:t> </a:t>
            </a:r>
            <a:r>
              <a:rPr lang="en-US" sz="1600" dirty="0" err="1">
                <a:latin typeface="+mn-lt"/>
              </a:rPr>
              <a:t>kravspec</a:t>
            </a:r>
            <a:r>
              <a:rPr lang="en-US" sz="1600" dirty="0">
                <a:latin typeface="+mn-lt"/>
              </a:rPr>
              <a:t> </a:t>
            </a:r>
            <a:r>
              <a:rPr lang="en-US" sz="1600" dirty="0" err="1">
                <a:latin typeface="+mn-lt"/>
              </a:rPr>
              <a:t>för</a:t>
            </a:r>
            <a:r>
              <a:rPr lang="en-US" sz="1600" dirty="0">
                <a:latin typeface="+mn-lt"/>
              </a:rPr>
              <a:t> </a:t>
            </a:r>
            <a:r>
              <a:rPr lang="en-US" sz="1600" dirty="0" err="1">
                <a:latin typeface="+mn-lt"/>
              </a:rPr>
              <a:t>spelare</a:t>
            </a:r>
            <a:r>
              <a:rPr lang="en-US" sz="1600" dirty="0">
                <a:latin typeface="+mn-lt"/>
              </a:rPr>
              <a:t> </a:t>
            </a:r>
            <a:r>
              <a:rPr lang="en-US" sz="1600" dirty="0" err="1">
                <a:latin typeface="+mn-lt"/>
              </a:rPr>
              <a:t>som</a:t>
            </a:r>
            <a:r>
              <a:rPr lang="en-US" sz="1600" dirty="0">
                <a:latin typeface="+mn-lt"/>
              </a:rPr>
              <a:t> </a:t>
            </a:r>
            <a:r>
              <a:rPr lang="en-US" sz="1600" dirty="0" err="1">
                <a:latin typeface="+mn-lt"/>
              </a:rPr>
              <a:t>vill</a:t>
            </a:r>
            <a:r>
              <a:rPr lang="en-US" sz="1600" dirty="0">
                <a:latin typeface="+mn-lt"/>
              </a:rPr>
              <a:t> </a:t>
            </a:r>
            <a:r>
              <a:rPr lang="en-US" sz="1600" dirty="0" err="1">
                <a:latin typeface="+mn-lt"/>
              </a:rPr>
              <a:t>spela</a:t>
            </a:r>
            <a:r>
              <a:rPr lang="en-US" sz="1600" dirty="0">
                <a:latin typeface="+mn-lt"/>
              </a:rPr>
              <a:t> I </a:t>
            </a:r>
            <a:r>
              <a:rPr lang="en-US" sz="1600" dirty="0" err="1">
                <a:latin typeface="+mn-lt"/>
              </a:rPr>
              <a:t>landslaget</a:t>
            </a:r>
            <a:r>
              <a:rPr lang="en-US" sz="1600" dirty="0">
                <a:latin typeface="+mn-lt"/>
              </a:rPr>
              <a:t>. </a:t>
            </a:r>
            <a:br>
              <a:rPr lang="en-US" sz="1600" dirty="0">
                <a:latin typeface="+mn-lt"/>
              </a:rPr>
            </a:br>
            <a:r>
              <a:rPr lang="en-US" sz="1600" dirty="0" err="1">
                <a:latin typeface="+mn-lt"/>
              </a:rPr>
              <a:t>För</a:t>
            </a:r>
            <a:r>
              <a:rPr lang="en-US" sz="1600" dirty="0">
                <a:latin typeface="+mn-lt"/>
              </a:rPr>
              <a:t> </a:t>
            </a:r>
            <a:r>
              <a:rPr lang="en-US" sz="1600" dirty="0" err="1">
                <a:latin typeface="+mn-lt"/>
              </a:rPr>
              <a:t>att</a:t>
            </a:r>
            <a:r>
              <a:rPr lang="en-US" sz="1600" dirty="0">
                <a:latin typeface="+mn-lt"/>
              </a:rPr>
              <a:t> </a:t>
            </a:r>
            <a:r>
              <a:rPr lang="en-US" sz="1600" dirty="0" err="1">
                <a:latin typeface="+mn-lt"/>
              </a:rPr>
              <a:t>skapa</a:t>
            </a:r>
            <a:r>
              <a:rPr lang="en-US" sz="1600" dirty="0">
                <a:latin typeface="+mn-lt"/>
              </a:rPr>
              <a:t> </a:t>
            </a:r>
            <a:r>
              <a:rPr lang="en-US" sz="1600" dirty="0" err="1">
                <a:latin typeface="+mn-lt"/>
              </a:rPr>
              <a:t>ett</a:t>
            </a:r>
            <a:r>
              <a:rPr lang="en-US" sz="1600" dirty="0">
                <a:latin typeface="+mn-lt"/>
              </a:rPr>
              <a:t> </a:t>
            </a:r>
            <a:r>
              <a:rPr lang="en-US" sz="1600" dirty="0" err="1">
                <a:latin typeface="+mn-lt"/>
              </a:rPr>
              <a:t>träningsprogram</a:t>
            </a:r>
            <a:r>
              <a:rPr lang="en-US" sz="1600" dirty="0">
                <a:latin typeface="+mn-lt"/>
              </a:rPr>
              <a:t> till </a:t>
            </a:r>
            <a:r>
              <a:rPr lang="en-US" sz="1600" dirty="0" err="1">
                <a:latin typeface="+mn-lt"/>
              </a:rPr>
              <a:t>en</a:t>
            </a:r>
            <a:r>
              <a:rPr lang="en-US" sz="1600" dirty="0">
                <a:latin typeface="+mn-lt"/>
              </a:rPr>
              <a:t> </a:t>
            </a:r>
            <a:r>
              <a:rPr lang="en-US" sz="1600" dirty="0" err="1">
                <a:latin typeface="+mn-lt"/>
              </a:rPr>
              <a:t>individ</a:t>
            </a:r>
            <a:r>
              <a:rPr lang="en-US" sz="1600" dirty="0">
                <a:latin typeface="+mn-lt"/>
              </a:rPr>
              <a:t> </a:t>
            </a:r>
            <a:r>
              <a:rPr lang="en-US" sz="1600" dirty="0" err="1">
                <a:latin typeface="+mn-lt"/>
              </a:rPr>
              <a:t>så</a:t>
            </a:r>
            <a:r>
              <a:rPr lang="en-US" sz="1600" dirty="0">
                <a:latin typeface="+mn-lt"/>
              </a:rPr>
              <a:t> </a:t>
            </a:r>
            <a:r>
              <a:rPr lang="en-US" sz="1600" dirty="0" err="1">
                <a:latin typeface="+mn-lt"/>
              </a:rPr>
              <a:t>får</a:t>
            </a:r>
            <a:r>
              <a:rPr lang="en-US" sz="1600" dirty="0">
                <a:latin typeface="+mn-lt"/>
              </a:rPr>
              <a:t> man ta </a:t>
            </a:r>
            <a:r>
              <a:rPr lang="en-US" sz="1600" dirty="0" err="1">
                <a:latin typeface="+mn-lt"/>
              </a:rPr>
              <a:t>hänsyn</a:t>
            </a:r>
            <a:r>
              <a:rPr lang="en-US" sz="1600" dirty="0">
                <a:latin typeface="+mn-lt"/>
              </a:rPr>
              <a:t> till </a:t>
            </a:r>
            <a:r>
              <a:rPr lang="en-US" sz="1600" dirty="0" err="1">
                <a:latin typeface="+mn-lt"/>
              </a:rPr>
              <a:t>träningserfarenhet</a:t>
            </a:r>
            <a:r>
              <a:rPr lang="en-US" sz="1600" dirty="0">
                <a:latin typeface="+mn-lt"/>
              </a:rPr>
              <a:t>, </a:t>
            </a:r>
            <a:r>
              <a:rPr lang="en-US" sz="1600" dirty="0" err="1">
                <a:latin typeface="+mn-lt"/>
              </a:rPr>
              <a:t>ålder</a:t>
            </a:r>
            <a:r>
              <a:rPr lang="en-US" sz="1600" dirty="0">
                <a:latin typeface="+mn-lt"/>
              </a:rPr>
              <a:t>, form, </a:t>
            </a:r>
            <a:r>
              <a:rPr lang="en-US" sz="1600" dirty="0" err="1">
                <a:latin typeface="+mn-lt"/>
              </a:rPr>
              <a:t>genetik,rörlighet</a:t>
            </a:r>
            <a:r>
              <a:rPr lang="en-US" sz="1600" dirty="0">
                <a:latin typeface="+mn-lt"/>
              </a:rPr>
              <a:t>, </a:t>
            </a:r>
            <a:r>
              <a:rPr lang="en-US" sz="1600" dirty="0" err="1">
                <a:latin typeface="+mn-lt"/>
              </a:rPr>
              <a:t>fysiska</a:t>
            </a:r>
            <a:r>
              <a:rPr lang="en-US" sz="1600" dirty="0">
                <a:latin typeface="+mn-lt"/>
              </a:rPr>
              <a:t> </a:t>
            </a:r>
            <a:r>
              <a:rPr lang="en-US" sz="1600" dirty="0" err="1">
                <a:latin typeface="+mn-lt"/>
              </a:rPr>
              <a:t>begränsningar</a:t>
            </a:r>
            <a:r>
              <a:rPr lang="en-US" sz="1600" dirty="0">
                <a:latin typeface="+mn-lt"/>
              </a:rPr>
              <a:t> </a:t>
            </a:r>
            <a:r>
              <a:rPr lang="en-US" sz="1600" dirty="0" err="1">
                <a:latin typeface="+mn-lt"/>
              </a:rPr>
              <a:t>osv</a:t>
            </a:r>
            <a:r>
              <a:rPr lang="en-US" sz="1600" dirty="0">
                <a:latin typeface="+mn-lt"/>
              </a:rPr>
              <a:t>. </a:t>
            </a:r>
            <a:r>
              <a:rPr lang="en-US" sz="1600" dirty="0" err="1">
                <a:latin typeface="+mn-lt"/>
              </a:rPr>
              <a:t>Däremot</a:t>
            </a:r>
            <a:r>
              <a:rPr lang="en-US" sz="1600" dirty="0">
                <a:latin typeface="+mn-lt"/>
              </a:rPr>
              <a:t> </a:t>
            </a:r>
            <a:r>
              <a:rPr lang="en-US" sz="1600" dirty="0" err="1">
                <a:latin typeface="+mn-lt"/>
              </a:rPr>
              <a:t>så</a:t>
            </a:r>
            <a:r>
              <a:rPr lang="en-US" sz="1600" dirty="0">
                <a:latin typeface="+mn-lt"/>
              </a:rPr>
              <a:t> </a:t>
            </a:r>
            <a:r>
              <a:rPr lang="en-US" sz="1600" dirty="0" err="1">
                <a:latin typeface="+mn-lt"/>
              </a:rPr>
              <a:t>finns</a:t>
            </a:r>
            <a:r>
              <a:rPr lang="en-US" sz="1600" dirty="0">
                <a:latin typeface="+mn-lt"/>
              </a:rPr>
              <a:t> det </a:t>
            </a:r>
            <a:r>
              <a:rPr lang="en-US" sz="1600" dirty="0" err="1">
                <a:latin typeface="+mn-lt"/>
              </a:rPr>
              <a:t>fundamentala</a:t>
            </a:r>
            <a:r>
              <a:rPr lang="en-US" sz="1600" dirty="0">
                <a:latin typeface="+mn-lt"/>
              </a:rPr>
              <a:t> </a:t>
            </a:r>
            <a:r>
              <a:rPr lang="en-US" sz="1600" dirty="0" err="1">
                <a:latin typeface="+mn-lt"/>
              </a:rPr>
              <a:t>faktorer</a:t>
            </a:r>
            <a:r>
              <a:rPr lang="en-US" sz="1600" dirty="0">
                <a:latin typeface="+mn-lt"/>
              </a:rPr>
              <a:t> </a:t>
            </a:r>
            <a:r>
              <a:rPr lang="en-US" sz="1600" dirty="0" err="1">
                <a:latin typeface="+mn-lt"/>
              </a:rPr>
              <a:t>som</a:t>
            </a:r>
            <a:r>
              <a:rPr lang="en-US" sz="1600" dirty="0">
                <a:latin typeface="+mn-lt"/>
              </a:rPr>
              <a:t> </a:t>
            </a:r>
            <a:r>
              <a:rPr lang="en-US" sz="1600" dirty="0" err="1">
                <a:latin typeface="+mn-lt"/>
              </a:rPr>
              <a:t>är</a:t>
            </a:r>
            <a:r>
              <a:rPr lang="en-US" sz="1600" dirty="0">
                <a:latin typeface="+mn-lt"/>
              </a:rPr>
              <a:t> </a:t>
            </a:r>
            <a:r>
              <a:rPr lang="en-US" sz="1600" dirty="0" err="1">
                <a:latin typeface="+mn-lt"/>
              </a:rPr>
              <a:t>generella</a:t>
            </a:r>
            <a:r>
              <a:rPr lang="en-US" sz="1600" dirty="0">
                <a:latin typeface="+mn-lt"/>
              </a:rPr>
              <a:t> </a:t>
            </a:r>
            <a:r>
              <a:rPr lang="en-US" sz="1600" dirty="0" err="1">
                <a:latin typeface="+mn-lt"/>
              </a:rPr>
              <a:t>oavsett</a:t>
            </a:r>
            <a:r>
              <a:rPr lang="en-US" sz="1600" dirty="0">
                <a:latin typeface="+mn-lt"/>
              </a:rPr>
              <a:t> </a:t>
            </a:r>
            <a:r>
              <a:rPr lang="en-US" sz="1600" dirty="0" err="1">
                <a:latin typeface="+mn-lt"/>
              </a:rPr>
              <a:t>vilken</a:t>
            </a:r>
            <a:r>
              <a:rPr lang="en-US" sz="1600" dirty="0">
                <a:latin typeface="+mn-lt"/>
              </a:rPr>
              <a:t> </a:t>
            </a:r>
            <a:r>
              <a:rPr lang="en-US" sz="1600" dirty="0" err="1">
                <a:latin typeface="+mn-lt"/>
              </a:rPr>
              <a:t>nivå</a:t>
            </a:r>
            <a:r>
              <a:rPr lang="en-US" sz="1600" dirty="0">
                <a:latin typeface="+mn-lt"/>
              </a:rPr>
              <a:t> </a:t>
            </a:r>
            <a:r>
              <a:rPr lang="en-US" sz="1600" dirty="0" err="1">
                <a:latin typeface="+mn-lt"/>
              </a:rPr>
              <a:t>som</a:t>
            </a:r>
            <a:r>
              <a:rPr lang="en-US" sz="1600" dirty="0">
                <a:latin typeface="+mn-lt"/>
              </a:rPr>
              <a:t> man </a:t>
            </a:r>
            <a:r>
              <a:rPr lang="en-US" sz="1600" dirty="0" err="1">
                <a:latin typeface="+mn-lt"/>
              </a:rPr>
              <a:t>tränar</a:t>
            </a:r>
            <a:r>
              <a:rPr lang="en-US" sz="1600" dirty="0">
                <a:latin typeface="+mn-lt"/>
              </a:rPr>
              <a:t> </a:t>
            </a:r>
            <a:r>
              <a:rPr lang="en-US" sz="1600" dirty="0" err="1">
                <a:latin typeface="+mn-lt"/>
              </a:rPr>
              <a:t>på</a:t>
            </a:r>
            <a:r>
              <a:rPr lang="en-US" sz="1600" dirty="0">
                <a:latin typeface="+mn-lt"/>
              </a:rPr>
              <a:t>. </a:t>
            </a:r>
            <a:br>
              <a:rPr lang="en-US" sz="1600" dirty="0">
                <a:latin typeface="+mn-lt"/>
              </a:rPr>
            </a:br>
            <a:br>
              <a:rPr lang="en-US" sz="1600" dirty="0">
                <a:latin typeface="+mn-lt"/>
              </a:rPr>
            </a:br>
            <a:r>
              <a:rPr lang="en-US" sz="1600" dirty="0">
                <a:latin typeface="+mn-lt"/>
              </a:rPr>
              <a:t>Jag har </a:t>
            </a:r>
            <a:r>
              <a:rPr lang="en-US" sz="1600" dirty="0" err="1">
                <a:latin typeface="+mn-lt"/>
              </a:rPr>
              <a:t>tagit</a:t>
            </a:r>
            <a:r>
              <a:rPr lang="en-US" sz="1600" dirty="0">
                <a:latin typeface="+mn-lt"/>
              </a:rPr>
              <a:t> </a:t>
            </a:r>
            <a:r>
              <a:rPr lang="en-US" sz="1600" dirty="0" err="1">
                <a:latin typeface="+mn-lt"/>
              </a:rPr>
              <a:t>ut</a:t>
            </a:r>
            <a:r>
              <a:rPr lang="en-US" sz="1600" dirty="0">
                <a:latin typeface="+mn-lt"/>
              </a:rPr>
              <a:t> det </a:t>
            </a:r>
            <a:r>
              <a:rPr lang="en-US" sz="1600" dirty="0" err="1">
                <a:latin typeface="+mn-lt"/>
              </a:rPr>
              <a:t>som</a:t>
            </a:r>
            <a:r>
              <a:rPr lang="en-US" sz="1600" dirty="0">
                <a:latin typeface="+mn-lt"/>
              </a:rPr>
              <a:t> </a:t>
            </a:r>
            <a:r>
              <a:rPr lang="en-US" sz="1600" dirty="0" err="1">
                <a:latin typeface="+mn-lt"/>
              </a:rPr>
              <a:t>anses</a:t>
            </a:r>
            <a:r>
              <a:rPr lang="en-US" sz="1600" dirty="0">
                <a:latin typeface="+mn-lt"/>
              </a:rPr>
              <a:t> </a:t>
            </a:r>
            <a:r>
              <a:rPr lang="en-US" sz="1600" dirty="0" err="1">
                <a:latin typeface="+mn-lt"/>
              </a:rPr>
              <a:t>vara</a:t>
            </a:r>
            <a:r>
              <a:rPr lang="en-US" sz="1600" dirty="0">
                <a:latin typeface="+mn-lt"/>
              </a:rPr>
              <a:t> </a:t>
            </a:r>
            <a:r>
              <a:rPr lang="en-US" sz="1600" dirty="0" err="1">
                <a:latin typeface="+mn-lt"/>
              </a:rPr>
              <a:t>makrofaktorer</a:t>
            </a:r>
            <a:r>
              <a:rPr lang="en-US" sz="1600" dirty="0">
                <a:latin typeface="+mn-lt"/>
              </a:rPr>
              <a:t> </a:t>
            </a:r>
            <a:r>
              <a:rPr lang="en-US" sz="1600" dirty="0" err="1">
                <a:latin typeface="+mn-lt"/>
              </a:rPr>
              <a:t>för</a:t>
            </a:r>
            <a:r>
              <a:rPr lang="en-US" sz="1600" dirty="0">
                <a:latin typeface="+mn-lt"/>
              </a:rPr>
              <a:t> </a:t>
            </a:r>
            <a:r>
              <a:rPr lang="en-US" sz="1600" dirty="0" err="1">
                <a:latin typeface="+mn-lt"/>
              </a:rPr>
              <a:t>att</a:t>
            </a:r>
            <a:r>
              <a:rPr lang="en-US" sz="1600" dirty="0">
                <a:latin typeface="+mn-lt"/>
              </a:rPr>
              <a:t> </a:t>
            </a:r>
            <a:r>
              <a:rPr lang="en-US" sz="1600" dirty="0" err="1">
                <a:latin typeface="+mn-lt"/>
              </a:rPr>
              <a:t>få</a:t>
            </a:r>
            <a:r>
              <a:rPr lang="en-US" sz="1600" dirty="0">
                <a:latin typeface="+mn-lt"/>
              </a:rPr>
              <a:t> </a:t>
            </a:r>
            <a:r>
              <a:rPr lang="en-US" sz="1600" dirty="0" err="1">
                <a:latin typeface="+mn-lt"/>
              </a:rPr>
              <a:t>ut</a:t>
            </a:r>
            <a:r>
              <a:rPr lang="en-US" sz="1600" dirty="0">
                <a:latin typeface="+mn-lt"/>
              </a:rPr>
              <a:t> </a:t>
            </a:r>
            <a:r>
              <a:rPr lang="en-US" sz="1600" dirty="0" err="1">
                <a:latin typeface="+mn-lt"/>
              </a:rPr>
              <a:t>så</a:t>
            </a:r>
            <a:r>
              <a:rPr lang="en-US" sz="1600" dirty="0">
                <a:latin typeface="+mn-lt"/>
              </a:rPr>
              <a:t> </a:t>
            </a:r>
            <a:r>
              <a:rPr lang="en-US" sz="1600" dirty="0" err="1">
                <a:latin typeface="+mn-lt"/>
              </a:rPr>
              <a:t>mycket</a:t>
            </a:r>
            <a:r>
              <a:rPr lang="en-US" sz="1600" dirty="0">
                <a:latin typeface="+mn-lt"/>
              </a:rPr>
              <a:t> </a:t>
            </a:r>
            <a:r>
              <a:rPr lang="en-US" sz="1600" dirty="0" err="1">
                <a:latin typeface="+mn-lt"/>
              </a:rPr>
              <a:t>resultat</a:t>
            </a:r>
            <a:r>
              <a:rPr lang="en-US" sz="1600" dirty="0">
                <a:latin typeface="+mn-lt"/>
              </a:rPr>
              <a:t> av din </a:t>
            </a:r>
            <a:r>
              <a:rPr lang="en-US" sz="1600" dirty="0" err="1">
                <a:latin typeface="+mn-lt"/>
              </a:rPr>
              <a:t>träning</a:t>
            </a:r>
            <a:r>
              <a:rPr lang="en-US" sz="1600" dirty="0">
                <a:latin typeface="+mn-lt"/>
              </a:rPr>
              <a:t> </a:t>
            </a:r>
            <a:r>
              <a:rPr lang="en-US" sz="1600" dirty="0" err="1">
                <a:latin typeface="+mn-lt"/>
              </a:rPr>
              <a:t>oavsett</a:t>
            </a:r>
            <a:r>
              <a:rPr lang="en-US" sz="1600" dirty="0">
                <a:latin typeface="+mn-lt"/>
              </a:rPr>
              <a:t> </a:t>
            </a:r>
            <a:r>
              <a:rPr lang="en-US" sz="1600" dirty="0" err="1">
                <a:latin typeface="+mn-lt"/>
              </a:rPr>
              <a:t>träningsform</a:t>
            </a:r>
            <a:r>
              <a:rPr lang="en-US" sz="1600" dirty="0">
                <a:latin typeface="+mn-lt"/>
              </a:rPr>
              <a:t>. </a:t>
            </a:r>
            <a:br>
              <a:rPr lang="en-US" sz="1600" dirty="0">
                <a:latin typeface="+mn-lt"/>
              </a:rPr>
            </a:br>
            <a:endParaRPr lang="en-US" sz="1600" dirty="0">
              <a:latin typeface="+mn-lt"/>
            </a:endParaRPr>
          </a:p>
        </p:txBody>
      </p:sp>
      <p:pic>
        <p:nvPicPr>
          <p:cNvPr id="18" name="Picture 4" descr="Turkos och grön Fractal bakgrund som blomsteraccenter blad">
            <a:extLst>
              <a:ext uri="{FF2B5EF4-FFF2-40B4-BE49-F238E27FC236}">
                <a16:creationId xmlns:a16="http://schemas.microsoft.com/office/drawing/2014/main" id="{6135952D-D932-4DE6-9E56-41F28EA3B2EC}"/>
              </a:ext>
            </a:extLst>
          </p:cNvPr>
          <p:cNvPicPr>
            <a:picLocks noChangeAspect="1"/>
          </p:cNvPicPr>
          <p:nvPr/>
        </p:nvPicPr>
        <p:blipFill rotWithShape="1">
          <a:blip r:embed="rId2"/>
          <a:srcRect l="12028" r="2276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33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b="1" dirty="0"/>
              <a:t>UV Rugby - Fysiska krav </a:t>
            </a:r>
          </a:p>
        </p:txBody>
      </p:sp>
      <p:sp>
        <p:nvSpPr>
          <p:cNvPr id="6" name="Platshållare för innehåll 5">
            <a:extLst>
              <a:ext uri="{FF2B5EF4-FFF2-40B4-BE49-F238E27FC236}">
                <a16:creationId xmlns:a16="http://schemas.microsoft.com/office/drawing/2014/main" id="{E825C528-E059-40FD-96DB-5907C43BF815}"/>
              </a:ext>
            </a:extLst>
          </p:cNvPr>
          <p:cNvSpPr>
            <a:spLocks noGrp="1"/>
          </p:cNvSpPr>
          <p:nvPr>
            <p:ph idx="1"/>
          </p:nvPr>
        </p:nvSpPr>
        <p:spPr/>
        <p:txBody>
          <a:bodyPr/>
          <a:lstStyle/>
          <a:p>
            <a:pPr marL="0" indent="0">
              <a:buNone/>
            </a:pPr>
            <a:r>
              <a:rPr lang="sv-SE" dirty="0">
                <a:solidFill>
                  <a:schemeClr val="accent1"/>
                </a:solidFill>
              </a:rPr>
              <a:t>Vår sport kräver en del som andra vattensporter: </a:t>
            </a:r>
          </a:p>
          <a:p>
            <a:pPr marL="0" indent="0">
              <a:buNone/>
            </a:pPr>
            <a:endParaRPr lang="sv-SE" dirty="0">
              <a:solidFill>
                <a:schemeClr val="accent1"/>
              </a:solidFill>
            </a:endParaRPr>
          </a:p>
          <a:p>
            <a:pPr>
              <a:buFont typeface="Wingdings" panose="05000000000000000000" pitchFamily="2" charset="2"/>
              <a:buChar char="§"/>
            </a:pPr>
            <a:r>
              <a:rPr lang="sv-SE" dirty="0">
                <a:solidFill>
                  <a:schemeClr val="accent1"/>
                </a:solidFill>
              </a:rPr>
              <a:t>Kondition – Både ”medium </a:t>
            </a:r>
            <a:r>
              <a:rPr lang="sv-SE" dirty="0" err="1">
                <a:solidFill>
                  <a:schemeClr val="accent1"/>
                </a:solidFill>
              </a:rPr>
              <a:t>endurance</a:t>
            </a:r>
            <a:r>
              <a:rPr lang="sv-SE" dirty="0">
                <a:solidFill>
                  <a:schemeClr val="accent1"/>
                </a:solidFill>
              </a:rPr>
              <a:t>” (rörelse och simning) samt explosiva intervaller. </a:t>
            </a:r>
          </a:p>
          <a:p>
            <a:pPr>
              <a:buFont typeface="Wingdings" panose="05000000000000000000" pitchFamily="2" charset="2"/>
              <a:buChar char="§"/>
            </a:pPr>
            <a:r>
              <a:rPr lang="sv-SE" dirty="0">
                <a:solidFill>
                  <a:schemeClr val="accent1"/>
                </a:solidFill>
              </a:rPr>
              <a:t>Styrka – Uthållighet (</a:t>
            </a:r>
            <a:r>
              <a:rPr lang="sv-SE" dirty="0" err="1">
                <a:solidFill>
                  <a:schemeClr val="accent1"/>
                </a:solidFill>
              </a:rPr>
              <a:t>Muscle</a:t>
            </a:r>
            <a:r>
              <a:rPr lang="sv-SE" dirty="0">
                <a:solidFill>
                  <a:schemeClr val="accent1"/>
                </a:solidFill>
              </a:rPr>
              <a:t> </a:t>
            </a:r>
            <a:r>
              <a:rPr lang="sv-SE" dirty="0" err="1">
                <a:solidFill>
                  <a:schemeClr val="accent1"/>
                </a:solidFill>
              </a:rPr>
              <a:t>endurance</a:t>
            </a:r>
            <a:r>
              <a:rPr lang="sv-SE" dirty="0">
                <a:solidFill>
                  <a:schemeClr val="accent1"/>
                </a:solidFill>
              </a:rPr>
              <a:t>) och maximal styrka (Maximum </a:t>
            </a:r>
            <a:r>
              <a:rPr lang="sv-SE" dirty="0" err="1">
                <a:solidFill>
                  <a:schemeClr val="accent1"/>
                </a:solidFill>
              </a:rPr>
              <a:t>Strength</a:t>
            </a:r>
            <a:r>
              <a:rPr lang="sv-SE" dirty="0">
                <a:solidFill>
                  <a:schemeClr val="accent1"/>
                </a:solidFill>
              </a:rPr>
              <a:t>). </a:t>
            </a:r>
          </a:p>
          <a:p>
            <a:pPr marL="0" indent="0">
              <a:buNone/>
            </a:pPr>
            <a:endParaRPr lang="sv-SE" dirty="0"/>
          </a:p>
        </p:txBody>
      </p:sp>
    </p:spTree>
    <p:extLst>
      <p:ext uri="{BB962C8B-B14F-4D97-AF65-F5344CB8AC3E}">
        <p14:creationId xmlns:p14="http://schemas.microsoft.com/office/powerpoint/2010/main" val="394711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5780B7A-96F3-4A5D-9842-A2D4085F9651}"/>
              </a:ext>
            </a:extLst>
          </p:cNvPr>
          <p:cNvSpPr>
            <a:spLocks noGrp="1"/>
          </p:cNvSpPr>
          <p:nvPr>
            <p:ph type="title"/>
          </p:nvPr>
        </p:nvSpPr>
        <p:spPr/>
        <p:txBody>
          <a:bodyPr/>
          <a:lstStyle/>
          <a:p>
            <a:r>
              <a:rPr lang="sv-SE" b="1" dirty="0"/>
              <a:t>Styrketräningens sammanfattning </a:t>
            </a:r>
          </a:p>
        </p:txBody>
      </p:sp>
      <p:sp>
        <p:nvSpPr>
          <p:cNvPr id="6" name="Platshållare för innehåll 5">
            <a:extLst>
              <a:ext uri="{FF2B5EF4-FFF2-40B4-BE49-F238E27FC236}">
                <a16:creationId xmlns:a16="http://schemas.microsoft.com/office/drawing/2014/main" id="{E825C528-E059-40FD-96DB-5907C43BF815}"/>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sv-SE" dirty="0">
                <a:solidFill>
                  <a:schemeClr val="accent1"/>
                </a:solidFill>
              </a:rPr>
              <a:t>Periodisera träningen, där dessa faser ingår: </a:t>
            </a:r>
          </a:p>
          <a:p>
            <a:pPr>
              <a:buFontTx/>
              <a:buChar char="-"/>
            </a:pPr>
            <a:r>
              <a:rPr lang="sv-SE" b="1" dirty="0">
                <a:solidFill>
                  <a:schemeClr val="accent1"/>
                </a:solidFill>
              </a:rPr>
              <a:t>AA, </a:t>
            </a:r>
            <a:r>
              <a:rPr lang="sv-SE" b="1" i="1" dirty="0" err="1">
                <a:solidFill>
                  <a:schemeClr val="accent1"/>
                </a:solidFill>
              </a:rPr>
              <a:t>anatomical</a:t>
            </a:r>
            <a:r>
              <a:rPr lang="sv-SE" b="1" i="1" dirty="0">
                <a:solidFill>
                  <a:schemeClr val="accent1"/>
                </a:solidFill>
              </a:rPr>
              <a:t> adaptation</a:t>
            </a:r>
            <a:r>
              <a:rPr lang="sv-SE" i="1" dirty="0">
                <a:solidFill>
                  <a:schemeClr val="accent1"/>
                </a:solidFill>
              </a:rPr>
              <a:t>. – Stärka leder, förbereda för tyngre </a:t>
            </a:r>
            <a:r>
              <a:rPr lang="sv-SE" i="1" dirty="0" err="1">
                <a:solidFill>
                  <a:schemeClr val="accent1"/>
                </a:solidFill>
              </a:rPr>
              <a:t>styrke</a:t>
            </a:r>
            <a:r>
              <a:rPr lang="sv-SE" i="1" dirty="0">
                <a:solidFill>
                  <a:schemeClr val="accent1"/>
                </a:solidFill>
              </a:rPr>
              <a:t> träning, </a:t>
            </a:r>
            <a:r>
              <a:rPr lang="sv-SE" i="1" dirty="0" err="1">
                <a:solidFill>
                  <a:schemeClr val="accent1"/>
                </a:solidFill>
              </a:rPr>
              <a:t>rehabträning</a:t>
            </a:r>
            <a:r>
              <a:rPr lang="sv-SE" i="1" dirty="0">
                <a:solidFill>
                  <a:schemeClr val="accent1"/>
                </a:solidFill>
              </a:rPr>
              <a:t>. Bra för muskeluthållighet. </a:t>
            </a:r>
          </a:p>
          <a:p>
            <a:pPr>
              <a:buFontTx/>
              <a:buChar char="-"/>
            </a:pPr>
            <a:r>
              <a:rPr lang="sv-SE" b="1" i="1" dirty="0" err="1">
                <a:solidFill>
                  <a:schemeClr val="accent1"/>
                </a:solidFill>
              </a:rPr>
              <a:t>Hypertrophy</a:t>
            </a:r>
            <a:r>
              <a:rPr lang="sv-SE" i="1" dirty="0">
                <a:solidFill>
                  <a:schemeClr val="accent1"/>
                </a:solidFill>
              </a:rPr>
              <a:t> – Öka omkrets för muskelfiber. Öka volym. </a:t>
            </a:r>
          </a:p>
          <a:p>
            <a:pPr>
              <a:buFontTx/>
              <a:buChar char="-"/>
            </a:pPr>
            <a:r>
              <a:rPr lang="sv-SE" b="1" i="1" dirty="0">
                <a:solidFill>
                  <a:schemeClr val="accent1"/>
                </a:solidFill>
              </a:rPr>
              <a:t>Maximum </a:t>
            </a:r>
            <a:r>
              <a:rPr lang="sv-SE" b="1" i="1" dirty="0" err="1">
                <a:solidFill>
                  <a:schemeClr val="accent1"/>
                </a:solidFill>
              </a:rPr>
              <a:t>Strength</a:t>
            </a:r>
            <a:r>
              <a:rPr lang="sv-SE" b="1" i="1" dirty="0">
                <a:solidFill>
                  <a:schemeClr val="accent1"/>
                </a:solidFill>
              </a:rPr>
              <a:t> </a:t>
            </a:r>
            <a:r>
              <a:rPr lang="sv-SE" i="1" dirty="0">
                <a:solidFill>
                  <a:schemeClr val="accent1"/>
                </a:solidFill>
              </a:rPr>
              <a:t>– Max styrka, ökar tjockleken på muskelfibrer.</a:t>
            </a:r>
          </a:p>
          <a:p>
            <a:pPr>
              <a:buFontTx/>
              <a:buChar char="-"/>
            </a:pPr>
            <a:r>
              <a:rPr lang="sv-SE" b="1" i="1" dirty="0" err="1">
                <a:solidFill>
                  <a:schemeClr val="accent1"/>
                </a:solidFill>
              </a:rPr>
              <a:t>Conversion</a:t>
            </a:r>
            <a:r>
              <a:rPr lang="sv-SE" b="1" i="1" dirty="0">
                <a:solidFill>
                  <a:schemeClr val="accent1"/>
                </a:solidFill>
              </a:rPr>
              <a:t> -  </a:t>
            </a:r>
            <a:r>
              <a:rPr lang="sv-SE" i="1" dirty="0">
                <a:solidFill>
                  <a:schemeClr val="accent1"/>
                </a:solidFill>
              </a:rPr>
              <a:t>Omvandling från styrka till rörelse. </a:t>
            </a:r>
          </a:p>
          <a:p>
            <a:pPr>
              <a:buFont typeface="Wingdings" panose="05000000000000000000" pitchFamily="2" charset="2"/>
              <a:buChar char="§"/>
            </a:pPr>
            <a:r>
              <a:rPr lang="sv-SE" b="1" i="1" dirty="0">
                <a:solidFill>
                  <a:schemeClr val="accent1"/>
                </a:solidFill>
              </a:rPr>
              <a:t>Makroperiod – </a:t>
            </a:r>
            <a:r>
              <a:rPr lang="sv-SE" i="1" dirty="0">
                <a:solidFill>
                  <a:schemeClr val="accent1"/>
                </a:solidFill>
              </a:rPr>
              <a:t>Årsperiod/månadsperiod. </a:t>
            </a:r>
          </a:p>
          <a:p>
            <a:pPr>
              <a:buFont typeface="Wingdings" panose="05000000000000000000" pitchFamily="2" charset="2"/>
              <a:buChar char="§"/>
            </a:pPr>
            <a:r>
              <a:rPr lang="sv-SE" b="1" i="1" dirty="0">
                <a:solidFill>
                  <a:schemeClr val="accent1"/>
                </a:solidFill>
              </a:rPr>
              <a:t>Mikroperiod – </a:t>
            </a:r>
            <a:r>
              <a:rPr lang="sv-SE" i="1" dirty="0">
                <a:solidFill>
                  <a:schemeClr val="accent1"/>
                </a:solidFill>
              </a:rPr>
              <a:t>Veckoträningsschema </a:t>
            </a:r>
          </a:p>
          <a:p>
            <a:pPr>
              <a:buFont typeface="Wingdings" panose="05000000000000000000" pitchFamily="2" charset="2"/>
              <a:buChar char="§"/>
            </a:pPr>
            <a:r>
              <a:rPr lang="sv-SE" b="1" i="1" dirty="0">
                <a:solidFill>
                  <a:schemeClr val="accent1"/>
                </a:solidFill>
              </a:rPr>
              <a:t>Ändra intensitet - </a:t>
            </a:r>
            <a:r>
              <a:rPr lang="sv-SE" i="1" dirty="0">
                <a:solidFill>
                  <a:schemeClr val="accent1"/>
                </a:solidFill>
              </a:rPr>
              <a:t>Vikt, rörelsehastighet, vila</a:t>
            </a:r>
          </a:p>
          <a:p>
            <a:pPr>
              <a:buFont typeface="Wingdings" panose="05000000000000000000" pitchFamily="2" charset="2"/>
              <a:buChar char="§"/>
            </a:pPr>
            <a:r>
              <a:rPr lang="sv-SE" b="1" i="1" dirty="0">
                <a:solidFill>
                  <a:schemeClr val="accent1"/>
                </a:solidFill>
              </a:rPr>
              <a:t>Välj övningar som tränar många muskelgrupper. </a:t>
            </a:r>
          </a:p>
          <a:p>
            <a:pPr>
              <a:buFontTx/>
              <a:buChar char="-"/>
            </a:pPr>
            <a:endParaRPr lang="sv-SE" i="1" dirty="0"/>
          </a:p>
        </p:txBody>
      </p:sp>
    </p:spTree>
    <p:extLst>
      <p:ext uri="{BB962C8B-B14F-4D97-AF65-F5344CB8AC3E}">
        <p14:creationId xmlns:p14="http://schemas.microsoft.com/office/powerpoint/2010/main" val="417751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0656-BBF9-479F-9727-AE29016595D7}"/>
              </a:ext>
            </a:extLst>
          </p:cNvPr>
          <p:cNvSpPr>
            <a:spLocks noGrp="1"/>
          </p:cNvSpPr>
          <p:nvPr>
            <p:ph type="title"/>
          </p:nvPr>
        </p:nvSpPr>
        <p:spPr/>
        <p:txBody>
          <a:bodyPr/>
          <a:lstStyle/>
          <a:p>
            <a:r>
              <a:rPr lang="sv-SE" b="1" dirty="0"/>
              <a:t>Intensitet</a:t>
            </a:r>
            <a:r>
              <a:rPr lang="sv-SE" dirty="0"/>
              <a:t> </a:t>
            </a:r>
          </a:p>
        </p:txBody>
      </p:sp>
      <p:sp>
        <p:nvSpPr>
          <p:cNvPr id="3" name="Platshållare för innehåll 2">
            <a:extLst>
              <a:ext uri="{FF2B5EF4-FFF2-40B4-BE49-F238E27FC236}">
                <a16:creationId xmlns:a16="http://schemas.microsoft.com/office/drawing/2014/main" id="{99699811-ACB9-4395-96FD-83F96F39B2C0}"/>
              </a:ext>
            </a:extLst>
          </p:cNvPr>
          <p:cNvSpPr>
            <a:spLocks noGrp="1"/>
          </p:cNvSpPr>
          <p:nvPr>
            <p:ph idx="1"/>
          </p:nvPr>
        </p:nvSpPr>
        <p:spPr/>
        <p:txBody>
          <a:bodyPr>
            <a:normAutofit fontScale="92500" lnSpcReduction="20000"/>
          </a:bodyPr>
          <a:lstStyle/>
          <a:p>
            <a:pPr>
              <a:buFontTx/>
              <a:buChar char="-"/>
            </a:pPr>
            <a:r>
              <a:rPr lang="sv-SE" b="1" i="1" dirty="0" err="1">
                <a:solidFill>
                  <a:schemeClr val="accent1"/>
                </a:solidFill>
              </a:rPr>
              <a:t>Anatomical</a:t>
            </a:r>
            <a:r>
              <a:rPr lang="sv-SE" b="1" i="1" dirty="0">
                <a:solidFill>
                  <a:schemeClr val="accent1"/>
                </a:solidFill>
              </a:rPr>
              <a:t> adaptation (AA)</a:t>
            </a:r>
            <a:r>
              <a:rPr lang="sv-SE" i="1" dirty="0">
                <a:solidFill>
                  <a:schemeClr val="accent1"/>
                </a:solidFill>
              </a:rPr>
              <a:t>. – Ex: Högre repsantal, kroppsträning/cirkelträning.  </a:t>
            </a:r>
          </a:p>
          <a:p>
            <a:pPr>
              <a:buFontTx/>
              <a:buChar char="-"/>
            </a:pPr>
            <a:r>
              <a:rPr lang="sv-SE" b="1" i="1" dirty="0" err="1">
                <a:solidFill>
                  <a:schemeClr val="accent1"/>
                </a:solidFill>
              </a:rPr>
              <a:t>Hypertrophy</a:t>
            </a:r>
            <a:r>
              <a:rPr lang="sv-SE" b="1" i="1" dirty="0">
                <a:solidFill>
                  <a:schemeClr val="accent1"/>
                </a:solidFill>
              </a:rPr>
              <a:t> (HYP)</a:t>
            </a:r>
            <a:r>
              <a:rPr lang="sv-SE" i="1" dirty="0">
                <a:solidFill>
                  <a:schemeClr val="accent1"/>
                </a:solidFill>
              </a:rPr>
              <a:t>– Ex: ”Klassisk styrketräning”: Intensitet 50-75%. Ex 3-6 Set, 8-15 reps. </a:t>
            </a:r>
          </a:p>
          <a:p>
            <a:pPr>
              <a:buFontTx/>
              <a:buChar char="-"/>
            </a:pPr>
            <a:r>
              <a:rPr lang="sv-SE" b="1" i="1" dirty="0">
                <a:solidFill>
                  <a:schemeClr val="accent1"/>
                </a:solidFill>
              </a:rPr>
              <a:t>Maximum </a:t>
            </a:r>
            <a:r>
              <a:rPr lang="sv-SE" b="1" i="1" dirty="0" err="1">
                <a:solidFill>
                  <a:schemeClr val="accent1"/>
                </a:solidFill>
              </a:rPr>
              <a:t>Strength</a:t>
            </a:r>
            <a:r>
              <a:rPr lang="sv-SE" b="1" i="1" dirty="0">
                <a:solidFill>
                  <a:schemeClr val="accent1"/>
                </a:solidFill>
              </a:rPr>
              <a:t> (MS) </a:t>
            </a:r>
            <a:r>
              <a:rPr lang="sv-SE" i="1" dirty="0">
                <a:solidFill>
                  <a:schemeClr val="accent1"/>
                </a:solidFill>
              </a:rPr>
              <a:t>– Intensitet 80%, ex 4-6 set, 3-5 reps. Ex: Tunga </a:t>
            </a:r>
            <a:r>
              <a:rPr lang="sv-SE" i="1" dirty="0" err="1">
                <a:solidFill>
                  <a:schemeClr val="accent1"/>
                </a:solidFill>
              </a:rPr>
              <a:t>multiledövningar</a:t>
            </a:r>
            <a:r>
              <a:rPr lang="sv-SE" i="1" dirty="0">
                <a:solidFill>
                  <a:schemeClr val="accent1"/>
                </a:solidFill>
              </a:rPr>
              <a:t> ( marklyft), viktade chins/dips, bänkpress. </a:t>
            </a:r>
          </a:p>
          <a:p>
            <a:pPr>
              <a:buFontTx/>
              <a:buChar char="-"/>
            </a:pPr>
            <a:r>
              <a:rPr lang="sv-SE" b="1" i="1" dirty="0" err="1">
                <a:solidFill>
                  <a:schemeClr val="accent1"/>
                </a:solidFill>
              </a:rPr>
              <a:t>Conversion</a:t>
            </a:r>
            <a:r>
              <a:rPr lang="sv-SE" b="1" i="1" dirty="0">
                <a:solidFill>
                  <a:schemeClr val="accent1"/>
                </a:solidFill>
              </a:rPr>
              <a:t>, </a:t>
            </a:r>
            <a:r>
              <a:rPr lang="sv-SE" b="1" i="1" dirty="0" err="1">
                <a:solidFill>
                  <a:schemeClr val="accent1"/>
                </a:solidFill>
              </a:rPr>
              <a:t>Plyometrics</a:t>
            </a:r>
            <a:r>
              <a:rPr lang="sv-SE" b="1" i="1" dirty="0">
                <a:solidFill>
                  <a:schemeClr val="accent1"/>
                </a:solidFill>
              </a:rPr>
              <a:t> (CON)- </a:t>
            </a:r>
            <a:r>
              <a:rPr lang="sv-SE" i="1" dirty="0">
                <a:solidFill>
                  <a:schemeClr val="accent1"/>
                </a:solidFill>
              </a:rPr>
              <a:t>Ex: </a:t>
            </a:r>
            <a:r>
              <a:rPr lang="sv-SE" i="1" dirty="0" err="1">
                <a:solidFill>
                  <a:schemeClr val="accent1"/>
                </a:solidFill>
              </a:rPr>
              <a:t>Kettlebells</a:t>
            </a:r>
            <a:r>
              <a:rPr lang="sv-SE" i="1" dirty="0">
                <a:solidFill>
                  <a:schemeClr val="accent1"/>
                </a:solidFill>
              </a:rPr>
              <a:t>, </a:t>
            </a:r>
            <a:r>
              <a:rPr lang="sv-SE" i="1" dirty="0" err="1">
                <a:solidFill>
                  <a:schemeClr val="accent1"/>
                </a:solidFill>
              </a:rPr>
              <a:t>medicinball</a:t>
            </a:r>
            <a:r>
              <a:rPr lang="sv-SE" i="1" dirty="0">
                <a:solidFill>
                  <a:schemeClr val="accent1"/>
                </a:solidFill>
              </a:rPr>
              <a:t>, explosiva rörelser i samband med vikt.</a:t>
            </a:r>
          </a:p>
          <a:p>
            <a:pPr marL="0" indent="0" algn="ctr">
              <a:buNone/>
            </a:pPr>
            <a:r>
              <a:rPr lang="sv-SE" i="1" dirty="0">
                <a:solidFill>
                  <a:schemeClr val="accent1"/>
                </a:solidFill>
              </a:rPr>
              <a:t>I Sport (även vår) så är syftet med att få mer kraft (Styrka &amp; hastighet) . De olika faserna ovan påverkar vår kraft. Den </a:t>
            </a:r>
            <a:r>
              <a:rPr lang="sv-SE" i="1" dirty="0" err="1">
                <a:solidFill>
                  <a:schemeClr val="accent1"/>
                </a:solidFill>
              </a:rPr>
              <a:t>hypertrofa</a:t>
            </a:r>
            <a:r>
              <a:rPr lang="sv-SE" i="1" dirty="0">
                <a:solidFill>
                  <a:schemeClr val="accent1"/>
                </a:solidFill>
              </a:rPr>
              <a:t> fasen gör oss mer långsamma, men den kan vara nödvändig för att rekrytera mer muskelfiber för maxstyrkefasen. CON omvandlar, enkelt uttryckt. råstyrka till kraft.</a:t>
            </a:r>
          </a:p>
          <a:p>
            <a:pPr marL="0" indent="0">
              <a:buNone/>
            </a:pPr>
            <a:endParaRPr lang="sv-SE" i="1" dirty="0">
              <a:solidFill>
                <a:schemeClr val="accent1"/>
              </a:solidFill>
            </a:endParaRPr>
          </a:p>
        </p:txBody>
      </p:sp>
    </p:spTree>
    <p:extLst>
      <p:ext uri="{BB962C8B-B14F-4D97-AF65-F5344CB8AC3E}">
        <p14:creationId xmlns:p14="http://schemas.microsoft.com/office/powerpoint/2010/main" val="44725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0656-BBF9-479F-9727-AE29016595D7}"/>
              </a:ext>
            </a:extLst>
          </p:cNvPr>
          <p:cNvSpPr>
            <a:spLocks noGrp="1"/>
          </p:cNvSpPr>
          <p:nvPr>
            <p:ph type="title"/>
          </p:nvPr>
        </p:nvSpPr>
        <p:spPr/>
        <p:txBody>
          <a:bodyPr/>
          <a:lstStyle/>
          <a:p>
            <a:r>
              <a:rPr lang="sv-SE" b="1" dirty="0"/>
              <a:t>Mina personliga prefenser (råd &amp; tips)</a:t>
            </a:r>
            <a:endParaRPr lang="sv-SE" dirty="0"/>
          </a:p>
        </p:txBody>
      </p:sp>
      <p:sp>
        <p:nvSpPr>
          <p:cNvPr id="3" name="Platshållare för innehåll 2">
            <a:extLst>
              <a:ext uri="{FF2B5EF4-FFF2-40B4-BE49-F238E27FC236}">
                <a16:creationId xmlns:a16="http://schemas.microsoft.com/office/drawing/2014/main" id="{99699811-ACB9-4395-96FD-83F96F39B2C0}"/>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sv-SE" sz="1600" i="1" dirty="0">
                <a:solidFill>
                  <a:schemeClr val="accent1"/>
                </a:solidFill>
              </a:rPr>
              <a:t>Konditions träning försöker jag göra på samma dagar som jag har uv rugby träning. Det är för att dela upp konditionsträning mellan styrketräning så mycket som om möjligt. Styrketräning (intensiv) och konditionsträning utnyttjar olika energisystem i musklerna. För att få behövd vila mellan olika träningsformer så har jag upplevt att detta fungerar. Om jag tränar kondition direkt efter ett styrkepass så gör jag det med motstånd, ex rep, släde, </a:t>
            </a:r>
            <a:r>
              <a:rPr lang="sv-SE" sz="1600" i="1" dirty="0" err="1">
                <a:solidFill>
                  <a:schemeClr val="accent1"/>
                </a:solidFill>
              </a:rPr>
              <a:t>assulltbike</a:t>
            </a:r>
            <a:r>
              <a:rPr lang="sv-SE" sz="1600" i="1" dirty="0">
                <a:solidFill>
                  <a:schemeClr val="accent1"/>
                </a:solidFill>
              </a:rPr>
              <a:t>. </a:t>
            </a:r>
          </a:p>
          <a:p>
            <a:pPr>
              <a:buFont typeface="Wingdings" panose="05000000000000000000" pitchFamily="2" charset="2"/>
              <a:buChar char="§"/>
            </a:pPr>
            <a:r>
              <a:rPr lang="sv-SE" sz="1600" i="1" dirty="0">
                <a:solidFill>
                  <a:schemeClr val="accent1"/>
                </a:solidFill>
              </a:rPr>
              <a:t>Få in pass som tränar din  ”arbetskapacitet”. Dvs vikt under </a:t>
            </a:r>
            <a:r>
              <a:rPr lang="sv-SE" sz="1600" i="1" dirty="0" err="1">
                <a:solidFill>
                  <a:schemeClr val="accent1"/>
                </a:solidFill>
              </a:rPr>
              <a:t>under</a:t>
            </a:r>
            <a:r>
              <a:rPr lang="sv-SE" sz="1600" i="1" dirty="0">
                <a:solidFill>
                  <a:schemeClr val="accent1"/>
                </a:solidFill>
              </a:rPr>
              <a:t> rörelse, Ex: </a:t>
            </a:r>
            <a:r>
              <a:rPr lang="sv-SE" sz="1600" i="1" dirty="0" err="1">
                <a:solidFill>
                  <a:schemeClr val="accent1"/>
                </a:solidFill>
              </a:rPr>
              <a:t>crossfit</a:t>
            </a:r>
            <a:r>
              <a:rPr lang="sv-SE" sz="1600" i="1" dirty="0">
                <a:solidFill>
                  <a:schemeClr val="accent1"/>
                </a:solidFill>
              </a:rPr>
              <a:t>, släde med rep för att göra push/</a:t>
            </a:r>
            <a:r>
              <a:rPr lang="sv-SE" sz="1600" i="1" dirty="0" err="1">
                <a:solidFill>
                  <a:schemeClr val="accent1"/>
                </a:solidFill>
              </a:rPr>
              <a:t>pull</a:t>
            </a:r>
            <a:r>
              <a:rPr lang="sv-SE" sz="1600" i="1" dirty="0">
                <a:solidFill>
                  <a:schemeClr val="accent1"/>
                </a:solidFill>
              </a:rPr>
              <a:t> (push/</a:t>
            </a:r>
            <a:r>
              <a:rPr lang="sv-SE" sz="1600" i="1" dirty="0" err="1">
                <a:solidFill>
                  <a:schemeClr val="accent1"/>
                </a:solidFill>
              </a:rPr>
              <a:t>pull</a:t>
            </a:r>
            <a:r>
              <a:rPr lang="sv-SE" sz="1600" i="1" dirty="0">
                <a:solidFill>
                  <a:schemeClr val="accent1"/>
                </a:solidFill>
              </a:rPr>
              <a:t>), </a:t>
            </a:r>
            <a:r>
              <a:rPr lang="sv-SE" sz="1600" i="1" dirty="0" err="1">
                <a:solidFill>
                  <a:schemeClr val="accent1"/>
                </a:solidFill>
              </a:rPr>
              <a:t>farmerswalk</a:t>
            </a:r>
            <a:r>
              <a:rPr lang="sv-SE" sz="1600" i="1" dirty="0">
                <a:solidFill>
                  <a:schemeClr val="accent1"/>
                </a:solidFill>
              </a:rPr>
              <a:t>, </a:t>
            </a:r>
            <a:r>
              <a:rPr lang="sv-SE" sz="1600" i="1" dirty="0" err="1">
                <a:solidFill>
                  <a:schemeClr val="accent1"/>
                </a:solidFill>
              </a:rPr>
              <a:t>kettlebellls</a:t>
            </a:r>
            <a:r>
              <a:rPr lang="sv-SE" sz="1600" i="1" dirty="0">
                <a:solidFill>
                  <a:schemeClr val="accent1"/>
                </a:solidFill>
              </a:rPr>
              <a:t>. </a:t>
            </a:r>
          </a:p>
          <a:p>
            <a:pPr>
              <a:buFont typeface="Wingdings" panose="05000000000000000000" pitchFamily="2" charset="2"/>
              <a:buChar char="§"/>
            </a:pPr>
            <a:r>
              <a:rPr lang="sv-SE" sz="1600" i="1" dirty="0">
                <a:solidFill>
                  <a:schemeClr val="accent1"/>
                </a:solidFill>
              </a:rPr>
              <a:t>Teknik först, vikt sen. </a:t>
            </a:r>
          </a:p>
          <a:p>
            <a:pPr>
              <a:buFont typeface="Wingdings" panose="05000000000000000000" pitchFamily="2" charset="2"/>
              <a:buChar char="§"/>
            </a:pPr>
            <a:r>
              <a:rPr lang="sv-SE" sz="1600" i="1" dirty="0">
                <a:solidFill>
                  <a:schemeClr val="accent1"/>
                </a:solidFill>
              </a:rPr>
              <a:t>Vila, då byggs musklerna upp mellan passen. </a:t>
            </a:r>
          </a:p>
          <a:p>
            <a:pPr>
              <a:buFont typeface="Wingdings" panose="05000000000000000000" pitchFamily="2" charset="2"/>
              <a:buChar char="§"/>
            </a:pPr>
            <a:r>
              <a:rPr lang="sv-SE" sz="1600" i="1" dirty="0">
                <a:solidFill>
                  <a:schemeClr val="accent1"/>
                </a:solidFill>
              </a:rPr>
              <a:t>Mer tyngd = Mer vila. Högre intensitet = Mer vila  / Styrka = Ex 24 – 48 h, kondition = 3 – 8 h. </a:t>
            </a:r>
          </a:p>
          <a:p>
            <a:pPr>
              <a:buFont typeface="Wingdings" panose="05000000000000000000" pitchFamily="2" charset="2"/>
              <a:buChar char="§"/>
            </a:pPr>
            <a:r>
              <a:rPr lang="sv-SE" sz="1600" i="1" dirty="0">
                <a:solidFill>
                  <a:schemeClr val="accent1"/>
                </a:solidFill>
              </a:rPr>
              <a:t>Få kontakt med musklerna (</a:t>
            </a:r>
            <a:r>
              <a:rPr lang="sv-SE" sz="1600" i="1" dirty="0" err="1">
                <a:solidFill>
                  <a:schemeClr val="accent1"/>
                </a:solidFill>
              </a:rPr>
              <a:t>Hypertrophy</a:t>
            </a:r>
            <a:r>
              <a:rPr lang="sv-SE" sz="1600" i="1" dirty="0">
                <a:solidFill>
                  <a:schemeClr val="accent1"/>
                </a:solidFill>
              </a:rPr>
              <a:t>). </a:t>
            </a:r>
          </a:p>
          <a:p>
            <a:pPr>
              <a:buFont typeface="Wingdings" panose="05000000000000000000" pitchFamily="2" charset="2"/>
              <a:buChar char="§"/>
            </a:pPr>
            <a:r>
              <a:rPr lang="sv-SE" sz="1600" i="1" dirty="0">
                <a:solidFill>
                  <a:schemeClr val="accent1"/>
                </a:solidFill>
              </a:rPr>
              <a:t>Jag tränar mer för en bra generell styrka, allroundträning. Därefter lägger jag till övningar som är sportspecifika. </a:t>
            </a:r>
          </a:p>
          <a:p>
            <a:pPr marL="0" indent="0">
              <a:buNone/>
            </a:pPr>
            <a:r>
              <a:rPr lang="sv-SE" sz="1600" i="1" dirty="0">
                <a:solidFill>
                  <a:schemeClr val="accent1"/>
                </a:solidFill>
              </a:rPr>
              <a:t>     Ex: Fensimning kräver en del uthållighet i ben/lår = Utfall med vikt, </a:t>
            </a:r>
            <a:r>
              <a:rPr lang="sv-SE" sz="1600" i="1" dirty="0" err="1">
                <a:solidFill>
                  <a:schemeClr val="accent1"/>
                </a:solidFill>
              </a:rPr>
              <a:t>lårcurl</a:t>
            </a:r>
            <a:r>
              <a:rPr lang="sv-SE" sz="1600" i="1" dirty="0">
                <a:solidFill>
                  <a:schemeClr val="accent1"/>
                </a:solidFill>
              </a:rPr>
              <a:t>. Finnen. Träna muskeluthållighet. </a:t>
            </a:r>
          </a:p>
          <a:p>
            <a:pPr marL="0" indent="0">
              <a:buNone/>
            </a:pPr>
            <a:r>
              <a:rPr lang="sv-SE" sz="1600" i="1" dirty="0">
                <a:solidFill>
                  <a:schemeClr val="accent1"/>
                </a:solidFill>
              </a:rPr>
              <a:t>     Ex: Min profil är mer offensiv(murbräcka) = Explosiv styrka i armar (Tung </a:t>
            </a:r>
            <a:r>
              <a:rPr lang="sv-SE" sz="1600" i="1" dirty="0" err="1">
                <a:solidFill>
                  <a:schemeClr val="accent1"/>
                </a:solidFill>
              </a:rPr>
              <a:t>bicepscurl</a:t>
            </a:r>
            <a:r>
              <a:rPr lang="sv-SE" sz="1600" i="1" dirty="0">
                <a:solidFill>
                  <a:schemeClr val="accent1"/>
                </a:solidFill>
              </a:rPr>
              <a:t>), </a:t>
            </a:r>
            <a:r>
              <a:rPr lang="sv-SE" sz="1600" i="1" dirty="0" err="1">
                <a:solidFill>
                  <a:schemeClr val="accent1"/>
                </a:solidFill>
              </a:rPr>
              <a:t>bålstyrka</a:t>
            </a:r>
            <a:r>
              <a:rPr lang="sv-SE" sz="1600" i="1" dirty="0">
                <a:solidFill>
                  <a:schemeClr val="accent1"/>
                </a:solidFill>
              </a:rPr>
              <a:t> (Tunga explosiva   </a:t>
            </a:r>
          </a:p>
          <a:p>
            <a:pPr marL="0" indent="0">
              <a:buNone/>
            </a:pPr>
            <a:r>
              <a:rPr lang="sv-SE" sz="1600" i="1" dirty="0">
                <a:solidFill>
                  <a:schemeClr val="accent1"/>
                </a:solidFill>
              </a:rPr>
              <a:t>     bålövningar kombinerat med uthållighet), Styrka i ryggen (Ryggdrag med stång). </a:t>
            </a:r>
          </a:p>
          <a:p>
            <a:pPr>
              <a:buFont typeface="Wingdings" panose="05000000000000000000" pitchFamily="2" charset="2"/>
              <a:buChar char="§"/>
            </a:pPr>
            <a:r>
              <a:rPr lang="sv-SE" sz="1600" i="1" dirty="0">
                <a:solidFill>
                  <a:schemeClr val="accent1"/>
                </a:solidFill>
              </a:rPr>
              <a:t>Träna fokuserat, kortare pass med mer fokus. </a:t>
            </a:r>
          </a:p>
          <a:p>
            <a:pPr>
              <a:buFont typeface="Wingdings" panose="05000000000000000000" pitchFamily="2" charset="2"/>
              <a:buChar char="§"/>
            </a:pPr>
            <a:r>
              <a:rPr lang="sv-SE" sz="1600" i="1" dirty="0">
                <a:solidFill>
                  <a:schemeClr val="accent1"/>
                </a:solidFill>
              </a:rPr>
              <a:t>Träningsform du tycker är rolig. Jag föredrar </a:t>
            </a:r>
            <a:r>
              <a:rPr lang="sv-SE" sz="1600" i="1" dirty="0" err="1">
                <a:solidFill>
                  <a:schemeClr val="accent1"/>
                </a:solidFill>
              </a:rPr>
              <a:t>utegym</a:t>
            </a:r>
            <a:r>
              <a:rPr lang="sv-SE" sz="1600" i="1" dirty="0">
                <a:solidFill>
                  <a:schemeClr val="accent1"/>
                </a:solidFill>
              </a:rPr>
              <a:t> för mina cirkelpass dagar. </a:t>
            </a:r>
            <a:r>
              <a:rPr lang="sv-SE" sz="1600" i="1" dirty="0" err="1">
                <a:solidFill>
                  <a:schemeClr val="accent1"/>
                </a:solidFill>
              </a:rPr>
              <a:t>Repklättring</a:t>
            </a:r>
            <a:r>
              <a:rPr lang="sv-SE" sz="1600" i="1" dirty="0">
                <a:solidFill>
                  <a:schemeClr val="accent1"/>
                </a:solidFill>
              </a:rPr>
              <a:t>/Chins osv. </a:t>
            </a:r>
          </a:p>
          <a:p>
            <a:pPr>
              <a:buFont typeface="Wingdings" panose="05000000000000000000" pitchFamily="2" charset="2"/>
              <a:buChar char="§"/>
            </a:pPr>
            <a:r>
              <a:rPr lang="sv-SE" sz="1600" i="1" dirty="0">
                <a:solidFill>
                  <a:schemeClr val="accent1"/>
                </a:solidFill>
              </a:rPr>
              <a:t>Efter sjukdom brukar jag träna med kroppen endast som vikt  i någon dag, hjälper mig att komma tillbaka fortare. </a:t>
            </a:r>
          </a:p>
          <a:p>
            <a:pPr>
              <a:buFont typeface="Wingdings" panose="05000000000000000000" pitchFamily="2" charset="2"/>
              <a:buChar char="§"/>
            </a:pPr>
            <a:r>
              <a:rPr lang="sv-SE" sz="1600" i="1" dirty="0">
                <a:solidFill>
                  <a:schemeClr val="accent1"/>
                </a:solidFill>
              </a:rPr>
              <a:t>Andra aktiviteter som klättring, boxning, cirkelpass osv ger ofta en fördel i styrka och kondition för vår sport. En bonus. </a:t>
            </a:r>
          </a:p>
        </p:txBody>
      </p:sp>
    </p:spTree>
    <p:extLst>
      <p:ext uri="{BB962C8B-B14F-4D97-AF65-F5344CB8AC3E}">
        <p14:creationId xmlns:p14="http://schemas.microsoft.com/office/powerpoint/2010/main" val="2127781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TM02900771[[fn=Del]]</Template>
  <TotalTime>921</TotalTime>
  <Words>1699</Words>
  <Application>Microsoft Office PowerPoint</Application>
  <PresentationFormat>Bredbild</PresentationFormat>
  <Paragraphs>189</Paragraphs>
  <Slides>28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28</vt:i4>
      </vt:variant>
    </vt:vector>
  </HeadingPairs>
  <TitlesOfParts>
    <vt:vector size="34" baseType="lpstr">
      <vt:lpstr>Arial</vt:lpstr>
      <vt:lpstr>Calibri</vt:lpstr>
      <vt:lpstr>Calibri Light</vt:lpstr>
      <vt:lpstr>Roboto</vt:lpstr>
      <vt:lpstr>Wingdings</vt:lpstr>
      <vt:lpstr>Office-tema</vt:lpstr>
      <vt:lpstr>Kravställning spelare</vt:lpstr>
      <vt:lpstr>PowerPoint-presentation</vt:lpstr>
      <vt:lpstr>Kategorisering av speltyper</vt:lpstr>
      <vt:lpstr>Träningsupplägg för landslaget</vt:lpstr>
      <vt:lpstr> Inledning   Vi spelar en sport som kräver en hel del styrka och kondition. Jag har sammanfattat de viktigaste metoderna för att få en effektiv styrekträning samt riktlinjer om hur man kan lägga upp sin träning bredvid sporten.  Sammanfattningen  bygger på träningsteori inom styrekträning för idrott samt egna erfarenheter.   Vi ligger på olika nivåer av vilken typ av träning vi gör utanför uv rugbyn. Samt vilka metoder vi gör det genom (Crossfit, styrketräning osv).  Syftet med träningssammanfattningen är att skapa en gemensam målbild, och grund. Därmed en kravspec för spelare som vill spela I landslaget.  För att skapa ett träningsprogram till en individ så får man ta hänsyn till träningserfarenhet, ålder, form, genetik,rörlighet, fysiska begränsningar osv. Däremot så finns det fundamentala faktorer som är generella oavsett vilken nivå som man tränar på.   Jag har tagit ut det som anses vara makrofaktorer för att få ut så mycket resultat av din träning oavsett träningsform.  </vt:lpstr>
      <vt:lpstr>UV Rugby - Fysiska krav </vt:lpstr>
      <vt:lpstr>Styrketräningens sammanfattning </vt:lpstr>
      <vt:lpstr>Intensitet </vt:lpstr>
      <vt:lpstr>Mina personliga prefenser (råd &amp; tips)</vt:lpstr>
      <vt:lpstr>Styrketräning – Exempel på periodisering </vt:lpstr>
      <vt:lpstr>Styrketräning – Exempel på periodisering </vt:lpstr>
      <vt:lpstr>Konditionsträning </vt:lpstr>
      <vt:lpstr>Kost – Ingen effekt utan rätt kost </vt:lpstr>
      <vt:lpstr>Styrketräning Exempel Hypertrophy </vt:lpstr>
      <vt:lpstr>Styrketräning Exempel Hypertrophy </vt:lpstr>
      <vt:lpstr>Styrketräning Exempel Hypertrophy </vt:lpstr>
      <vt:lpstr>Styrketräning Exempel Max styrka.  Helkropp - Fokus Ben </vt:lpstr>
      <vt:lpstr>Exempel på mitt upplägg idag: </vt:lpstr>
      <vt:lpstr>Exempel på ett enkelt kroppsträningsprogram. </vt:lpstr>
      <vt:lpstr>PowerPoint-presentation</vt:lpstr>
      <vt:lpstr>PowerPoint-presentation</vt:lpstr>
      <vt:lpstr>PowerPoint-presentation</vt:lpstr>
      <vt:lpstr>PowerPoint-presentation</vt:lpstr>
      <vt:lpstr>PowerPoint-presentation</vt:lpstr>
      <vt:lpstr>PowerPoint-presentation</vt:lpstr>
      <vt:lpstr>Länkar till träningsinspo – Funktionell styrka </vt:lpstr>
      <vt:lpstr>Länkar till träningsinspo – Styrkelyft</vt:lpstr>
      <vt:lpstr>Gör Träningsprogram / Schema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Kravställning spelare</dc:title>
  <dc:creator>Stefan Poldrugac</dc:creator>
  <cp:lastModifiedBy>Stefan Poldrugac</cp:lastModifiedBy>
  <cp:revision>11</cp:revision>
  <dcterms:created xsi:type="dcterms:W3CDTF">2022-01-24T17:43:09Z</dcterms:created>
  <dcterms:modified xsi:type="dcterms:W3CDTF">2022-01-25T14:06:31Z</dcterms:modified>
</cp:coreProperties>
</file>