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1" r:id="rId2"/>
    <p:sldId id="356" r:id="rId3"/>
    <p:sldId id="365" r:id="rId4"/>
    <p:sldId id="358" r:id="rId5"/>
    <p:sldId id="424" r:id="rId6"/>
    <p:sldId id="431" r:id="rId7"/>
    <p:sldId id="417" r:id="rId8"/>
    <p:sldId id="355" r:id="rId9"/>
    <p:sldId id="432" r:id="rId10"/>
    <p:sldId id="433" r:id="rId11"/>
    <p:sldId id="388" r:id="rId12"/>
    <p:sldId id="418" r:id="rId13"/>
    <p:sldId id="364" r:id="rId14"/>
    <p:sldId id="434" r:id="rId15"/>
    <p:sldId id="361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</p:sldIdLst>
  <p:sldSz cx="12192000" cy="6858000"/>
  <p:notesSz cx="7315200" cy="9601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S0020" initials="h" lastIdx="1" clrIdx="0">
    <p:extLst>
      <p:ext uri="{19B8F6BF-5375-455C-9EA6-DF929625EA0E}">
        <p15:presenceInfo xmlns:p15="http://schemas.microsoft.com/office/powerpoint/2012/main" userId="HEAS00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5DC921-81B0-4A76-A191-FD8ECB249DC2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7AF19C9-AD4C-4779-B23D-E1FC3CC5BB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65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Framtidens stjärnor</a:t>
            </a:r>
            <a:r>
              <a:rPr lang="sv-SE" baseline="0" dirty="0"/>
              <a:t> utifrån olika perspektiv:</a:t>
            </a:r>
          </a:p>
          <a:p>
            <a:endParaRPr lang="sv-SE" baseline="0" dirty="0"/>
          </a:p>
          <a:p>
            <a:r>
              <a:rPr lang="sv-SE" b="1" baseline="0" dirty="0"/>
              <a:t>Inkluderande: </a:t>
            </a:r>
            <a:r>
              <a:rPr lang="sv-SE" baseline="0" dirty="0"/>
              <a:t>Alla skall ges samma förutsättningar att utvecklas, ALLA FÅR VARA MED. Alla är en stjärna bara genom att vara med.</a:t>
            </a:r>
          </a:p>
          <a:p>
            <a:r>
              <a:rPr lang="sv-SE" b="1" baseline="0" dirty="0"/>
              <a:t>Långsiktighet: </a:t>
            </a:r>
            <a:r>
              <a:rPr lang="sv-SE" baseline="0" dirty="0"/>
              <a:t>Uppmuntrar till att hålla på med olika idrotter och ligger i vår filosofi att utveckling tar tid.</a:t>
            </a:r>
          </a:p>
          <a:p>
            <a:r>
              <a:rPr lang="sv-SE" b="1" baseline="0" dirty="0"/>
              <a:t>Inte bara handbollsspelare:  </a:t>
            </a:r>
            <a:r>
              <a:rPr lang="sv-SE" baseline="0" dirty="0"/>
              <a:t>Finns många möjligheter till utveckling i klubben, tränare, domare, ledare </a:t>
            </a:r>
            <a:r>
              <a:rPr lang="sv-SE" baseline="0" dirty="0" err="1"/>
              <a:t>etc</a:t>
            </a:r>
            <a:r>
              <a:rPr lang="sv-SE" baseline="0" dirty="0"/>
              <a:t> . Vi jobbar för att utveckla framtidens stjärnor på och utanför planen.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85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SHK:S strategiska plattform:</a:t>
            </a:r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81B52-8F15-4826-BA86-CE263AF5F0EA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1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Glädje, gemenskap, känsla, stolthet, hälsa</a:t>
            </a:r>
          </a:p>
          <a:p>
            <a:endParaRPr lang="sv-SE" baseline="0" dirty="0"/>
          </a:p>
          <a:p>
            <a:r>
              <a:rPr lang="sv-SE" baseline="0" dirty="0"/>
              <a:t>Tjejer eller pojkar ,ed röda tröjor</a:t>
            </a:r>
          </a:p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10B27-25CD-4A2A-9A14-17223C7C3B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3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10B27-25CD-4A2A-9A14-17223C7C3B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4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Trygghet, kamratskap, ärlighet, struktur skapa möjligheter</a:t>
            </a:r>
          </a:p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10B27-25CD-4A2A-9A14-17223C7C3B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1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u="sng" dirty="0">
                <a:solidFill>
                  <a:prstClr val="black"/>
                </a:solidFill>
              </a:rPr>
              <a:t>Gemenskap</a:t>
            </a:r>
            <a:r>
              <a:rPr lang="sv-SE" dirty="0">
                <a:solidFill>
                  <a:prstClr val="black"/>
                </a:solidFill>
              </a:rPr>
              <a:t>: Roligt, känna glädje, sociala sammanhang, trygghet, familjekänsla…..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Gemenskap – kul ihop, glädje</a:t>
            </a:r>
          </a:p>
          <a:p>
            <a:endParaRPr lang="sv-S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10B27-25CD-4A2A-9A14-17223C7C3B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4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endParaRPr lang="sv-S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10B27-25CD-4A2A-9A14-17223C7C3B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9891" y="0"/>
            <a:ext cx="1652860" cy="16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3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3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9891" y="0"/>
            <a:ext cx="1652860" cy="1693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8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3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0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D2FE-B043-44D9-8B99-0209B8C0C51D}" type="datetimeFigureOut">
              <a:rPr lang="sv-SE" smtClean="0"/>
              <a:t>2021-10-23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49891" y="0"/>
            <a:ext cx="1652860" cy="1693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4096"/>
            <a:ext cx="10446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Föräldramöte F13</a:t>
            </a:r>
          </a:p>
          <a:p>
            <a:pPr algn="ctr"/>
            <a:r>
              <a:rPr lang="sv-S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2021-10-20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291E1-E1D8-4E18-AAE5-45701D34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41" y="1161314"/>
            <a:ext cx="5333742" cy="5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1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D4019E-2163-4FCD-9C81-0CB32A6FB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89667"/>
            <a:ext cx="43624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68028" y="432502"/>
            <a:ext cx="64962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Praktisk information </a:t>
            </a:r>
            <a:r>
              <a:rPr lang="nb-NO" b="1" dirty="0">
                <a:solidFill>
                  <a:schemeClr val="bg1"/>
                </a:solidFill>
              </a:rPr>
              <a:t>Sponsring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342391" y="2781700"/>
            <a:ext cx="46512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Lagsponsring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50/50 % fördelning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Lagavgift cuper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Allt hanteras via föreningen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Underlag på kansliet  </a:t>
            </a:r>
            <a:endParaRPr lang="sv-SE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9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9946" y="2332608"/>
            <a:ext cx="67510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Kommande åtaganden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Försäljningar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Insamlingar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Föräldrarepresentanter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966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u="sng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Aktivitets schema &amp; lagkassa</a:t>
            </a:r>
            <a:endParaRPr lang="en-GB" sz="4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7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Frågor &amp; Reflektioner</a:t>
            </a:r>
            <a:endParaRPr lang="en-GB" sz="4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Laget runt!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2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0664" y="1162102"/>
            <a:ext cx="979067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Beslut från mötet</a:t>
            </a:r>
            <a:endParaRPr kumimoji="0" lang="sv-S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solidFill>
                <a:prstClr val="white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Kommer skicka kallelse för två veckor framåt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Vi ligger nu 1400:- back pga. Vårens cuper är </a:t>
            </a:r>
            <a:r>
              <a:rPr lang="sv-SE" sz="1200" dirty="0" err="1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betaltS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ätter in 300:- / spelare till F13 kontot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 err="1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Lagserien</a:t>
            </a:r>
            <a:r>
              <a:rPr lang="sv-SE" sz="1200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ok att följa tränarnas strategi, ett lag med dom som inte kommit så långt i sin spelutveckling, ett lag som kommit längre i sin spelutveckling, bas i </a:t>
            </a:r>
            <a:r>
              <a:rPr lang="sv-SE" sz="1200" dirty="0" err="1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respektvie</a:t>
            </a:r>
            <a:r>
              <a:rPr lang="sv-SE" sz="1200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lag cirka 6 spelare i vardera laget och sedan ett gäng som växlar i båda lagen. Detta kommer ändras under säsongen beroende på individuell utveckling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Cup</a:t>
            </a:r>
            <a:r>
              <a:rPr lang="sv-SE" sz="1200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spel jämna lag 1-2 </a:t>
            </a:r>
            <a:r>
              <a:rPr lang="sv-SE" sz="1200" dirty="0" err="1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</a:t>
            </a:r>
            <a:endParaRPr lang="sv-SE" sz="1200" dirty="0">
              <a:solidFill>
                <a:prstClr val="white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Träning ett lag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Till borta matcher, grund att vi möts på plats hos borta laget. Ifall skjuts behövs löses detta vi kommunikation på laget.se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Inga fasta positioner i laget, dialog sker med tränarna om önskvärda samt icke önskvärda positioner under säsongen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Vi </a:t>
            </a:r>
            <a:r>
              <a:rPr lang="sv-SE" sz="1200" dirty="0" err="1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deventuella</a:t>
            </a:r>
            <a:r>
              <a:rPr lang="sv-SE" sz="1200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frågor eller funderingar tveka aldrig att kommunicera med ledarna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Ledarna kommer delta på </a:t>
            </a:r>
            <a:r>
              <a:rPr lang="sv-SE" sz="1200" dirty="0" err="1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snapchat</a:t>
            </a:r>
            <a:r>
              <a:rPr lang="sv-SE" sz="1200" dirty="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för att säkerställa ”sund</a:t>
            </a:r>
            <a:r>
              <a:rPr lang="sv-SE" sz="1200">
                <a:solidFill>
                  <a:prstClr val="whit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 dialog</a:t>
            </a:r>
            <a:endParaRPr lang="sv-SE" sz="1200" dirty="0">
              <a:solidFill>
                <a:prstClr val="white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dirty="0">
              <a:solidFill>
                <a:prstClr val="white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7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7486" y="3083370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Tack för idag!</a:t>
            </a:r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9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648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5486400" y="2632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17" y="450667"/>
            <a:ext cx="7107765" cy="4833269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3509265" y="4269108"/>
            <a:ext cx="5173467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609570" fontAlgn="base">
              <a:spcBef>
                <a:spcPct val="0"/>
              </a:spcBef>
              <a:spcAft>
                <a:spcPct val="0"/>
              </a:spcAft>
              <a:buClr>
                <a:srgbClr val="E2041D"/>
              </a:buClr>
              <a:buSzPct val="90000"/>
            </a:pPr>
            <a:r>
              <a:rPr lang="sv-SE" sz="3200" dirty="0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Framtidens stjärnor</a:t>
            </a:r>
          </a:p>
          <a:p>
            <a:pPr marL="0" lvl="1" algn="ctr" defTabSz="609570" fontAlgn="base">
              <a:spcBef>
                <a:spcPct val="0"/>
              </a:spcBef>
              <a:spcAft>
                <a:spcPct val="0"/>
              </a:spcAft>
              <a:buClr>
                <a:srgbClr val="E2041D"/>
              </a:buClr>
              <a:buSzPct val="90000"/>
            </a:pPr>
            <a:endParaRPr lang="sv-SE" sz="2000" i="1" dirty="0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  <a:p>
            <a:pPr marL="0" lvl="1" algn="ctr" defTabSz="609570" fontAlgn="base">
              <a:spcBef>
                <a:spcPct val="0"/>
              </a:spcBef>
              <a:spcAft>
                <a:spcPct val="0"/>
              </a:spcAft>
              <a:buClr>
                <a:srgbClr val="E2041D"/>
              </a:buClr>
              <a:buSzPct val="90000"/>
            </a:pPr>
            <a:r>
              <a:rPr lang="sv-SE" sz="2000" i="1" dirty="0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I vår klubb får alla chansen att utvecklas i en rolig, säker och sund miljö.</a:t>
            </a:r>
          </a:p>
          <a:p>
            <a:pPr marL="0" lvl="1" algn="ctr" defTabSz="609570" fontAlgn="base">
              <a:spcBef>
                <a:spcPct val="0"/>
              </a:spcBef>
              <a:spcAft>
                <a:spcPct val="0"/>
              </a:spcAft>
              <a:buClr>
                <a:srgbClr val="E2041D"/>
              </a:buClr>
              <a:buSzPct val="90000"/>
            </a:pPr>
            <a:endParaRPr lang="sv-SE" sz="1600" i="1" dirty="0">
              <a:solidFill>
                <a:schemeClr val="bg1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  <a:p>
            <a:pPr marL="0" lvl="1" algn="ctr" defTabSz="609570" fontAlgn="base">
              <a:spcBef>
                <a:spcPct val="0"/>
              </a:spcBef>
              <a:spcAft>
                <a:spcPct val="0"/>
              </a:spcAft>
              <a:buClr>
                <a:srgbClr val="E2041D"/>
              </a:buClr>
              <a:buSzPct val="90000"/>
            </a:pPr>
            <a:r>
              <a:rPr lang="sv-SE" sz="2000" dirty="0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VI ÄR ALLA STJÄRNOR 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860" y="268941"/>
            <a:ext cx="1452694" cy="12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6770" y="634789"/>
            <a:ext cx="6669581" cy="11430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36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-65" charset="0"/>
                <a:ea typeface="ＭＳ Ｐゴシック" pitchFamily="-65" charset="-128"/>
              </a:defRPr>
            </a:lvl9pPr>
          </a:lstStyle>
          <a:p>
            <a:pPr>
              <a:buClr>
                <a:prstClr val="white"/>
              </a:buClr>
            </a:pPr>
            <a:r>
              <a:rPr lang="sv-SE" sz="4267" dirty="0">
                <a:solidFill>
                  <a:prstClr val="white"/>
                </a:solidFill>
                <a:latin typeface="Georgia" panose="02040502050405020303" pitchFamily="18" charset="0"/>
                <a:cs typeface="Arial Narrow"/>
              </a:rPr>
              <a:t>Strategisk plattform</a:t>
            </a:r>
          </a:p>
          <a:p>
            <a:pPr>
              <a:buClr>
                <a:prstClr val="white"/>
              </a:buClr>
            </a:pPr>
            <a:endParaRPr lang="en-US" sz="4267" dirty="0">
              <a:solidFill>
                <a:prstClr val="white"/>
              </a:solidFill>
              <a:latin typeface="Georgia" panose="02040502050405020303" pitchFamily="18" charset="0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9284" y="6130860"/>
            <a:ext cx="5532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prstClr val="black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KLUBBENS VÄRDEGRUND  </a:t>
            </a:r>
            <a:r>
              <a:rPr lang="sv-SE" sz="1600" dirty="0">
                <a:solidFill>
                  <a:srgbClr val="E2041D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Glädje, Respekt, Trygghet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endParaRPr lang="sv-SE" sz="1600" dirty="0">
              <a:solidFill>
                <a:prstClr val="black"/>
              </a:solidFill>
              <a:latin typeface="Georgia" panose="02040502050405020303" pitchFamily="18" charset="0"/>
              <a:ea typeface="ＭＳ Ｐゴシック" pitchFamily="-111" charset="-128"/>
              <a:cs typeface="Arial Narrow"/>
            </a:endParaRPr>
          </a:p>
        </p:txBody>
      </p:sp>
      <p:sp>
        <p:nvSpPr>
          <p:cNvPr id="7" name="Ellips 6"/>
          <p:cNvSpPr/>
          <p:nvPr/>
        </p:nvSpPr>
        <p:spPr>
          <a:xfrm>
            <a:off x="9023920" y="122509"/>
            <a:ext cx="2977140" cy="2633192"/>
          </a:xfrm>
          <a:prstGeom prst="ellipse">
            <a:avLst/>
          </a:prstGeom>
          <a:solidFill>
            <a:srgbClr val="003346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124900" y="547456"/>
            <a:ext cx="2775181" cy="19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2041D"/>
              </a:buClr>
              <a:buSzPct val="90000"/>
              <a:buFont typeface="Wingdings" pitchFamily="2" charset="2"/>
              <a:buChar char="n"/>
              <a:defRPr sz="21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1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467"/>
              </a:lnSpc>
              <a:buNone/>
            </a:pPr>
            <a:endParaRPr lang="sv-SE" sz="3067" b="1" u="sng" dirty="0">
              <a:solidFill>
                <a:prstClr val="black"/>
              </a:solidFill>
              <a:cs typeface="Arial Narrow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884723" y="5555407"/>
            <a:ext cx="697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prstClr val="black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HUVUDMÅL  </a:t>
            </a:r>
            <a:r>
              <a:rPr lang="sv-SE" sz="1600" dirty="0">
                <a:solidFill>
                  <a:srgbClr val="E2041D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Förstahandsvalet av föreningar för  kommunens barn, ungdomar &amp; föräldrar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667352" y="5082374"/>
            <a:ext cx="6421217" cy="337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prstClr val="black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HUVUDSTRATEGIER  </a:t>
            </a:r>
            <a:r>
              <a:rPr lang="sv-SE" sz="1600" dirty="0">
                <a:solidFill>
                  <a:srgbClr val="E2041D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Gemenskap, Ledarskap, Behålla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226351" y="4075070"/>
            <a:ext cx="496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prstClr val="black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VERKSAMHETSMÅL </a:t>
            </a:r>
            <a:r>
              <a:rPr lang="sv-SE" sz="1600" dirty="0">
                <a:solidFill>
                  <a:srgbClr val="E2041D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Sport, Ekonomi, Marknad, 			 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8003751" y="3558987"/>
            <a:ext cx="418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prstClr val="black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LAGMÅL   </a:t>
            </a:r>
            <a:r>
              <a:rPr lang="sv-SE" sz="1600" dirty="0">
                <a:solidFill>
                  <a:srgbClr val="E2041D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Lagens egna mål </a:t>
            </a:r>
            <a:r>
              <a:rPr lang="sv-SE" sz="1600" dirty="0">
                <a:solidFill>
                  <a:prstClr val="black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 </a:t>
            </a:r>
            <a:endParaRPr lang="sv-SE" sz="1600" dirty="0">
              <a:solidFill>
                <a:srgbClr val="E2041D"/>
              </a:solidFill>
              <a:latin typeface="Georgia" panose="02040502050405020303" pitchFamily="18" charset="0"/>
              <a:ea typeface="ＭＳ Ｐゴシック" pitchFamily="-111" charset="-128"/>
              <a:cs typeface="Arial Narrow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8877961" y="2997118"/>
            <a:ext cx="4323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prstClr val="black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INDIVIDUELLA MÅL </a:t>
            </a:r>
            <a:br>
              <a:rPr lang="sv-SE" sz="1600" dirty="0">
                <a:solidFill>
                  <a:prstClr val="black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</a:br>
            <a:r>
              <a:rPr lang="sv-SE" sz="1600" dirty="0">
                <a:solidFill>
                  <a:prstClr val="black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	</a:t>
            </a:r>
            <a:r>
              <a:rPr lang="sv-SE" sz="1600" dirty="0">
                <a:solidFill>
                  <a:srgbClr val="E2041D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Min utvecklingsplan</a:t>
            </a:r>
            <a:endParaRPr lang="sv-SE" sz="1600" dirty="0">
              <a:solidFill>
                <a:prstClr val="black"/>
              </a:solidFill>
              <a:latin typeface="Georgia" panose="02040502050405020303" pitchFamily="18" charset="0"/>
              <a:ea typeface="ＭＳ Ｐゴシック" pitchFamily="-111" charset="-128"/>
              <a:cs typeface="Arial Narrow"/>
            </a:endParaRPr>
          </a:p>
        </p:txBody>
      </p:sp>
      <p:sp>
        <p:nvSpPr>
          <p:cNvPr id="16" name="textruta 11"/>
          <p:cNvSpPr txBox="1"/>
          <p:nvPr/>
        </p:nvSpPr>
        <p:spPr>
          <a:xfrm>
            <a:off x="6399159" y="4580274"/>
            <a:ext cx="5792841" cy="335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prstClr val="black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ÖVERGRIPANDE MÅL </a:t>
            </a:r>
            <a:r>
              <a:rPr lang="sv-SE" sz="1600" dirty="0">
                <a:solidFill>
                  <a:srgbClr val="E2041D"/>
                </a:solidFill>
                <a:latin typeface="Georgia" panose="02040502050405020303" pitchFamily="18" charset="0"/>
                <a:ea typeface="ＭＳ Ｐゴシック" pitchFamily="-111" charset="-128"/>
                <a:cs typeface="Arial Narrow"/>
              </a:rPr>
              <a:t>Tillgänglighet, Tillväxt, Mångfald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89" y="199474"/>
            <a:ext cx="3168080" cy="1986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9323" y="1788562"/>
            <a:ext cx="2926334" cy="53649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863503" y="2450717"/>
            <a:ext cx="6707540" cy="4390331"/>
          </a:xfrm>
          <a:prstGeom prst="straightConnector1">
            <a:avLst/>
          </a:prstGeom>
          <a:ln w="698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4" y="5281548"/>
            <a:ext cx="1434090" cy="14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990601"/>
            <a:ext cx="12192000" cy="81534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4450" y="4591050"/>
            <a:ext cx="12236450" cy="1943100"/>
          </a:xfrm>
          <a:prstGeom prst="rect">
            <a:avLst/>
          </a:prstGeom>
          <a:solidFill>
            <a:srgbClr val="8DB9B8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9946" y="4995416"/>
            <a:ext cx="10401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Georgia" panose="02040502050405020303" pitchFamily="18" charset="0"/>
              </a:rPr>
              <a:t>GLÄDJE</a:t>
            </a:r>
            <a:r>
              <a:rPr lang="sv-SE" sz="3200" dirty="0">
                <a:latin typeface="Georgia" panose="02040502050405020303" pitchFamily="18" charset="0"/>
              </a:rPr>
              <a:t> – JAG ÄR EN I LAGET</a:t>
            </a:r>
            <a:br>
              <a:rPr lang="sv-SE" sz="3200" dirty="0">
                <a:latin typeface="Georgia" panose="02040502050405020303" pitchFamily="18" charset="0"/>
              </a:rPr>
            </a:br>
            <a:r>
              <a:rPr lang="sv-SE" sz="3200" dirty="0">
                <a:latin typeface="Georgia" panose="02040502050405020303" pitchFamily="18" charset="0"/>
              </a:rPr>
              <a:t>- känslan att vara med i något speciellt.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7" y="4791075"/>
            <a:ext cx="1485902" cy="1485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4" y="88836"/>
            <a:ext cx="1727854" cy="1174938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1266822" y="476250"/>
            <a:ext cx="29265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609570" fontAlgn="base">
              <a:spcBef>
                <a:spcPct val="0"/>
              </a:spcBef>
              <a:spcAft>
                <a:spcPct val="0"/>
              </a:spcAft>
              <a:buClr>
                <a:srgbClr val="E2041D"/>
              </a:buClr>
              <a:buSzPct val="90000"/>
            </a:pPr>
            <a:r>
              <a:rPr lang="sv-SE" sz="2000" dirty="0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Framtidens stjärnor</a:t>
            </a:r>
          </a:p>
        </p:txBody>
      </p:sp>
    </p:spTree>
    <p:extLst>
      <p:ext uri="{BB962C8B-B14F-4D97-AF65-F5344CB8AC3E}">
        <p14:creationId xmlns:p14="http://schemas.microsoft.com/office/powerpoint/2010/main" val="336458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101"/>
            <a:ext cx="12192000" cy="8153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572000"/>
            <a:ext cx="12192000" cy="1980438"/>
          </a:xfrm>
          <a:prstGeom prst="rect">
            <a:avLst/>
          </a:prstGeom>
          <a:solidFill>
            <a:srgbClr val="8DB9B8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9136" y="4995416"/>
            <a:ext cx="10213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Georgia" panose="02040502050405020303" pitchFamily="18" charset="0"/>
              </a:rPr>
              <a:t>RESPEKT</a:t>
            </a:r>
            <a:r>
              <a:rPr lang="sv-SE" sz="3200" dirty="0">
                <a:latin typeface="Georgia" panose="02040502050405020303" pitchFamily="18" charset="0"/>
              </a:rPr>
              <a:t> – HÄR SYNS JAG</a:t>
            </a:r>
            <a:br>
              <a:rPr lang="sv-SE" sz="3200" dirty="0">
                <a:latin typeface="Georgia" panose="02040502050405020303" pitchFamily="18" charset="0"/>
              </a:rPr>
            </a:br>
            <a:r>
              <a:rPr lang="sv-SE" sz="3200" dirty="0">
                <a:latin typeface="Georgia" panose="02040502050405020303" pitchFamily="18" charset="0"/>
              </a:rPr>
              <a:t>- jag påverkar &amp; bidrar till lagets &amp; klubbens utveckling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7" y="4791075"/>
            <a:ext cx="1485902" cy="148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4" y="88836"/>
            <a:ext cx="1727854" cy="1174938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1266822" y="476250"/>
            <a:ext cx="29265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609570" fontAlgn="base">
              <a:spcBef>
                <a:spcPct val="0"/>
              </a:spcBef>
              <a:spcAft>
                <a:spcPct val="0"/>
              </a:spcAft>
              <a:buClr>
                <a:srgbClr val="E2041D"/>
              </a:buClr>
              <a:buSzPct val="90000"/>
            </a:pPr>
            <a:r>
              <a:rPr lang="sv-SE" sz="2000" dirty="0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Framtidens stjärnor</a:t>
            </a:r>
          </a:p>
        </p:txBody>
      </p:sp>
    </p:spTree>
    <p:extLst>
      <p:ext uri="{BB962C8B-B14F-4D97-AF65-F5344CB8AC3E}">
        <p14:creationId xmlns:p14="http://schemas.microsoft.com/office/powerpoint/2010/main" val="255522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58"/>
          <a:stretch/>
        </p:blipFill>
        <p:spPr>
          <a:xfrm>
            <a:off x="462455" y="952587"/>
            <a:ext cx="4997450" cy="5162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5000" y="1406156"/>
            <a:ext cx="60998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Laget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Regler &amp;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Snap</a:t>
            </a:r>
            <a:endParaRPr lang="sv-SE" sz="2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Träningsupplägg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Mål 2021/22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Inför Träning, Match &amp; Cup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Laget.se – Anmälningar – Kallelser - Körningar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Sponsring -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Aktivitetschema</a:t>
            </a:r>
            <a:endParaRPr lang="sv-SE" sz="2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Frågor &amp; Reflektioner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sv-SE" sz="2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9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5400"/>
            <a:ext cx="12192000" cy="8153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33900"/>
            <a:ext cx="12192000" cy="2000250"/>
          </a:xfrm>
          <a:prstGeom prst="rect">
            <a:avLst/>
          </a:prstGeom>
          <a:solidFill>
            <a:srgbClr val="8DB9B8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9599" y="4995416"/>
            <a:ext cx="10312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Georgia" panose="02040502050405020303" pitchFamily="18" charset="0"/>
              </a:rPr>
              <a:t>TRYGGHET</a:t>
            </a:r>
            <a:r>
              <a:rPr lang="sv-SE" sz="3200" dirty="0">
                <a:latin typeface="Georgia" panose="02040502050405020303" pitchFamily="18" charset="0"/>
              </a:rPr>
              <a:t> – HÄR KAN JAG VÄXA</a:t>
            </a:r>
            <a:br>
              <a:rPr lang="sv-SE" sz="3200" dirty="0">
                <a:latin typeface="Georgia" panose="02040502050405020303" pitchFamily="18" charset="0"/>
              </a:rPr>
            </a:br>
            <a:r>
              <a:rPr lang="sv-SE" sz="3200" dirty="0">
                <a:latin typeface="Georgia" panose="02040502050405020303" pitchFamily="18" charset="0"/>
              </a:rPr>
              <a:t>- som människa, idrottare och ledare.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7" y="4791075"/>
            <a:ext cx="1485902" cy="148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4" y="88836"/>
            <a:ext cx="1727854" cy="1174938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1266822" y="476250"/>
            <a:ext cx="29265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609570" fontAlgn="base">
              <a:spcBef>
                <a:spcPct val="0"/>
              </a:spcBef>
              <a:spcAft>
                <a:spcPct val="0"/>
              </a:spcAft>
              <a:buClr>
                <a:srgbClr val="E2041D"/>
              </a:buClr>
              <a:buSzPct val="90000"/>
            </a:pPr>
            <a:r>
              <a:rPr lang="sv-SE" sz="2000" dirty="0">
                <a:solidFill>
                  <a:schemeClr val="bg1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Framtidens stjärnor</a:t>
            </a:r>
          </a:p>
        </p:txBody>
      </p:sp>
    </p:spTree>
    <p:extLst>
      <p:ext uri="{BB962C8B-B14F-4D97-AF65-F5344CB8AC3E}">
        <p14:creationId xmlns:p14="http://schemas.microsoft.com/office/powerpoint/2010/main" val="3446886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473" y="2004291"/>
            <a:ext cx="588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Huvudstrategi - GEMENSKAP</a:t>
            </a:r>
          </a:p>
          <a:p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020"/>
            <a:ext cx="12192000" cy="815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671772"/>
            <a:ext cx="12192000" cy="291190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425" y="3939555"/>
            <a:ext cx="114871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Georgia" panose="02040502050405020303" pitchFamily="18" charset="0"/>
              </a:rPr>
              <a:t>          GEMENSKAP – </a:t>
            </a:r>
            <a:br>
              <a:rPr lang="sv-SE" sz="40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sv-SE" sz="4000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sv-SE" sz="3600" dirty="0">
                <a:solidFill>
                  <a:schemeClr val="bg1"/>
                </a:solidFill>
                <a:latin typeface="Georgia" panose="02040502050405020303" pitchFamily="18" charset="0"/>
              </a:rPr>
              <a:t>Ha kul tillsammans</a:t>
            </a:r>
          </a:p>
          <a:p>
            <a:r>
              <a:rPr lang="sv-SE" sz="3600" dirty="0">
                <a:solidFill>
                  <a:schemeClr val="bg1"/>
                </a:solidFill>
                <a:latin typeface="Georgia" panose="02040502050405020303" pitchFamily="18" charset="0"/>
              </a:rPr>
              <a:t>-Satsa på sociala aktiviteter</a:t>
            </a:r>
          </a:p>
          <a:p>
            <a:r>
              <a:rPr lang="sv-SE" sz="3600" dirty="0">
                <a:solidFill>
                  <a:schemeClr val="bg1"/>
                </a:solidFill>
                <a:latin typeface="Georgia" panose="02040502050405020303" pitchFamily="18" charset="0"/>
              </a:rPr>
              <a:t>-Involvera både spelare, föräldrar, ledare och sponsorer</a:t>
            </a:r>
          </a:p>
          <a:p>
            <a:endParaRPr 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9" y="3671772"/>
            <a:ext cx="1727854" cy="11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99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473" y="2004291"/>
            <a:ext cx="588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Huvudstrategi - LEDARSKAP</a:t>
            </a:r>
          </a:p>
          <a:p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" b="27439"/>
          <a:stretch/>
        </p:blipFill>
        <p:spPr>
          <a:xfrm>
            <a:off x="0" y="0"/>
            <a:ext cx="122197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54" y="3088184"/>
            <a:ext cx="12192000" cy="366076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413" y="3088184"/>
            <a:ext cx="114871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Georgia" panose="02040502050405020303" pitchFamily="18" charset="0"/>
              </a:rPr>
              <a:t>        LEDARSKAP – </a:t>
            </a:r>
          </a:p>
          <a:p>
            <a:pPr marL="571500" indent="-571500">
              <a:buFontTx/>
              <a:buChar char="-"/>
            </a:pPr>
            <a:r>
              <a:rPr lang="sv-SE" sz="4000" dirty="0">
                <a:solidFill>
                  <a:schemeClr val="bg1"/>
                </a:solidFill>
                <a:latin typeface="Georgia" panose="02040502050405020303" pitchFamily="18" charset="0"/>
              </a:rPr>
              <a:t>Förståelse för att vara förebild och ambassadör</a:t>
            </a:r>
          </a:p>
          <a:p>
            <a:pPr marL="571500" indent="-571500">
              <a:buFontTx/>
              <a:buChar char="-"/>
            </a:pPr>
            <a:r>
              <a:rPr lang="sv-SE" sz="4000" dirty="0">
                <a:solidFill>
                  <a:schemeClr val="bg1"/>
                </a:solidFill>
                <a:latin typeface="Georgia" panose="02040502050405020303" pitchFamily="18" charset="0"/>
              </a:rPr>
              <a:t>Prioriterat utvecklingsområde</a:t>
            </a:r>
          </a:p>
          <a:p>
            <a:pPr marL="571500" indent="-571500">
              <a:buFontTx/>
              <a:buChar char="-"/>
            </a:pPr>
            <a:r>
              <a:rPr lang="sv-SE" sz="4000" dirty="0">
                <a:solidFill>
                  <a:schemeClr val="bg1"/>
                </a:solidFill>
                <a:latin typeface="Georgia" panose="02040502050405020303" pitchFamily="18" charset="0"/>
              </a:rPr>
              <a:t>Fånga upp och utveckla ledartalanger</a:t>
            </a:r>
          </a:p>
          <a:p>
            <a:pPr marL="571500" indent="-571500">
              <a:buFontTx/>
              <a:buChar char="-"/>
            </a:pPr>
            <a:r>
              <a:rPr lang="sv-SE" sz="4000" dirty="0">
                <a:solidFill>
                  <a:schemeClr val="bg1"/>
                </a:solidFill>
                <a:latin typeface="Georgia" panose="02040502050405020303" pitchFamily="18" charset="0"/>
              </a:rPr>
              <a:t>Självförsörjande</a:t>
            </a:r>
          </a:p>
          <a:p>
            <a:pPr marL="571500" indent="-571500">
              <a:buFontTx/>
              <a:buChar char="-"/>
            </a:pPr>
            <a:r>
              <a:rPr lang="sv-SE" sz="4000" dirty="0">
                <a:solidFill>
                  <a:schemeClr val="bg1"/>
                </a:solidFill>
                <a:latin typeface="Georgia" panose="02040502050405020303" pitchFamily="18" charset="0"/>
              </a:rPr>
              <a:t>Äldre hjälper yngre spelare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9" y="2841531"/>
            <a:ext cx="1727854" cy="11749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0473" y="-1206355"/>
            <a:ext cx="295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SATSAR PÅ LEDARSKAP,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2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361" y="3601499"/>
            <a:ext cx="15366722" cy="3200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170" y="329324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Georgia" panose="02040502050405020303" pitchFamily="18" charset="0"/>
              </a:rPr>
              <a:t>HUVUDSTRATEG </a:t>
            </a:r>
          </a:p>
          <a:p>
            <a:r>
              <a:rPr lang="sv-SE" sz="4000" dirty="0">
                <a:solidFill>
                  <a:schemeClr val="bg1"/>
                </a:solidFill>
                <a:latin typeface="Georgia" panose="02040502050405020303" pitchFamily="18" charset="0"/>
              </a:rPr>
              <a:t>BEHÅLLA – LEDARSKAP - GEMENSKAP</a:t>
            </a: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361" y="-52520"/>
            <a:ext cx="1536672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47" y="1700079"/>
            <a:ext cx="13646556" cy="41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3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3253" y="2314692"/>
            <a:ext cx="9053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”Inte bara handboll”</a:t>
            </a:r>
          </a:p>
          <a:p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Definiera &amp; Implementera SHK:s Ledarskap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Skapa förståelse för SHK:s </a:t>
            </a:r>
            <a:r>
              <a:rPr lang="sv-S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värdergrund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Handbok för Ledarskap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Handlingsplaner (Incidenter, Sexuella </a:t>
            </a:r>
            <a:r>
              <a:rPr lang="sv-S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trakassierier</a:t>
            </a: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/övergrepp)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Alkohol &amp; Drogpolicy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Arbete med Ledarstaber samt intervju med nya ledare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Värdegrundsövningar i lagen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966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Ledarskap &amp; </a:t>
            </a:r>
            <a:r>
              <a:rPr lang="sv-SE" sz="4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Succesion</a:t>
            </a:r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3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625" y="1485750"/>
            <a:ext cx="85673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Totalt 21 </a:t>
            </a:r>
            <a:r>
              <a:rPr lang="sv-S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spelare registrerade samt 2 </a:t>
            </a:r>
            <a:r>
              <a:rPr lang="sv-S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 provar 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Ledare idag:</a:t>
            </a:r>
          </a:p>
          <a:p>
            <a:pPr lvl="3"/>
            <a:r>
              <a:rPr lang="sv-SE" dirty="0">
                <a:solidFill>
                  <a:schemeClr val="bg1"/>
                </a:solidFill>
              </a:rPr>
              <a:t>	Robert Ransed (Huvudtränare)</a:t>
            </a:r>
          </a:p>
          <a:p>
            <a:pPr lvl="3"/>
            <a:r>
              <a:rPr lang="sv-SE" dirty="0">
                <a:solidFill>
                  <a:schemeClr val="bg1"/>
                </a:solidFill>
              </a:rPr>
              <a:t>	Henrik Nolfalk (Assisterande)</a:t>
            </a:r>
          </a:p>
          <a:p>
            <a:pPr lvl="3"/>
            <a:r>
              <a:rPr lang="sv-SE" dirty="0">
                <a:solidFill>
                  <a:schemeClr val="bg1"/>
                </a:solidFill>
              </a:rPr>
              <a:t>	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Samtliga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ledare</a:t>
            </a:r>
            <a:r>
              <a:rPr lang="en-GB" dirty="0">
                <a:solidFill>
                  <a:schemeClr val="bg1"/>
                </a:solidFill>
              </a:rPr>
              <a:t> har </a:t>
            </a:r>
            <a:r>
              <a:rPr lang="en-GB" dirty="0" err="1">
                <a:solidFill>
                  <a:schemeClr val="bg1"/>
                </a:solidFill>
              </a:rPr>
              <a:t>ansvar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vara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uppmärksamma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hålla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koll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på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teamkänslan</a:t>
            </a:r>
            <a:r>
              <a:rPr lang="en-GB" dirty="0">
                <a:solidFill>
                  <a:schemeClr val="bg1"/>
                </a:solidFill>
              </a:rPr>
              <a:t>!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Föräldrarepresentanter:</a:t>
            </a:r>
          </a:p>
          <a:p>
            <a:r>
              <a:rPr lang="sv-SE" dirty="0">
                <a:solidFill>
                  <a:schemeClr val="bg1"/>
                </a:solidFill>
              </a:rPr>
              <a:t>		Henrik Nolfalk (</a:t>
            </a:r>
            <a:r>
              <a:rPr lang="sv-SE" dirty="0" err="1">
                <a:solidFill>
                  <a:schemeClr val="bg1"/>
                </a:solidFill>
              </a:rPr>
              <a:t>Admin</a:t>
            </a:r>
            <a:r>
              <a:rPr lang="sv-SE" dirty="0">
                <a:solidFill>
                  <a:schemeClr val="bg1"/>
                </a:solidFill>
              </a:rPr>
              <a:t>)</a:t>
            </a:r>
          </a:p>
          <a:p>
            <a:r>
              <a:rPr lang="sv-SE" dirty="0">
                <a:solidFill>
                  <a:schemeClr val="bg1"/>
                </a:solidFill>
              </a:rPr>
              <a:t>		Martina Strömberg (</a:t>
            </a:r>
            <a:r>
              <a:rPr lang="sv-SE" dirty="0" err="1">
                <a:solidFill>
                  <a:schemeClr val="bg1"/>
                </a:solidFill>
              </a:rPr>
              <a:t>Admin</a:t>
            </a:r>
            <a:r>
              <a:rPr lang="sv-SE" dirty="0">
                <a:solidFill>
                  <a:schemeClr val="bg1"/>
                </a:solidFill>
              </a:rPr>
              <a:t> &amp; Kassör)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966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nb-NO" sz="4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F13 laget</a:t>
            </a:r>
            <a:endParaRPr lang="en-GB" sz="4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3"/>
          <a:stretch/>
        </p:blipFill>
        <p:spPr>
          <a:xfrm>
            <a:off x="7504950" y="3551395"/>
            <a:ext cx="4560925" cy="2841307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2369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459" y="3615559"/>
            <a:ext cx="3381088" cy="2773061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6" name="Rectangle 5"/>
          <p:cNvSpPr/>
          <p:nvPr/>
        </p:nvSpPr>
        <p:spPr>
          <a:xfrm>
            <a:off x="1233498" y="469380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Regler &amp; </a:t>
            </a:r>
            <a:r>
              <a:rPr lang="sv-SE" sz="4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Snapchat</a:t>
            </a:r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966" y="1773649"/>
            <a:ext cx="63077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Regler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När ledarna pratar skall alla vara tysta och lyssna inget studsande med bollar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Laget är ett glatt gäng där alla är kompisar med alla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Ingen får säga/visa något negativt till någon annan – alla gör så gott dom kan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Det skall vara roligt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Lagramsa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Inget godis eller läsk under match/cup </a:t>
            </a:r>
          </a:p>
          <a:p>
            <a:pPr lvl="0">
              <a:spcAft>
                <a:spcPts val="0"/>
              </a:spcAft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(ok vid övernattning enligt beslut från ledare)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Inga energidrycker varken på träning eller match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Alla spelare står för egen boll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Spelarna ansvarar för sitt egna matchställ under säsongen</a:t>
            </a:r>
            <a:endParaRPr lang="sv-SE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Telefonförbud i omklädningsrum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8585" y="1771703"/>
            <a:ext cx="424634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 err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Snapchat</a:t>
            </a:r>
            <a:endParaRPr lang="sv-SE" b="1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sv-SE" b="1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Alla i laget får delta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Inget tvång att delta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All info sker via Laget.se</a:t>
            </a:r>
            <a:r>
              <a:rPr lang="sv-SE" sz="1900" dirty="0">
                <a:solidFill>
                  <a:schemeClr val="bg1"/>
                </a:solidFill>
              </a:rPr>
              <a:t> 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5966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Träning</a:t>
            </a:r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966" y="1437177"/>
            <a:ext cx="3218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Värden/Mål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Glädje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Respekt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Trygghet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Kamratskap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Bli ett team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Alla skall bli sedda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 i laget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4466" y="1437177"/>
            <a:ext cx="39442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Träningen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 ROLIGT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Lära sig handboll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Lära sig regler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Hög aktivitetsgrad (ingen väntan)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Mycket bollkontakt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Trygghet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Börja med basövning och bygga på allt efter som nivån ökar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Fånga nya spelare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8723" y="1437177"/>
            <a:ext cx="42463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Träningsupplägg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Samling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Uppvärmning/Team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Koordinationsövningar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Fysövningar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Spelförberedande övningar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Matchspel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Samling</a:t>
            </a:r>
            <a:endParaRPr lang="sv-SE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5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5966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Mål 2021/22</a:t>
            </a:r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11CF9-48B6-43A1-B4CA-F1FE89B18A90}"/>
              </a:ext>
            </a:extLst>
          </p:cNvPr>
          <p:cNvSpPr txBox="1"/>
          <p:nvPr/>
        </p:nvSpPr>
        <p:spPr>
          <a:xfrm>
            <a:off x="275966" y="1859340"/>
            <a:ext cx="138425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Teori kompletterat med teknik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Försvar: Bas 3-3, Fortsatt 3-2-1, 6-0 och senare 5-1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Skott teknik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Skadeförebyggande träning (</a:t>
            </a:r>
            <a:r>
              <a:rPr lang="sv-SE" sz="2400" dirty="0">
                <a:solidFill>
                  <a:schemeClr val="bg1"/>
                </a:solidFill>
              </a:rPr>
              <a:t>Axlar, knä, fötter, fallteknik)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Rörelsemönster Försvar – Anfall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Fokus progressiva övningar tex kantväxel, Mittväxel </a:t>
            </a:r>
            <a:r>
              <a:rPr lang="sv-SE" sz="2400" dirty="0">
                <a:solidFill>
                  <a:schemeClr val="bg1"/>
                </a:solidFill>
                <a:sym typeface="Wingdings" panose="05000000000000000000" pitchFamily="2" charset="2"/>
              </a:rPr>
              <a:t> Dubbel mittväxel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Spelförståelsen för alla positioner</a:t>
            </a:r>
            <a:endParaRPr lang="sv-SE" sz="24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Spänst – Löpteknik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Fortsatt utbyte med tränare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Samarbete F07 &amp; F09 </a:t>
            </a:r>
          </a:p>
          <a:p>
            <a:endParaRPr lang="sv-SE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1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5966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Inför Träning, Match &amp; Cup</a:t>
            </a:r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487" y="1630392"/>
            <a:ext cx="93079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Ombytta och klara 10 min innan träning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Inga örhängen, halsband &amp; armband på träning/match, eventuell tejpning skall vara klar inför träning (hårspännen skall vara tejpade)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Samling 1h innan match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Ledare har mobilväska som kan nyttjas om mobil finns med på träning/match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(Önskemål att samtliga duschar efter träning &amp; match)</a:t>
            </a:r>
          </a:p>
          <a:p>
            <a:pPr marL="742950" lvl="1" indent="-285750">
              <a:buFontTx/>
              <a:buChar char="-"/>
            </a:pPr>
            <a:endParaRPr lang="sv-SE" dirty="0">
              <a:solidFill>
                <a:schemeClr val="bg1"/>
              </a:solidFill>
            </a:endParaRPr>
          </a:p>
          <a:p>
            <a:pPr lvl="1"/>
            <a:r>
              <a:rPr lang="sv-SE" sz="2400" dirty="0">
                <a:solidFill>
                  <a:schemeClr val="bg1"/>
                </a:solidFill>
              </a:rPr>
              <a:t>Serien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2 lag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Nivåanpassning</a:t>
            </a:r>
          </a:p>
          <a:p>
            <a:pPr lvl="1"/>
            <a:r>
              <a:rPr lang="sv-SE" dirty="0">
                <a:solidFill>
                  <a:schemeClr val="bg1"/>
                </a:solidFill>
              </a:rPr>
              <a:t>Alternativen</a:t>
            </a:r>
          </a:p>
          <a:p>
            <a:pPr lvl="1"/>
            <a:r>
              <a:rPr lang="sv-SE" dirty="0">
                <a:solidFill>
                  <a:schemeClr val="bg1"/>
                </a:solidFill>
              </a:rPr>
              <a:t>Valet inför denna säsong (2 lag samma nivå)</a:t>
            </a:r>
          </a:p>
          <a:p>
            <a:pPr lvl="1"/>
            <a:r>
              <a:rPr lang="sv-SE" dirty="0">
                <a:solidFill>
                  <a:schemeClr val="bg1"/>
                </a:solidFill>
              </a:rPr>
              <a:t>bas ungefär6 +6, dock ej cup</a:t>
            </a:r>
          </a:p>
          <a:p>
            <a:pPr lvl="1"/>
            <a:r>
              <a:rPr lang="sv-SE" dirty="0">
                <a:solidFill>
                  <a:schemeClr val="bg1"/>
                </a:solidFill>
              </a:rPr>
              <a:t>Support från föräldrar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Positioner</a:t>
            </a:r>
          </a:p>
          <a:p>
            <a:pPr marL="742950" lvl="1" indent="-285750">
              <a:buFontTx/>
              <a:buChar char="-"/>
            </a:pPr>
            <a:endParaRPr lang="en-GB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sv-SE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FE7DE-6B36-4574-8D59-C540B6ACD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403" y="3638057"/>
            <a:ext cx="22955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3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5966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Laget.se</a:t>
            </a:r>
            <a:endParaRPr lang="en-GB" sz="4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6" y="1296295"/>
            <a:ext cx="6268909" cy="5018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8AD391-3885-4F7E-9341-04CC013796DE}"/>
              </a:ext>
            </a:extLst>
          </p:cNvPr>
          <p:cNvSpPr txBox="1"/>
          <p:nvPr/>
        </p:nvSpPr>
        <p:spPr>
          <a:xfrm>
            <a:off x="6544875" y="2048037"/>
            <a:ext cx="51185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 err="1">
                <a:solidFill>
                  <a:schemeClr val="bg1"/>
                </a:solidFill>
              </a:rPr>
              <a:t>Respons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på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kallelser</a:t>
            </a:r>
            <a:endParaRPr lang="en-GB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Inför träning: laget.se fram till dagen innan därefter SMS till Robert/Henrik </a:t>
            </a:r>
            <a:r>
              <a:rPr lang="sv-SE" dirty="0" err="1">
                <a:solidFill>
                  <a:schemeClr val="bg1"/>
                </a:solidFill>
              </a:rPr>
              <a:t>pga</a:t>
            </a:r>
            <a:r>
              <a:rPr lang="sv-SE" dirty="0">
                <a:solidFill>
                  <a:schemeClr val="bg1"/>
                </a:solidFill>
              </a:rPr>
              <a:t> upplägg anpassat efter antal spelare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Inför match på helgen: laget.se fram tom tisdag midnatt därefter SMS till Robert </a:t>
            </a:r>
            <a:r>
              <a:rPr lang="sv-SE" dirty="0" err="1">
                <a:solidFill>
                  <a:schemeClr val="bg1"/>
                </a:solidFill>
              </a:rPr>
              <a:t>pga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ev</a:t>
            </a:r>
            <a:r>
              <a:rPr lang="sv-SE" dirty="0">
                <a:solidFill>
                  <a:schemeClr val="bg1"/>
                </a:solidFill>
              </a:rPr>
              <a:t> behov att låna in spelare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lvl="1"/>
            <a:endParaRPr lang="sv-SE" dirty="0">
              <a:solidFill>
                <a:schemeClr val="bg1"/>
              </a:solidFill>
            </a:endParaRPr>
          </a:p>
          <a:p>
            <a:pPr lvl="1"/>
            <a:r>
              <a:rPr lang="sv-SE" dirty="0">
                <a:solidFill>
                  <a:schemeClr val="bg1"/>
                </a:solidFill>
              </a:rPr>
              <a:t>Dialog kring:</a:t>
            </a:r>
          </a:p>
          <a:p>
            <a:pPr lvl="1"/>
            <a:endParaRPr lang="sv-SE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Utskick av kallelser</a:t>
            </a: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Körning till matcher</a:t>
            </a:r>
            <a:endParaRPr lang="en-GB" dirty="0">
              <a:solidFill>
                <a:schemeClr val="bg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11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5966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Cuper</a:t>
            </a:r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AAEB8-A93C-4501-874E-28813780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6" y="784350"/>
            <a:ext cx="2514272" cy="577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D35360-1F98-4509-A7CD-1B63492B7E5B}"/>
              </a:ext>
            </a:extLst>
          </p:cNvPr>
          <p:cNvSpPr txBox="1"/>
          <p:nvPr/>
        </p:nvSpPr>
        <p:spPr>
          <a:xfrm>
            <a:off x="889636" y="121436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err="1">
                <a:solidFill>
                  <a:srgbClr val="FF0000"/>
                </a:solidFill>
              </a:rPr>
              <a:t>Njae</a:t>
            </a:r>
            <a:endParaRPr lang="sv-SE" sz="36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1AEA69-C263-403A-8329-504CB7931633}"/>
              </a:ext>
            </a:extLst>
          </p:cNvPr>
          <p:cNvGrpSpPr/>
          <p:nvPr/>
        </p:nvGrpSpPr>
        <p:grpSpPr>
          <a:xfrm>
            <a:off x="275966" y="1598764"/>
            <a:ext cx="2514272" cy="1368922"/>
            <a:chOff x="689613" y="2773623"/>
            <a:chExt cx="2514272" cy="13689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581F00-E611-4B77-8E66-5AF610683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613" y="2773623"/>
              <a:ext cx="2514272" cy="128830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1D742F-92D0-4D16-ADC2-20256012916D}"/>
                </a:ext>
              </a:extLst>
            </p:cNvPr>
            <p:cNvSpPr txBox="1"/>
            <p:nvPr/>
          </p:nvSpPr>
          <p:spPr>
            <a:xfrm>
              <a:off x="1219201" y="3773213"/>
              <a:ext cx="1503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5-7 november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CD9985-ADBF-4EBC-81D6-3D285251A5A6}"/>
              </a:ext>
            </a:extLst>
          </p:cNvPr>
          <p:cNvGrpSpPr/>
          <p:nvPr/>
        </p:nvGrpSpPr>
        <p:grpSpPr>
          <a:xfrm>
            <a:off x="1371310" y="3722231"/>
            <a:ext cx="4835580" cy="1020915"/>
            <a:chOff x="2994628" y="4482334"/>
            <a:chExt cx="4835580" cy="102091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3A99F3A-3126-4E11-BDFA-FC04A198C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4628" y="4482334"/>
              <a:ext cx="4835580" cy="76850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DC1B6A-335B-451C-895D-0A141B556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3693" y="4998424"/>
              <a:ext cx="2457450" cy="50482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8863EB3-4E21-42F5-A693-D9EE41128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50" y="4668686"/>
            <a:ext cx="6362700" cy="11811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7C26268-0BFE-45E2-9AA3-8B1A3F27313F}"/>
              </a:ext>
            </a:extLst>
          </p:cNvPr>
          <p:cNvSpPr txBox="1"/>
          <p:nvPr/>
        </p:nvSpPr>
        <p:spPr>
          <a:xfrm>
            <a:off x="3255139" y="3030068"/>
            <a:ext cx="153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FFFF00"/>
                </a:solidFill>
              </a:rPr>
              <a:t>Kanske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EA0B34-2D3D-43C9-B4B9-3178853DA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663" y="2338338"/>
            <a:ext cx="4118947" cy="12883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EEDA29-BFD0-40B0-A779-6CA3E40BB355}"/>
              </a:ext>
            </a:extLst>
          </p:cNvPr>
          <p:cNvSpPr txBox="1"/>
          <p:nvPr/>
        </p:nvSpPr>
        <p:spPr>
          <a:xfrm>
            <a:off x="8702355" y="1639054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0FF00"/>
                </a:solidFill>
              </a:rPr>
              <a:t>Japp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E5E5F50-096D-4EE0-8981-74D06B602B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2599" y="3769555"/>
            <a:ext cx="2798051" cy="67385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2F03087-389B-4377-9766-34AD10E2BB87}"/>
              </a:ext>
            </a:extLst>
          </p:cNvPr>
          <p:cNvGrpSpPr/>
          <p:nvPr/>
        </p:nvGrpSpPr>
        <p:grpSpPr>
          <a:xfrm>
            <a:off x="8404500" y="4508095"/>
            <a:ext cx="2454248" cy="1143000"/>
            <a:chOff x="8404500" y="4508095"/>
            <a:chExt cx="2454248" cy="1143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1CC90BE-E810-4986-970A-E7C661CE3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69574" y="4508095"/>
              <a:ext cx="2324100" cy="1143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D969684-616A-4A7C-8477-B44A31858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04500" y="5432684"/>
              <a:ext cx="2454248" cy="218411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616B913-5C94-431C-9AC5-528616C0A2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6642" y="5740127"/>
            <a:ext cx="1342326" cy="10613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A2C786E-4B57-4302-9D79-DFFCC2A2CEFB}"/>
              </a:ext>
            </a:extLst>
          </p:cNvPr>
          <p:cNvSpPr txBox="1"/>
          <p:nvPr/>
        </p:nvSpPr>
        <p:spPr>
          <a:xfrm>
            <a:off x="9858968" y="5809374"/>
            <a:ext cx="755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26578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10437</TotalTime>
  <Words>1058</Words>
  <Application>Microsoft Office PowerPoint</Application>
  <PresentationFormat>Widescreen</PresentationFormat>
  <Paragraphs>205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Frågor &amp; Reflektioner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Konstituerende Årsmøte</dc:title>
  <dc:creator>Magdalena Gunnberg</dc:creator>
  <cp:lastModifiedBy>Ransed, Robert</cp:lastModifiedBy>
  <cp:revision>191</cp:revision>
  <cp:lastPrinted>2017-09-13T20:04:05Z</cp:lastPrinted>
  <dcterms:created xsi:type="dcterms:W3CDTF">2015-08-20T07:34:01Z</dcterms:created>
  <dcterms:modified xsi:type="dcterms:W3CDTF">2021-10-23T18:52:57Z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etDate">
    <vt:lpwstr>2021-10-21T07:44:33Z</vt:lpwstr>
  </property>
  <property fmtid="{D5CDD505-2E9C-101B-9397-08002B2CF9AE}" pid="4" name="MSIP_Label_7fea2623-af8f-4fb8-b1cf-b63cc8e496aa_Method">
    <vt:lpwstr>Standard</vt:lpwstr>
  </property>
  <property fmtid="{D5CDD505-2E9C-101B-9397-08002B2CF9AE}" pid="5" name="MSIP_Label_7fea2623-af8f-4fb8-b1cf-b63cc8e496aa_Name">
    <vt:lpwstr>Internal</vt:lpwstr>
  </property>
  <property fmtid="{D5CDD505-2E9C-101B-9397-08002B2CF9AE}" pid="6" name="MSIP_Label_7fea2623-af8f-4fb8-b1cf-b63cc8e496aa_SiteId">
    <vt:lpwstr>81fa766e-a349-4867-8bf4-ab35e250a08f</vt:lpwstr>
  </property>
  <property fmtid="{D5CDD505-2E9C-101B-9397-08002B2CF9AE}" pid="7" name="MSIP_Label_7fea2623-af8f-4fb8-b1cf-b63cc8e496aa_ActionId">
    <vt:lpwstr/>
  </property>
  <property fmtid="{D5CDD505-2E9C-101B-9397-08002B2CF9AE}" pid="8" name="MSIP_Label_7fea2623-af8f-4fb8-b1cf-b63cc8e496aa_ContentBits">
    <vt:lpwstr>0</vt:lpwstr>
  </property>
</Properties>
</file>