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36" r:id="rId2"/>
    <p:sldId id="356" r:id="rId3"/>
    <p:sldId id="365" r:id="rId4"/>
    <p:sldId id="358" r:id="rId5"/>
    <p:sldId id="431" r:id="rId6"/>
    <p:sldId id="417" r:id="rId7"/>
    <p:sldId id="424" r:id="rId8"/>
    <p:sldId id="437" r:id="rId9"/>
    <p:sldId id="438" r:id="rId10"/>
    <p:sldId id="439" r:id="rId11"/>
    <p:sldId id="444" r:id="rId12"/>
    <p:sldId id="440" r:id="rId13"/>
    <p:sldId id="432" r:id="rId14"/>
    <p:sldId id="355" r:id="rId15"/>
    <p:sldId id="441" r:id="rId16"/>
    <p:sldId id="388" r:id="rId17"/>
    <p:sldId id="418" r:id="rId18"/>
    <p:sldId id="364" r:id="rId19"/>
    <p:sldId id="361" r:id="rId20"/>
  </p:sldIdLst>
  <p:sldSz cx="12192000" cy="6858000"/>
  <p:notesSz cx="7315200" cy="9601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S0020" initials="h" lastIdx="1" clrIdx="0">
    <p:extLst>
      <p:ext uri="{19B8F6BF-5375-455C-9EA6-DF929625EA0E}">
        <p15:presenceInfo xmlns:p15="http://schemas.microsoft.com/office/powerpoint/2012/main" userId="HEAS002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nsed, Robert" userId="d53fcd86-cdea-4e72-8ad8-e5b9a338cf17" providerId="ADAL" clId="{4FB42A77-3724-46B5-B672-6438E66F15A3}"/>
    <pc:docChg chg="undo custSel addSld delSld">
      <pc:chgData name="Ransed, Robert" userId="d53fcd86-cdea-4e72-8ad8-e5b9a338cf17" providerId="ADAL" clId="{4FB42A77-3724-46B5-B672-6438E66F15A3}" dt="2022-10-05T08:51:41.489" v="13" actId="47"/>
      <pc:docMkLst>
        <pc:docMk/>
      </pc:docMkLst>
      <pc:sldChg chg="del">
        <pc:chgData name="Ransed, Robert" userId="d53fcd86-cdea-4e72-8ad8-e5b9a338cf17" providerId="ADAL" clId="{4FB42A77-3724-46B5-B672-6438E66F15A3}" dt="2022-10-05T08:51:20.660" v="3" actId="47"/>
        <pc:sldMkLst>
          <pc:docMk/>
          <pc:sldMk cId="2863279727" sldId="406"/>
        </pc:sldMkLst>
      </pc:sldChg>
      <pc:sldChg chg="del">
        <pc:chgData name="Ransed, Robert" userId="d53fcd86-cdea-4e72-8ad8-e5b9a338cf17" providerId="ADAL" clId="{4FB42A77-3724-46B5-B672-6438E66F15A3}" dt="2022-10-05T08:51:20.870" v="4" actId="47"/>
        <pc:sldMkLst>
          <pc:docMk/>
          <pc:sldMk cId="3878125322" sldId="407"/>
        </pc:sldMkLst>
      </pc:sldChg>
      <pc:sldChg chg="del">
        <pc:chgData name="Ransed, Robert" userId="d53fcd86-cdea-4e72-8ad8-e5b9a338cf17" providerId="ADAL" clId="{4FB42A77-3724-46B5-B672-6438E66F15A3}" dt="2022-10-05T08:51:21.075" v="5" actId="47"/>
        <pc:sldMkLst>
          <pc:docMk/>
          <pc:sldMk cId="3364583424" sldId="408"/>
        </pc:sldMkLst>
      </pc:sldChg>
      <pc:sldChg chg="del">
        <pc:chgData name="Ransed, Robert" userId="d53fcd86-cdea-4e72-8ad8-e5b9a338cf17" providerId="ADAL" clId="{4FB42A77-3724-46B5-B672-6438E66F15A3}" dt="2022-10-05T08:51:21.283" v="6" actId="47"/>
        <pc:sldMkLst>
          <pc:docMk/>
          <pc:sldMk cId="2555222056" sldId="409"/>
        </pc:sldMkLst>
      </pc:sldChg>
      <pc:sldChg chg="del">
        <pc:chgData name="Ransed, Robert" userId="d53fcd86-cdea-4e72-8ad8-e5b9a338cf17" providerId="ADAL" clId="{4FB42A77-3724-46B5-B672-6438E66F15A3}" dt="2022-10-05T08:51:21.436" v="7" actId="47"/>
        <pc:sldMkLst>
          <pc:docMk/>
          <pc:sldMk cId="3446886765" sldId="410"/>
        </pc:sldMkLst>
      </pc:sldChg>
      <pc:sldChg chg="del">
        <pc:chgData name="Ransed, Robert" userId="d53fcd86-cdea-4e72-8ad8-e5b9a338cf17" providerId="ADAL" clId="{4FB42A77-3724-46B5-B672-6438E66F15A3}" dt="2022-10-05T08:51:21.902" v="8" actId="47"/>
        <pc:sldMkLst>
          <pc:docMk/>
          <pc:sldMk cId="1110599762" sldId="411"/>
        </pc:sldMkLst>
      </pc:sldChg>
      <pc:sldChg chg="del">
        <pc:chgData name="Ransed, Robert" userId="d53fcd86-cdea-4e72-8ad8-e5b9a338cf17" providerId="ADAL" clId="{4FB42A77-3724-46B5-B672-6438E66F15A3}" dt="2022-10-05T08:51:22.286" v="9" actId="47"/>
        <pc:sldMkLst>
          <pc:docMk/>
          <pc:sldMk cId="2991321767" sldId="412"/>
        </pc:sldMkLst>
      </pc:sldChg>
      <pc:sldChg chg="add del">
        <pc:chgData name="Ransed, Robert" userId="d53fcd86-cdea-4e72-8ad8-e5b9a338cf17" providerId="ADAL" clId="{4FB42A77-3724-46B5-B672-6438E66F15A3}" dt="2022-10-05T08:51:39.796" v="12" actId="47"/>
        <pc:sldMkLst>
          <pc:docMk/>
          <pc:sldMk cId="1152930015" sldId="413"/>
        </pc:sldMkLst>
      </pc:sldChg>
      <pc:sldChg chg="del">
        <pc:chgData name="Ransed, Robert" userId="d53fcd86-cdea-4e72-8ad8-e5b9a338cf17" providerId="ADAL" clId="{4FB42A77-3724-46B5-B672-6438E66F15A3}" dt="2022-10-05T08:51:41.489" v="13" actId="47"/>
        <pc:sldMkLst>
          <pc:docMk/>
          <pc:sldMk cId="915832336" sldId="414"/>
        </pc:sldMkLst>
      </pc:sldChg>
      <pc:sldChg chg="del">
        <pc:chgData name="Ransed, Robert" userId="d53fcd86-cdea-4e72-8ad8-e5b9a338cf17" providerId="ADAL" clId="{4FB42A77-3724-46B5-B672-6438E66F15A3}" dt="2022-10-05T08:51:16.058" v="0" actId="47"/>
        <pc:sldMkLst>
          <pc:docMk/>
          <pc:sldMk cId="4189779275" sldId="434"/>
        </pc:sldMkLst>
      </pc:sldChg>
      <pc:sldChg chg="del">
        <pc:chgData name="Ransed, Robert" userId="d53fcd86-cdea-4e72-8ad8-e5b9a338cf17" providerId="ADAL" clId="{4FB42A77-3724-46B5-B672-6438E66F15A3}" dt="2022-10-05T08:51:19.742" v="1" actId="47"/>
        <pc:sldMkLst>
          <pc:docMk/>
          <pc:sldMk cId="3944942887" sldId="442"/>
        </pc:sldMkLst>
      </pc:sldChg>
      <pc:sldChg chg="del">
        <pc:chgData name="Ransed, Robert" userId="d53fcd86-cdea-4e72-8ad8-e5b9a338cf17" providerId="ADAL" clId="{4FB42A77-3724-46B5-B672-6438E66F15A3}" dt="2022-10-05T08:51:20.217" v="2" actId="47"/>
        <pc:sldMkLst>
          <pc:docMk/>
          <pc:sldMk cId="52326669" sldId="4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A5DC921-81B0-4A76-A191-FD8ECB249DC2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7AF19C9-AD4C-4779-B23D-E1FC3CC5BB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65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9891" y="0"/>
            <a:ext cx="1652860" cy="16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32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3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9891" y="0"/>
            <a:ext cx="1652860" cy="1693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9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8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3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D2FE-B043-44D9-8B99-0209B8C0C51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0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8D2FE-B043-44D9-8B99-0209B8C0C51D}" type="datetimeFigureOut">
              <a:rPr lang="sv-SE" smtClean="0"/>
              <a:t>2022-10-05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01E48-882D-40C1-AE57-5BEB37566F31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49891" y="0"/>
            <a:ext cx="1652860" cy="1693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52444" y="6388153"/>
            <a:ext cx="2869636" cy="3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7D3F64A-8004-4536-877B-790B6641B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653" y="504496"/>
            <a:ext cx="5379982" cy="6148552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672" y="338328"/>
            <a:ext cx="3877056" cy="2249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Föräldramöte</a:t>
            </a: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F14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2022-09-22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5F432-FD82-41C2-861B-871C1D586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9" y="2784349"/>
            <a:ext cx="1485902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5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0664" y="319103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USM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8C20E4-B668-42F5-A888-738BFD04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798" y="3082247"/>
            <a:ext cx="9756403" cy="27534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924A04-4E8D-421D-AFAF-80ED2CBEDBB3}"/>
              </a:ext>
            </a:extLst>
          </p:cNvPr>
          <p:cNvSpPr txBox="1"/>
          <p:nvPr/>
        </p:nvSpPr>
        <p:spPr>
          <a:xfrm>
            <a:off x="681487" y="1630392"/>
            <a:ext cx="9307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Steg 1 i Skara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dirty="0">
                <a:solidFill>
                  <a:prstClr val="white"/>
                </a:solidFill>
              </a:rPr>
              <a:t>Ett lag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Intresseanmälan har gått 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dirty="0">
                <a:solidFill>
                  <a:prstClr val="white"/>
                </a:solidFill>
              </a:rPr>
              <a:t>Tyvärr krock med Landskamp 16/10, vill ni sälja biljetten?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9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D04911-568D-4B5B-9E0C-62CA12BF7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583" y="1263721"/>
            <a:ext cx="3454832" cy="49733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0BBB9C-3F9A-4E57-9DF9-3AED4D4A9CF5}"/>
              </a:ext>
            </a:extLst>
          </p:cNvPr>
          <p:cNvSpPr/>
          <p:nvPr/>
        </p:nvSpPr>
        <p:spPr>
          <a:xfrm>
            <a:off x="1200664" y="319103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Biljetter till Landskampen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55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0664" y="319103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Spelarutbildning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24A04-4E8D-421D-AFAF-80ED2CBEDBB3}"/>
              </a:ext>
            </a:extLst>
          </p:cNvPr>
          <p:cNvSpPr txBox="1"/>
          <p:nvPr/>
        </p:nvSpPr>
        <p:spPr>
          <a:xfrm>
            <a:off x="681487" y="1630392"/>
            <a:ext cx="93079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oktober – tema 1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 december - tema 2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 januari - tema 3-4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mars - tema 5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april - tema 6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v-SE" dirty="0">
              <a:solidFill>
                <a:prstClr val="white"/>
              </a:solidFill>
              <a:latin typeface="Calibri" panose="020F05020202040302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Anordnas av Handbollförbundet Väst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v-SE" dirty="0">
              <a:solidFill>
                <a:prstClr val="white"/>
              </a:solidFill>
              <a:latin typeface="Calibri" panose="020F05020202040302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Anmälningstid har gått ut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20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5966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Cuper</a:t>
            </a:r>
            <a:endParaRPr lang="en-GB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1AEA69-C263-403A-8329-504CB7931633}"/>
              </a:ext>
            </a:extLst>
          </p:cNvPr>
          <p:cNvGrpSpPr/>
          <p:nvPr/>
        </p:nvGrpSpPr>
        <p:grpSpPr>
          <a:xfrm>
            <a:off x="843809" y="981758"/>
            <a:ext cx="2514272" cy="1368922"/>
            <a:chOff x="8513678" y="3395743"/>
            <a:chExt cx="2514272" cy="136892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D581F00-E611-4B77-8E66-5AF610683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3678" y="3395743"/>
              <a:ext cx="2514272" cy="128830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1D742F-92D0-4D16-ADC2-20256012916D}"/>
                </a:ext>
              </a:extLst>
            </p:cNvPr>
            <p:cNvSpPr txBox="1"/>
            <p:nvPr/>
          </p:nvSpPr>
          <p:spPr>
            <a:xfrm>
              <a:off x="9043266" y="4395333"/>
              <a:ext cx="15038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4-6 november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7C26268-0BFE-45E2-9AA3-8B1A3F27313F}"/>
              </a:ext>
            </a:extLst>
          </p:cNvPr>
          <p:cNvSpPr txBox="1"/>
          <p:nvPr/>
        </p:nvSpPr>
        <p:spPr>
          <a:xfrm>
            <a:off x="7746690" y="313617"/>
            <a:ext cx="1533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FFFF00"/>
                </a:solidFill>
              </a:rPr>
              <a:t>Kanske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EEDA29-BFD0-40B0-A779-6CA3E40BB355}"/>
              </a:ext>
            </a:extLst>
          </p:cNvPr>
          <p:cNvSpPr txBox="1"/>
          <p:nvPr/>
        </p:nvSpPr>
        <p:spPr>
          <a:xfrm>
            <a:off x="1552569" y="320899"/>
            <a:ext cx="106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>
                <a:solidFill>
                  <a:srgbClr val="00FF00"/>
                </a:solidFill>
              </a:rPr>
              <a:t>Japp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616B913-5C94-431C-9AC5-528616C0A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1420" y="4924799"/>
            <a:ext cx="965495" cy="7634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3DCCADE-249C-4CF8-8D9E-826D59294B9D}"/>
              </a:ext>
            </a:extLst>
          </p:cNvPr>
          <p:cNvGrpSpPr/>
          <p:nvPr/>
        </p:nvGrpSpPr>
        <p:grpSpPr>
          <a:xfrm>
            <a:off x="275966" y="2361611"/>
            <a:ext cx="3649958" cy="1019175"/>
            <a:chOff x="7588657" y="3057541"/>
            <a:chExt cx="3649958" cy="10191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0B0DED3-0D73-4D0E-BC59-C2E92EB70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440"/>
            <a:stretch/>
          </p:blipFill>
          <p:spPr>
            <a:xfrm>
              <a:off x="7588657" y="3057541"/>
              <a:ext cx="3649958" cy="10191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AAAFB2-F69E-46C4-9139-90B1765059BF}"/>
                </a:ext>
              </a:extLst>
            </p:cNvPr>
            <p:cNvSpPr txBox="1"/>
            <p:nvPr/>
          </p:nvSpPr>
          <p:spPr>
            <a:xfrm>
              <a:off x="8793126" y="3785189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/>
                <a:t>5-7 januari 2023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7F2AA9C-87EB-48F0-B51A-8BF87B33D7C2}"/>
              </a:ext>
            </a:extLst>
          </p:cNvPr>
          <p:cNvGrpSpPr/>
          <p:nvPr/>
        </p:nvGrpSpPr>
        <p:grpSpPr>
          <a:xfrm>
            <a:off x="6259397" y="1286958"/>
            <a:ext cx="4050766" cy="653899"/>
            <a:chOff x="6043642" y="3074650"/>
            <a:chExt cx="4050766" cy="65389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0724A0C-2033-4243-A2EE-A947C44D8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43642" y="3074650"/>
              <a:ext cx="4050766" cy="64515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1F0E47-AA74-4DB6-AF0D-01BF4B0E7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3642" y="3510707"/>
              <a:ext cx="881865" cy="217842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0DF228D-CB09-4E89-AC32-84F726C622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8139" y="2106134"/>
            <a:ext cx="3053281" cy="8361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604AE97-1700-48D7-9BE9-C72097F5F5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1833" y="3116296"/>
            <a:ext cx="2025891" cy="1232367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E57CF74-9932-4060-8D2B-A8BFCA857202}"/>
              </a:ext>
            </a:extLst>
          </p:cNvPr>
          <p:cNvSpPr/>
          <p:nvPr/>
        </p:nvSpPr>
        <p:spPr>
          <a:xfrm>
            <a:off x="6436339" y="4348663"/>
            <a:ext cx="42550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Avslutnings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cup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Norge??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BF0E19E-DDF2-4107-BF54-4A6E8FD19D77}"/>
              </a:ext>
            </a:extLst>
          </p:cNvPr>
          <p:cNvGrpSpPr/>
          <p:nvPr/>
        </p:nvGrpSpPr>
        <p:grpSpPr>
          <a:xfrm>
            <a:off x="7659002" y="5011939"/>
            <a:ext cx="1809750" cy="676275"/>
            <a:chOff x="4849989" y="3631576"/>
            <a:chExt cx="1809750" cy="67627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FC401C3-4756-455C-A98D-D8FC5D687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49989" y="3631576"/>
              <a:ext cx="1809750" cy="67627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C44F72B-9293-4BEA-8A3B-DE2EB11E5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504806" y="4140485"/>
              <a:ext cx="744337" cy="1673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787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0663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u="sng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Frågor från ledarna</a:t>
            </a:r>
            <a:endParaRPr lang="en-GB" sz="4800" u="sng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91710-EA21-4BC9-98B1-EE0DF44B78E9}"/>
              </a:ext>
            </a:extLst>
          </p:cNvPr>
          <p:cNvSpPr txBox="1"/>
          <p:nvPr/>
        </p:nvSpPr>
        <p:spPr>
          <a:xfrm>
            <a:off x="681487" y="1630392"/>
            <a:ext cx="9307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Inköp av bortaställ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dirty="0">
                <a:solidFill>
                  <a:prstClr val="white"/>
                </a:solidFill>
                <a:latin typeface="Calibri" panose="020F0502020204030204"/>
              </a:rPr>
              <a:t>Eventuell påverkan av konfirmationer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Skall spelarna ha mailadresser på laget.se för att få kallelser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1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0663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Laget.se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6DFD87-420D-40D6-9CC5-C682C7DFA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637" y="1296295"/>
            <a:ext cx="4494725" cy="502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02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68028" y="432502"/>
            <a:ext cx="64962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800" dirty="0">
                <a:solidFill>
                  <a:schemeClr val="bg1"/>
                </a:solidFill>
                <a:latin typeface="+mn-lt"/>
              </a:rPr>
              <a:t>Praktisk information </a:t>
            </a:r>
            <a:r>
              <a:rPr lang="nb-NO" sz="4800" b="1" dirty="0">
                <a:solidFill>
                  <a:schemeClr val="bg1"/>
                </a:solidFill>
                <a:latin typeface="+mn-lt"/>
              </a:rPr>
              <a:t>Sponsring</a:t>
            </a:r>
            <a:endParaRPr lang="sv-SE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1342391" y="2781700"/>
            <a:ext cx="3227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Lagsponsring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50/50 % fördelning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Allt hanteras via föreningen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Underlag på kansliet 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98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9946" y="2332608"/>
            <a:ext cx="67510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Kommande åtaganden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Café schema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Försäljningar, sportlotten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Insamlingar, beslut enligt tidigare insamling istället för försäljningar, fortfarande ok?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Föräldrarepresentanter</a:t>
            </a:r>
          </a:p>
          <a:p>
            <a:pPr marL="285750" indent="-285750">
              <a:buFontTx/>
              <a:buChar char="-"/>
            </a:pPr>
            <a:endParaRPr lang="sv-S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5966" y="434475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u="sng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Aktivitets schema &amp; lagkassa</a:t>
            </a:r>
            <a:endParaRPr lang="en-GB" sz="4800" u="sng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7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4800" u="sng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Frågor &amp; Reflektioner</a:t>
            </a:r>
            <a:endParaRPr lang="en-GB" sz="4800" u="sng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Laget runt!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828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07486" y="3083370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Tack för idag!</a:t>
            </a:r>
            <a:endParaRPr lang="en-GB" sz="48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9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258"/>
          <a:stretch/>
        </p:blipFill>
        <p:spPr>
          <a:xfrm>
            <a:off x="462455" y="952587"/>
            <a:ext cx="4997450" cy="5162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5000" y="1406156"/>
            <a:ext cx="609985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Laget</a:t>
            </a:r>
            <a:r>
              <a:rPr lang="en-GB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F14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Regler &amp; </a:t>
            </a:r>
            <a:r>
              <a:rPr lang="sv-SE" dirty="0" err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Snap</a:t>
            </a: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Mål 2022/2023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Inför Träning, Match &amp; Cup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Träning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Seriespel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USM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Spelarutbildning Handbollsförbundet Väst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Cuper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Frågor från ledarna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Laget.se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Sponsring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Aktivitetschema</a:t>
            </a: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&amp; lagkassa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Frågor &amp; Reflektioner</a:t>
            </a:r>
          </a:p>
          <a:p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endParaRPr lang="en-GB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9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625" y="1485750"/>
            <a:ext cx="85673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  <a:cs typeface="Arial" panose="020B0604020202020204" pitchFamily="34" charset="0"/>
              </a:rPr>
              <a:t>Totalt 25 </a:t>
            </a:r>
            <a:r>
              <a:rPr lang="sv-SE" dirty="0" err="1">
                <a:solidFill>
                  <a:schemeClr val="bg1"/>
                </a:solidFill>
                <a:cs typeface="Arial" panose="020B0604020202020204" pitchFamily="34" charset="0"/>
              </a:rPr>
              <a:t>st</a:t>
            </a:r>
            <a:r>
              <a:rPr lang="sv-SE" dirty="0">
                <a:solidFill>
                  <a:schemeClr val="bg1"/>
                </a:solidFill>
                <a:cs typeface="Arial" panose="020B0604020202020204" pitchFamily="34" charset="0"/>
              </a:rPr>
              <a:t> spelare </a:t>
            </a:r>
          </a:p>
          <a:p>
            <a:pPr marL="285750" indent="-285750">
              <a:buFontTx/>
              <a:buChar char="-"/>
            </a:pPr>
            <a:r>
              <a:rPr lang="sv-SE" dirty="0">
                <a:solidFill>
                  <a:schemeClr val="bg1"/>
                </a:solidFill>
              </a:rPr>
              <a:t>Ledare:</a:t>
            </a:r>
          </a:p>
          <a:p>
            <a:pPr lvl="3"/>
            <a:r>
              <a:rPr lang="sv-SE" dirty="0">
                <a:solidFill>
                  <a:schemeClr val="bg1"/>
                </a:solidFill>
              </a:rPr>
              <a:t>	Robert Ransed </a:t>
            </a:r>
          </a:p>
          <a:p>
            <a:pPr lvl="3"/>
            <a:r>
              <a:rPr lang="sv-SE" dirty="0">
                <a:solidFill>
                  <a:schemeClr val="bg1"/>
                </a:solidFill>
              </a:rPr>
              <a:t>	Jonas Hellström</a:t>
            </a:r>
          </a:p>
          <a:p>
            <a:pPr lvl="3"/>
            <a:r>
              <a:rPr lang="sv-SE" dirty="0">
                <a:solidFill>
                  <a:schemeClr val="bg1"/>
                </a:solidFill>
              </a:rPr>
              <a:t>	Henrik Nolfalk </a:t>
            </a:r>
          </a:p>
          <a:p>
            <a:pPr lvl="3"/>
            <a:r>
              <a:rPr lang="sv-SE" dirty="0">
                <a:solidFill>
                  <a:schemeClr val="bg1"/>
                </a:solidFill>
              </a:rPr>
              <a:t>	Moa Sigvardsson</a:t>
            </a:r>
          </a:p>
          <a:p>
            <a:pPr lvl="3"/>
            <a:r>
              <a:rPr lang="sv-SE" dirty="0">
                <a:solidFill>
                  <a:schemeClr val="bg1"/>
                </a:solidFill>
              </a:rPr>
              <a:t>	</a:t>
            </a:r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Samtliga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ledare</a:t>
            </a:r>
            <a:r>
              <a:rPr lang="en-GB" dirty="0">
                <a:solidFill>
                  <a:schemeClr val="bg1"/>
                </a:solidFill>
              </a:rPr>
              <a:t> har </a:t>
            </a:r>
            <a:r>
              <a:rPr lang="en-GB" dirty="0" err="1">
                <a:solidFill>
                  <a:schemeClr val="bg1"/>
                </a:solidFill>
              </a:rPr>
              <a:t>ansvar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att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vara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uppmärksamma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att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hålla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koll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på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teamkänslan</a:t>
            </a:r>
            <a:r>
              <a:rPr lang="en-GB" dirty="0">
                <a:solidFill>
                  <a:schemeClr val="bg1"/>
                </a:solidFill>
              </a:rPr>
              <a:t>!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Föräldrarepresentanter:</a:t>
            </a:r>
          </a:p>
          <a:p>
            <a:r>
              <a:rPr lang="sv-SE" dirty="0">
                <a:solidFill>
                  <a:schemeClr val="bg1"/>
                </a:solidFill>
              </a:rPr>
              <a:t>		Henrik Nolfalk (</a:t>
            </a:r>
            <a:r>
              <a:rPr lang="sv-SE" dirty="0" err="1">
                <a:solidFill>
                  <a:schemeClr val="bg1"/>
                </a:solidFill>
              </a:rPr>
              <a:t>Admin</a:t>
            </a:r>
            <a:r>
              <a:rPr lang="sv-SE" dirty="0">
                <a:solidFill>
                  <a:schemeClr val="bg1"/>
                </a:solidFill>
              </a:rPr>
              <a:t>)</a:t>
            </a:r>
          </a:p>
          <a:p>
            <a:r>
              <a:rPr lang="sv-SE" dirty="0">
                <a:solidFill>
                  <a:schemeClr val="bg1"/>
                </a:solidFill>
              </a:rPr>
              <a:t>		Martina Strömberg (</a:t>
            </a:r>
            <a:r>
              <a:rPr lang="sv-SE" dirty="0" err="1">
                <a:solidFill>
                  <a:schemeClr val="bg1"/>
                </a:solidFill>
              </a:rPr>
              <a:t>Admin</a:t>
            </a:r>
            <a:r>
              <a:rPr lang="sv-SE" dirty="0">
                <a:solidFill>
                  <a:schemeClr val="bg1"/>
                </a:solidFill>
              </a:rPr>
              <a:t> &amp; Kassör)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0664" y="475572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nb-NO" sz="4800" b="1" u="sng" dirty="0">
                <a:solidFill>
                  <a:schemeClr val="bg1"/>
                </a:solidFill>
                <a:cs typeface="Arial" panose="020B0604020202020204" pitchFamily="34" charset="0"/>
              </a:rPr>
              <a:t>F14 laget</a:t>
            </a:r>
            <a:endParaRPr lang="en-GB" sz="4800" u="sng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3"/>
          <a:stretch/>
        </p:blipFill>
        <p:spPr>
          <a:xfrm>
            <a:off x="7525498" y="3859620"/>
            <a:ext cx="4560925" cy="2841307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22369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24" y="4722223"/>
            <a:ext cx="2604072" cy="2135777"/>
          </a:xfrm>
          <a:prstGeom prst="rect">
            <a:avLst/>
          </a:prstGeom>
          <a:effectLst>
            <a:softEdge rad="304800"/>
          </a:effectLst>
        </p:spPr>
      </p:pic>
      <p:sp>
        <p:nvSpPr>
          <p:cNvPr id="6" name="Rectangle 5"/>
          <p:cNvSpPr/>
          <p:nvPr/>
        </p:nvSpPr>
        <p:spPr>
          <a:xfrm>
            <a:off x="1233498" y="469380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Regler &amp; </a:t>
            </a:r>
            <a:r>
              <a:rPr lang="sv-SE" sz="4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Snapchat</a:t>
            </a:r>
            <a:endParaRPr lang="en-GB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966" y="1444881"/>
            <a:ext cx="630771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Regler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När ledarna pratar skall alla vara tysta och lyssna inget studsande med bollar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Laget är ett glatt gäng där alla är kompisar med alla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Ingen får säga/visa något negativt till någon annan – alla gör så gott dom kan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Det skall vara roligt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Inget godis eller läsk under match/cup </a:t>
            </a:r>
          </a:p>
          <a:p>
            <a:pPr lvl="0">
              <a:spcAft>
                <a:spcPts val="0"/>
              </a:spcAft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(ok vid övernattning enligt beslut från ledare)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Inga energidrycker varken på träning eller match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Alla spelare står för egen boll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Spelarna ansvarar för sitt egna matchställ under säsongen</a:t>
            </a:r>
            <a:endParaRPr lang="sv-SE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Telefonförbud i omklädningsrum</a:t>
            </a:r>
          </a:p>
        </p:txBody>
      </p:sp>
      <p:sp>
        <p:nvSpPr>
          <p:cNvPr id="8" name="Rectangle 7"/>
          <p:cNvSpPr/>
          <p:nvPr/>
        </p:nvSpPr>
        <p:spPr>
          <a:xfrm>
            <a:off x="6928585" y="1442935"/>
            <a:ext cx="42463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 err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Snapchat</a:t>
            </a:r>
            <a:endParaRPr lang="sv-SE" b="1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sv-SE" b="1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Alla i laget får delta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Inget tvång att delta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Ledarna deltar på </a:t>
            </a:r>
            <a:r>
              <a:rPr lang="sv-SE" dirty="0" err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snapchat</a:t>
            </a: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för att säkerställa ”sund” dialog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Övrigt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All info sker via Laget.se</a:t>
            </a:r>
          </a:p>
          <a:p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* Laget finns med på </a:t>
            </a:r>
            <a:r>
              <a:rPr lang="sv-SE" dirty="0" err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Instagram</a:t>
            </a: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Moa </a:t>
            </a:r>
            <a:r>
              <a:rPr lang="sv-SE" dirty="0" err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admin</a:t>
            </a:r>
            <a:r>
              <a:rPr lang="sv-SE" dirty="0">
                <a:solidFill>
                  <a:schemeClr val="bg1"/>
                </a:solidFill>
              </a:rPr>
              <a:t> </a:t>
            </a:r>
            <a:endParaRPr lang="sv-SE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sv-SE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0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32480" y="424201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Mål 2022/23</a:t>
            </a:r>
            <a:endParaRPr lang="en-GB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11CF9-48B6-43A1-B4CA-F1FE89B18A90}"/>
              </a:ext>
            </a:extLst>
          </p:cNvPr>
          <p:cNvSpPr txBox="1"/>
          <p:nvPr/>
        </p:nvSpPr>
        <p:spPr>
          <a:xfrm>
            <a:off x="275966" y="1540844"/>
            <a:ext cx="1170370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 kompletterat med teknik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Försvar: laget skall </a:t>
            </a: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känna trygghet med alla system</a:t>
            </a: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3-3, 3-2-1, 6-0, 5-1, sned 5-1 och kunna växla mellan dessa under match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Anfall: Kontring, Starter, skapa tryck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Individuell utveckling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Skott teknik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Skadeförebyggande träning (</a:t>
            </a: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Axlar, knä, fötter, fallteknik)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Rörelsemönster Försvar – Anfall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Fokus progressiva övningar tex kantväxel, Mittväxel </a:t>
            </a: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Dubbel mittväxel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Spelförståelsen för alla positioner</a:t>
            </a:r>
            <a:endParaRPr lang="sv-SE" b="0" kern="12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Spänst – Löpteknik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Fortsättning med individuella spelarsamtal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Fortsatt utbyte med tränare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b="0" kern="1200" baseline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Samarbete F09 </a:t>
            </a:r>
          </a:p>
          <a:p>
            <a:endParaRPr lang="sv-SE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10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0664" y="426293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Inför Träning, Match &amp; Cup</a:t>
            </a:r>
            <a:endParaRPr lang="en-GB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487" y="1168062"/>
            <a:ext cx="930790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Vänligen svara på kallelser</a:t>
            </a:r>
          </a:p>
          <a:p>
            <a:pPr marL="742950" lvl="1" indent="-285750">
              <a:buFontTx/>
              <a:buChar char="-"/>
            </a:pPr>
            <a:endParaRPr lang="sv-SE" sz="16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Vid sena ändringar på kallelser:</a:t>
            </a:r>
          </a:p>
          <a:p>
            <a:pPr lvl="1"/>
            <a:r>
              <a:rPr lang="sv-SE" sz="1600" dirty="0">
                <a:solidFill>
                  <a:schemeClr val="bg1"/>
                </a:solidFill>
              </a:rPr>
              <a:t>		Inför träning, fram tom dagen innan ok med laget.se </a:t>
            </a:r>
          </a:p>
          <a:p>
            <a:pPr lvl="1"/>
            <a:r>
              <a:rPr lang="sv-SE" sz="1600" dirty="0">
                <a:solidFill>
                  <a:schemeClr val="bg1"/>
                </a:solidFill>
              </a:rPr>
              <a:t>		Inför match på helgen, fram tom tisdag midnatt ok med laget.se </a:t>
            </a:r>
          </a:p>
          <a:p>
            <a:pPr lvl="1"/>
            <a:r>
              <a:rPr lang="sv-SE" sz="1600" dirty="0">
                <a:solidFill>
                  <a:schemeClr val="bg1"/>
                </a:solidFill>
              </a:rPr>
              <a:t>		därefter</a:t>
            </a:r>
          </a:p>
          <a:p>
            <a:pPr lvl="1"/>
            <a:endParaRPr lang="sv-SE" sz="1600" dirty="0">
              <a:solidFill>
                <a:schemeClr val="bg1"/>
              </a:solidFill>
            </a:endParaRPr>
          </a:p>
          <a:p>
            <a:pPr lvl="1"/>
            <a:r>
              <a:rPr lang="sv-SE" sz="1600" dirty="0">
                <a:solidFill>
                  <a:schemeClr val="bg1"/>
                </a:solidFill>
              </a:rPr>
              <a:t>		</a:t>
            </a:r>
            <a:r>
              <a:rPr lang="sv-SE" sz="16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sv-SE" sz="1600" u="sng" dirty="0">
                <a:solidFill>
                  <a:schemeClr val="bg1"/>
                </a:solidFill>
              </a:rPr>
              <a:t>skicka SMS till Robert 076-621 08 37 använd inte laget.se</a:t>
            </a:r>
          </a:p>
          <a:p>
            <a:pPr lvl="1"/>
            <a:endParaRPr lang="sv-SE" sz="1600" u="sng" dirty="0">
              <a:solidFill>
                <a:schemeClr val="bg1"/>
              </a:solidFill>
            </a:endParaRPr>
          </a:p>
          <a:p>
            <a:pPr lvl="4"/>
            <a:r>
              <a:rPr lang="sv-SE" sz="1600" dirty="0">
                <a:solidFill>
                  <a:schemeClr val="bg1"/>
                </a:solidFill>
              </a:rPr>
              <a:t>Detta för att vi skall ha möjlighet att lägga om träning samt låna in spelare inför match</a:t>
            </a:r>
          </a:p>
          <a:p>
            <a:pPr lvl="4"/>
            <a:endParaRPr lang="sv-SE" sz="16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Ombytta och klara 10 min innan träning</a:t>
            </a: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Extra uppvärmningar </a:t>
            </a:r>
            <a:r>
              <a:rPr lang="sv-SE" sz="1600" dirty="0" err="1">
                <a:solidFill>
                  <a:schemeClr val="bg1"/>
                </a:solidFill>
              </a:rPr>
              <a:t>pga</a:t>
            </a:r>
            <a:r>
              <a:rPr lang="sv-SE" sz="1600" dirty="0">
                <a:solidFill>
                  <a:schemeClr val="bg1"/>
                </a:solidFill>
              </a:rPr>
              <a:t> eventuella skador skall ske innan träning</a:t>
            </a: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Ok med rehab träning på våra träningar, stanna inte hemma</a:t>
            </a: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Inga örhängen, </a:t>
            </a:r>
            <a:r>
              <a:rPr lang="sv-SE" sz="1600" dirty="0" err="1">
                <a:solidFill>
                  <a:schemeClr val="bg1"/>
                </a:solidFill>
              </a:rPr>
              <a:t>tuggumi</a:t>
            </a:r>
            <a:r>
              <a:rPr lang="sv-SE" sz="1600" dirty="0">
                <a:solidFill>
                  <a:schemeClr val="bg1"/>
                </a:solidFill>
              </a:rPr>
              <a:t>, halsband &amp; armband på träning/match, eventuell tejpning skall vara klar inför träning (hårspännen skall vara tejpade)</a:t>
            </a: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Bollar skall vara pumpade när träningen startar</a:t>
            </a: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Samling 1h innan match</a:t>
            </a: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Ledare har mobilväska som kan nyttjas om mobil finns med på träning/match</a:t>
            </a:r>
          </a:p>
          <a:p>
            <a:pPr marL="742950" lvl="1" indent="-285750">
              <a:buFontTx/>
              <a:buChar char="-"/>
            </a:pPr>
            <a:r>
              <a:rPr lang="sv-SE" sz="1600" dirty="0">
                <a:solidFill>
                  <a:schemeClr val="bg1"/>
                </a:solidFill>
              </a:rPr>
              <a:t>Önskemål att samtliga duschar efter träning &amp; match (undantag Stora Höga måndagar)</a:t>
            </a:r>
          </a:p>
          <a:p>
            <a:pPr marL="742950" lvl="1" indent="-285750">
              <a:buFontTx/>
              <a:buChar char="-"/>
            </a:pPr>
            <a:endParaRPr lang="en-GB" sz="16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sv-SE" sz="16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3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5966" y="465298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sv-SE" sz="4800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Träning</a:t>
            </a:r>
            <a:endParaRPr lang="en-GB" sz="4800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966" y="1437177"/>
            <a:ext cx="3218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Värden/Mål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Glädje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Respekt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Trygghet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Kamratskap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Bli ett team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Alla skall bli sedda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En i laget</a:t>
            </a:r>
            <a:endParaRPr lang="en-GB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4466" y="1437177"/>
            <a:ext cx="39442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Träningen</a:t>
            </a: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HA ROLIGT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Lära sig handboll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Trygg med alla handbollsregler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Hög aktivitetsgrad (ingen väntan)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Mycket bollkontakt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Trygghet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Börja med basövning och bygga på allt efter som nivån ökar</a:t>
            </a:r>
          </a:p>
          <a:p>
            <a:pPr lvl="0">
              <a:spcAft>
                <a:spcPts val="0"/>
              </a:spcAft>
            </a:pP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endParaRPr lang="en-GB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38723" y="1437177"/>
            <a:ext cx="42463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sv-SE" b="1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Träningsupplägg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sv-SE" b="1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Samling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Uppvärmning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Koordinationsövningar/</a:t>
            </a:r>
            <a:r>
              <a:rPr lang="sv-SE" dirty="0" err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Fys</a:t>
            </a: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övningar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effectLst/>
                <a:ea typeface="SimSun" panose="02010600030101010101" pitchFamily="2" charset="-122"/>
                <a:cs typeface="Arial" panose="020B0604020202020204" pitchFamily="34" charset="0"/>
              </a:rPr>
              <a:t>Blockindelning *</a:t>
            </a: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Samling</a:t>
            </a:r>
          </a:p>
          <a:p>
            <a:pPr lvl="0">
              <a:spcAft>
                <a:spcPts val="0"/>
              </a:spcAft>
            </a:pPr>
            <a:endParaRPr lang="sv-SE" dirty="0">
              <a:solidFill>
                <a:schemeClr val="bg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* Blockindelning: </a:t>
            </a:r>
          </a:p>
          <a:p>
            <a:pPr lvl="0">
              <a:spcAft>
                <a:spcPts val="0"/>
              </a:spcAft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Innebär att vi under en period av 3-4 veckor kommer nöta vissa spelövningar indelat utefter tjejernas individuella färdigheter tex försvarsövning, K6 &amp; M6 spel, skotteknik etc. </a:t>
            </a:r>
          </a:p>
          <a:p>
            <a:pPr lvl="0">
              <a:spcAft>
                <a:spcPts val="0"/>
              </a:spcAft>
            </a:pPr>
            <a:r>
              <a:rPr lang="sv-SE" dirty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Detta för att vi skall få bättre möjlighet att utveckla tjejernas individuella färdigheter samt att gemensamt utvecklas som ett lag. Efter perioden kommer både övningar samt indelningen att ändras</a:t>
            </a:r>
            <a:endParaRPr lang="sv-SE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effectLst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5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0664" y="475572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SimSun" panose="02010600030101010101" pitchFamily="2" charset="-122"/>
                <a:cs typeface="Arial" panose="020B0604020202020204" pitchFamily="34" charset="0"/>
              </a:rPr>
              <a:t>Seriespel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487" y="1630392"/>
            <a:ext cx="93079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2 serier, nivå 2 &amp; nivå 3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v-SE" noProof="0" dirty="0">
                <a:solidFill>
                  <a:prstClr val="white"/>
                </a:solidFill>
              </a:rPr>
              <a:t>Fortsättning enligt förra säsongen: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v-SE" noProof="0" dirty="0">
                <a:solidFill>
                  <a:prstClr val="white"/>
                </a:solidFill>
              </a:rPr>
              <a:t>lagindelning baserad på individuell utveckling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kumimoji="0" lang="sv-SE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spelare kommer behöva dubbla matcher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sv-SE" noProof="0" dirty="0">
                <a:solidFill>
                  <a:prstClr val="white"/>
                </a:solidFill>
              </a:rPr>
              <a:t>Tränings </a:t>
            </a:r>
            <a:r>
              <a:rPr lang="sv-SE" noProof="0" dirty="0" err="1">
                <a:solidFill>
                  <a:prstClr val="white"/>
                </a:solidFill>
              </a:rPr>
              <a:t>statis</a:t>
            </a:r>
            <a:r>
              <a:rPr lang="sv-SE" dirty="0">
                <a:solidFill>
                  <a:prstClr val="white"/>
                </a:solidFill>
              </a:rPr>
              <a:t>tik kommer beaktas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dirty="0">
                <a:solidFill>
                  <a:prstClr val="white"/>
                </a:solidFill>
              </a:rPr>
              <a:t>Viktigt med ert stöd hemma att avdramatisera nivå-indelning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v-SE" dirty="0">
              <a:solidFill>
                <a:prstClr val="white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dirty="0">
                <a:solidFill>
                  <a:prstClr val="white"/>
                </a:solidFill>
              </a:rPr>
              <a:t>Vänligen meddela så fort som möjligt när ni vet att er dotter inte kan spela vissa helger, avvakta inte kallelsen. Spelschema finns i kalendern, prenumerera gärna på den.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v-SE" dirty="0">
              <a:solidFill>
                <a:prstClr val="white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sv-SE" dirty="0">
                <a:solidFill>
                  <a:prstClr val="white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Till borta matcher, grund att vi möts på plats hos borta laget. Ifall skjuts behövs löses detta vi kommunikation på laget.se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00664" y="319103"/>
            <a:ext cx="9790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Arial" panose="020B0604020202020204" pitchFamily="34" charset="0"/>
              </a:rPr>
              <a:t>Seriespel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64F4D-2C6A-4598-B637-4C196E7B4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2" y="1756881"/>
            <a:ext cx="5820201" cy="4366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3E6BC-13B6-4644-80C5-725718CB26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99" y="1756881"/>
            <a:ext cx="5419158" cy="436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8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12785</TotalTime>
  <Words>834</Words>
  <Application>Microsoft Office PowerPoint</Application>
  <PresentationFormat>Widescreen</PresentationFormat>
  <Paragraphs>174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Frågor &amp; Reflektioner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Konstituerende Årsmøte</dc:title>
  <dc:creator>Magdalena Gunnberg</dc:creator>
  <cp:lastModifiedBy>Ransed, Robert</cp:lastModifiedBy>
  <cp:revision>193</cp:revision>
  <cp:lastPrinted>2017-09-13T20:04:05Z</cp:lastPrinted>
  <dcterms:created xsi:type="dcterms:W3CDTF">2015-08-20T07:34:01Z</dcterms:created>
  <dcterms:modified xsi:type="dcterms:W3CDTF">2022-10-05T08:51:47Z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fea2623-af8f-4fb8-b1cf-b63cc8e496aa_Enabled">
    <vt:lpwstr>true</vt:lpwstr>
  </property>
  <property fmtid="{D5CDD505-2E9C-101B-9397-08002B2CF9AE}" pid="3" name="MSIP_Label_7fea2623-af8f-4fb8-b1cf-b63cc8e496aa_SetDate">
    <vt:lpwstr>2021-10-21T07:44:33Z</vt:lpwstr>
  </property>
  <property fmtid="{D5CDD505-2E9C-101B-9397-08002B2CF9AE}" pid="4" name="MSIP_Label_7fea2623-af8f-4fb8-b1cf-b63cc8e496aa_Method">
    <vt:lpwstr>Standard</vt:lpwstr>
  </property>
  <property fmtid="{D5CDD505-2E9C-101B-9397-08002B2CF9AE}" pid="5" name="MSIP_Label_7fea2623-af8f-4fb8-b1cf-b63cc8e496aa_Name">
    <vt:lpwstr>Internal</vt:lpwstr>
  </property>
  <property fmtid="{D5CDD505-2E9C-101B-9397-08002B2CF9AE}" pid="6" name="MSIP_Label_7fea2623-af8f-4fb8-b1cf-b63cc8e496aa_SiteId">
    <vt:lpwstr>81fa766e-a349-4867-8bf4-ab35e250a08f</vt:lpwstr>
  </property>
  <property fmtid="{D5CDD505-2E9C-101B-9397-08002B2CF9AE}" pid="7" name="MSIP_Label_7fea2623-af8f-4fb8-b1cf-b63cc8e496aa_ActionId">
    <vt:lpwstr/>
  </property>
  <property fmtid="{D5CDD505-2E9C-101B-9397-08002B2CF9AE}" pid="8" name="MSIP_Label_7fea2623-af8f-4fb8-b1cf-b63cc8e496aa_ContentBits">
    <vt:lpwstr>0</vt:lpwstr>
  </property>
</Properties>
</file>