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9" r:id="rId1"/>
  </p:sldMasterIdLst>
  <p:notesMasterIdLst>
    <p:notesMasterId r:id="rId30"/>
  </p:notesMasterIdLst>
  <p:handoutMasterIdLst>
    <p:handoutMasterId r:id="rId31"/>
  </p:handoutMasterIdLst>
  <p:sldIdLst>
    <p:sldId id="384" r:id="rId2"/>
    <p:sldId id="416" r:id="rId3"/>
    <p:sldId id="417" r:id="rId4"/>
    <p:sldId id="386" r:id="rId5"/>
    <p:sldId id="414" r:id="rId6"/>
    <p:sldId id="433" r:id="rId7"/>
    <p:sldId id="418" r:id="rId8"/>
    <p:sldId id="419" r:id="rId9"/>
    <p:sldId id="420" r:id="rId10"/>
    <p:sldId id="421" r:id="rId11"/>
    <p:sldId id="422" r:id="rId12"/>
    <p:sldId id="423" r:id="rId13"/>
    <p:sldId id="424" r:id="rId14"/>
    <p:sldId id="411" r:id="rId15"/>
    <p:sldId id="425" r:id="rId16"/>
    <p:sldId id="426" r:id="rId17"/>
    <p:sldId id="427" r:id="rId18"/>
    <p:sldId id="401" r:id="rId19"/>
    <p:sldId id="428" r:id="rId20"/>
    <p:sldId id="429" r:id="rId21"/>
    <p:sldId id="430" r:id="rId22"/>
    <p:sldId id="431" r:id="rId23"/>
    <p:sldId id="409" r:id="rId24"/>
    <p:sldId id="432" r:id="rId25"/>
    <p:sldId id="393" r:id="rId26"/>
    <p:sldId id="392" r:id="rId27"/>
    <p:sldId id="405" r:id="rId28"/>
    <p:sldId id="403" r:id="rId29"/>
  </p:sldIdLst>
  <p:sldSz cx="9144000" cy="6858000" type="screen4x3"/>
  <p:notesSz cx="6797675" cy="9872663"/>
  <p:custShowLst>
    <p:custShow name="20071029" id="0">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63" autoAdjust="0"/>
    <p:restoredTop sz="94660"/>
  </p:normalViewPr>
  <p:slideViewPr>
    <p:cSldViewPr>
      <p:cViewPr varScale="1">
        <p:scale>
          <a:sx n="107" d="100"/>
          <a:sy n="107" d="100"/>
        </p:scale>
        <p:origin x="1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30"/>
    </p:cViewPr>
  </p:sorterViewPr>
  <p:notesViewPr>
    <p:cSldViewPr>
      <p:cViewPr varScale="1">
        <p:scale>
          <a:sx n="88" d="100"/>
          <a:sy n="88" d="100"/>
        </p:scale>
        <p:origin x="-1860" y="-114"/>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5862" cy="493097"/>
          </a:xfrm>
          <a:prstGeom prst="rect">
            <a:avLst/>
          </a:prstGeom>
        </p:spPr>
        <p:txBody>
          <a:bodyPr vert="horz" lIns="88221" tIns="44111" rIns="88221" bIns="44111" rtlCol="0"/>
          <a:lstStyle>
            <a:lvl1pPr algn="l">
              <a:defRPr sz="1200">
                <a:latin typeface="Arial" charset="0"/>
                <a:ea typeface="+mn-ea"/>
                <a:cs typeface="+mn-cs"/>
              </a:defRPr>
            </a:lvl1pPr>
          </a:lstStyle>
          <a:p>
            <a:pPr>
              <a:defRPr/>
            </a:pPr>
            <a:endParaRPr lang="en-US"/>
          </a:p>
        </p:txBody>
      </p:sp>
      <p:sp>
        <p:nvSpPr>
          <p:cNvPr id="3" name="Platshållare för datum 2"/>
          <p:cNvSpPr>
            <a:spLocks noGrp="1"/>
          </p:cNvSpPr>
          <p:nvPr>
            <p:ph type="dt" sz="quarter" idx="1"/>
          </p:nvPr>
        </p:nvSpPr>
        <p:spPr>
          <a:xfrm>
            <a:off x="3850295" y="1"/>
            <a:ext cx="2945862" cy="493097"/>
          </a:xfrm>
          <a:prstGeom prst="rect">
            <a:avLst/>
          </a:prstGeom>
        </p:spPr>
        <p:txBody>
          <a:bodyPr vert="horz" wrap="square" lIns="88221" tIns="44111" rIns="88221" bIns="44111" numCol="1" anchor="t" anchorCtr="0" compatLnSpc="1">
            <a:prstTxWarp prst="textNoShape">
              <a:avLst/>
            </a:prstTxWarp>
          </a:bodyPr>
          <a:lstStyle>
            <a:lvl1pPr algn="r">
              <a:defRPr sz="1200"/>
            </a:lvl1pPr>
          </a:lstStyle>
          <a:p>
            <a:fld id="{80FBF827-FCAF-4289-89CA-2F4442545271}" type="datetimeFigureOut">
              <a:rPr lang="sv-SE"/>
              <a:pPr/>
              <a:t>2018-10-18</a:t>
            </a:fld>
            <a:endParaRPr lang="en-US"/>
          </a:p>
        </p:txBody>
      </p:sp>
      <p:sp>
        <p:nvSpPr>
          <p:cNvPr id="4" name="Platshållare för sidfot 3"/>
          <p:cNvSpPr>
            <a:spLocks noGrp="1"/>
          </p:cNvSpPr>
          <p:nvPr>
            <p:ph type="ftr" sz="quarter" idx="2"/>
          </p:nvPr>
        </p:nvSpPr>
        <p:spPr>
          <a:xfrm>
            <a:off x="0" y="9378036"/>
            <a:ext cx="2945862" cy="493097"/>
          </a:xfrm>
          <a:prstGeom prst="rect">
            <a:avLst/>
          </a:prstGeom>
        </p:spPr>
        <p:txBody>
          <a:bodyPr vert="horz" lIns="88221" tIns="44111" rIns="88221" bIns="44111" rtlCol="0" anchor="b"/>
          <a:lstStyle>
            <a:lvl1pPr algn="l">
              <a:defRPr sz="1200">
                <a:latin typeface="Arial" charset="0"/>
                <a:ea typeface="+mn-ea"/>
                <a:cs typeface="+mn-cs"/>
              </a:defRPr>
            </a:lvl1pPr>
          </a:lstStyle>
          <a:p>
            <a:pPr>
              <a:defRPr/>
            </a:pPr>
            <a:endParaRPr lang="en-US"/>
          </a:p>
        </p:txBody>
      </p:sp>
      <p:sp>
        <p:nvSpPr>
          <p:cNvPr id="5" name="Platshållare för bildnummer 4"/>
          <p:cNvSpPr>
            <a:spLocks noGrp="1"/>
          </p:cNvSpPr>
          <p:nvPr>
            <p:ph type="sldNum" sz="quarter" idx="3"/>
          </p:nvPr>
        </p:nvSpPr>
        <p:spPr>
          <a:xfrm>
            <a:off x="3850295" y="9378036"/>
            <a:ext cx="2945862" cy="493097"/>
          </a:xfrm>
          <a:prstGeom prst="rect">
            <a:avLst/>
          </a:prstGeom>
        </p:spPr>
        <p:txBody>
          <a:bodyPr vert="horz" wrap="square" lIns="88221" tIns="44111" rIns="88221" bIns="44111" numCol="1" anchor="b" anchorCtr="0" compatLnSpc="1">
            <a:prstTxWarp prst="textNoShape">
              <a:avLst/>
            </a:prstTxWarp>
          </a:bodyPr>
          <a:lstStyle>
            <a:lvl1pPr algn="r">
              <a:defRPr sz="1200"/>
            </a:lvl1pPr>
          </a:lstStyle>
          <a:p>
            <a:fld id="{AE9191B6-A838-4076-ADC2-DB625DE395EB}" type="slidenum">
              <a:rPr lang="en-US"/>
              <a:pPr/>
              <a:t>‹#›</a:t>
            </a:fld>
            <a:endParaRPr lang="en-US"/>
          </a:p>
        </p:txBody>
      </p:sp>
    </p:spTree>
    <p:extLst>
      <p:ext uri="{BB962C8B-B14F-4D97-AF65-F5344CB8AC3E}">
        <p14:creationId xmlns:p14="http://schemas.microsoft.com/office/powerpoint/2010/main" val="87253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3097"/>
          </a:xfrm>
          <a:prstGeom prst="rect">
            <a:avLst/>
          </a:prstGeom>
        </p:spPr>
        <p:txBody>
          <a:bodyPr vert="horz" lIns="95562" tIns="47781" rIns="95562" bIns="47781" rtlCol="0"/>
          <a:lstStyle>
            <a:lvl1pPr algn="l">
              <a:defRPr sz="13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50295" y="1"/>
            <a:ext cx="2945862" cy="493097"/>
          </a:xfrm>
          <a:prstGeom prst="rect">
            <a:avLst/>
          </a:prstGeom>
        </p:spPr>
        <p:txBody>
          <a:bodyPr vert="horz" wrap="square" lIns="95562" tIns="47781" rIns="95562" bIns="47781" numCol="1" anchor="t" anchorCtr="0" compatLnSpc="1">
            <a:prstTxWarp prst="textNoShape">
              <a:avLst/>
            </a:prstTxWarp>
          </a:bodyPr>
          <a:lstStyle>
            <a:lvl1pPr algn="r">
              <a:defRPr sz="1300"/>
            </a:lvl1pPr>
          </a:lstStyle>
          <a:p>
            <a:fld id="{0AF62FC9-9361-45B8-AFE7-8AE61E01803D}" type="datetimeFigureOut">
              <a:rPr lang="en-US"/>
              <a:pPr/>
              <a:t>10/18/2018</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5562" tIns="47781" rIns="95562" bIns="47781" rtlCol="0" anchor="ctr"/>
          <a:lstStyle/>
          <a:p>
            <a:pPr lvl="0"/>
            <a:endParaRPr lang="en-US" noProof="0"/>
          </a:p>
        </p:txBody>
      </p:sp>
      <p:sp>
        <p:nvSpPr>
          <p:cNvPr id="5" name="Notes Placeholder 4"/>
          <p:cNvSpPr>
            <a:spLocks noGrp="1"/>
          </p:cNvSpPr>
          <p:nvPr>
            <p:ph type="body" sz="quarter" idx="3"/>
          </p:nvPr>
        </p:nvSpPr>
        <p:spPr>
          <a:xfrm>
            <a:off x="679465" y="4689017"/>
            <a:ext cx="5438748" cy="4442469"/>
          </a:xfrm>
          <a:prstGeom prst="rect">
            <a:avLst/>
          </a:prstGeom>
        </p:spPr>
        <p:txBody>
          <a:bodyPr vert="horz" lIns="95562" tIns="47781" rIns="95562" bIns="477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8036"/>
            <a:ext cx="2945862" cy="493097"/>
          </a:xfrm>
          <a:prstGeom prst="rect">
            <a:avLst/>
          </a:prstGeom>
        </p:spPr>
        <p:txBody>
          <a:bodyPr vert="horz" lIns="95562" tIns="47781" rIns="95562" bIns="47781" rtlCol="0" anchor="b"/>
          <a:lstStyle>
            <a:lvl1pPr algn="l">
              <a:defRPr sz="13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50295" y="9378036"/>
            <a:ext cx="2945862" cy="493097"/>
          </a:xfrm>
          <a:prstGeom prst="rect">
            <a:avLst/>
          </a:prstGeom>
        </p:spPr>
        <p:txBody>
          <a:bodyPr vert="horz" wrap="square" lIns="95562" tIns="47781" rIns="95562" bIns="47781" numCol="1" anchor="b" anchorCtr="0" compatLnSpc="1">
            <a:prstTxWarp prst="textNoShape">
              <a:avLst/>
            </a:prstTxWarp>
          </a:bodyPr>
          <a:lstStyle>
            <a:lvl1pPr algn="r">
              <a:defRPr sz="1300"/>
            </a:lvl1pPr>
          </a:lstStyle>
          <a:p>
            <a:fld id="{80F8AF48-7B6C-4E6C-A20C-18501EA9CF86}" type="slidenum">
              <a:rPr lang="en-US"/>
              <a:pPr/>
              <a:t>‹#›</a:t>
            </a:fld>
            <a:endParaRPr lang="en-US"/>
          </a:p>
        </p:txBody>
      </p:sp>
    </p:spTree>
    <p:extLst>
      <p:ext uri="{BB962C8B-B14F-4D97-AF65-F5344CB8AC3E}">
        <p14:creationId xmlns:p14="http://schemas.microsoft.com/office/powerpoint/2010/main" val="3905210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0F8AF48-7B6C-4E6C-A20C-18501EA9CF86}" type="slidenum">
              <a:rPr lang="en-US" smtClean="0"/>
              <a:pPr/>
              <a:t>4</a:t>
            </a:fld>
            <a:endParaRPr lang="en-US"/>
          </a:p>
        </p:txBody>
      </p:sp>
    </p:spTree>
    <p:extLst>
      <p:ext uri="{BB962C8B-B14F-4D97-AF65-F5344CB8AC3E}">
        <p14:creationId xmlns:p14="http://schemas.microsoft.com/office/powerpoint/2010/main" val="354397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0F8AF48-7B6C-4E6C-A20C-18501EA9CF86}" type="slidenum">
              <a:rPr lang="en-US" smtClean="0"/>
              <a:pPr/>
              <a:t>5</a:t>
            </a:fld>
            <a:endParaRPr lang="en-US"/>
          </a:p>
        </p:txBody>
      </p:sp>
    </p:spTree>
    <p:extLst>
      <p:ext uri="{BB962C8B-B14F-4D97-AF65-F5344CB8AC3E}">
        <p14:creationId xmlns:p14="http://schemas.microsoft.com/office/powerpoint/2010/main" val="354397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8205506-4F81-494E-AE34-CACD99AD9BF2}" type="slidenum">
              <a:rPr lang="sv-SE" smtClean="0"/>
              <a:t>7</a:t>
            </a:fld>
            <a:endParaRPr lang="sv-SE"/>
          </a:p>
        </p:txBody>
      </p:sp>
    </p:spTree>
    <p:extLst>
      <p:ext uri="{BB962C8B-B14F-4D97-AF65-F5344CB8AC3E}">
        <p14:creationId xmlns:p14="http://schemas.microsoft.com/office/powerpoint/2010/main" val="335475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8205506-4F81-494E-AE34-CACD99AD9BF2}" type="slidenum">
              <a:rPr lang="sv-SE" smtClean="0"/>
              <a:t>8</a:t>
            </a:fld>
            <a:endParaRPr lang="sv-SE"/>
          </a:p>
        </p:txBody>
      </p:sp>
    </p:spTree>
    <p:extLst>
      <p:ext uri="{BB962C8B-B14F-4D97-AF65-F5344CB8AC3E}">
        <p14:creationId xmlns:p14="http://schemas.microsoft.com/office/powerpoint/2010/main" val="90430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8205506-4F81-494E-AE34-CACD99AD9BF2}" type="slidenum">
              <a:rPr lang="sv-SE" smtClean="0"/>
              <a:t>9</a:t>
            </a:fld>
            <a:endParaRPr lang="sv-SE"/>
          </a:p>
        </p:txBody>
      </p:sp>
    </p:spTree>
    <p:extLst>
      <p:ext uri="{BB962C8B-B14F-4D97-AF65-F5344CB8AC3E}">
        <p14:creationId xmlns:p14="http://schemas.microsoft.com/office/powerpoint/2010/main" val="122329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8205506-4F81-494E-AE34-CACD99AD9BF2}" type="slidenum">
              <a:rPr lang="sv-SE" smtClean="0"/>
              <a:t>10</a:t>
            </a:fld>
            <a:endParaRPr lang="sv-SE"/>
          </a:p>
        </p:txBody>
      </p:sp>
    </p:spTree>
    <p:extLst>
      <p:ext uri="{BB962C8B-B14F-4D97-AF65-F5344CB8AC3E}">
        <p14:creationId xmlns:p14="http://schemas.microsoft.com/office/powerpoint/2010/main" val="223546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8205506-4F81-494E-AE34-CACD99AD9BF2}" type="slidenum">
              <a:rPr lang="sv-SE" smtClean="0"/>
              <a:t>11</a:t>
            </a:fld>
            <a:endParaRPr lang="sv-SE"/>
          </a:p>
        </p:txBody>
      </p:sp>
    </p:spTree>
    <p:extLst>
      <p:ext uri="{BB962C8B-B14F-4D97-AF65-F5344CB8AC3E}">
        <p14:creationId xmlns:p14="http://schemas.microsoft.com/office/powerpoint/2010/main" val="17859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8205506-4F81-494E-AE34-CACD99AD9BF2}" type="slidenum">
              <a:rPr lang="sv-SE" smtClean="0"/>
              <a:t>12</a:t>
            </a:fld>
            <a:endParaRPr lang="sv-SE"/>
          </a:p>
        </p:txBody>
      </p:sp>
    </p:spTree>
    <p:extLst>
      <p:ext uri="{BB962C8B-B14F-4D97-AF65-F5344CB8AC3E}">
        <p14:creationId xmlns:p14="http://schemas.microsoft.com/office/powerpoint/2010/main" val="280994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205506-4F81-494E-AE34-CACD99AD9BF2}" type="slidenum">
              <a:rPr lang="sv-SE" smtClean="0"/>
              <a:t>22</a:t>
            </a:fld>
            <a:endParaRPr lang="sv-SE"/>
          </a:p>
        </p:txBody>
      </p:sp>
    </p:spTree>
    <p:extLst>
      <p:ext uri="{BB962C8B-B14F-4D97-AF65-F5344CB8AC3E}">
        <p14:creationId xmlns:p14="http://schemas.microsoft.com/office/powerpoint/2010/main" val="389641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E7735193-F54A-4FA6-9BEF-027C0BC70DEE}" type="datetime1">
              <a:rPr lang="en-US"/>
              <a:pPr/>
              <a:t>10/18/2018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ＭＳ Ｐゴシック" charset="0"/>
                <a:cs typeface="ＭＳ Ｐゴシック" charset="0"/>
              </a:defRPr>
            </a:lvl1pPr>
          </a:lstStyle>
          <a:p>
            <a:pPr>
              <a:defRPr/>
            </a:pPr>
            <a:endParaRPr lang="sv-SE"/>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0798656C-C67B-488A-8AAD-200A30B0CE4F}" type="slidenum">
              <a:rPr lang="en-US"/>
              <a:pPr/>
              <a:t>‹#›</a:t>
            </a:fld>
            <a:endParaRPr lang="en-US"/>
          </a:p>
        </p:txBody>
      </p:sp>
    </p:spTree>
    <p:extLst>
      <p:ext uri="{BB962C8B-B14F-4D97-AF65-F5344CB8AC3E}">
        <p14:creationId xmlns:p14="http://schemas.microsoft.com/office/powerpoint/2010/main" val="3800557332"/>
      </p:ext>
    </p:extLst>
  </p:cSld>
  <p:clrMapOvr>
    <a:masterClrMapping/>
  </p:clrMapOvr>
  <p:transition spd="med"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6929486" cy="868346"/>
          </a:xfrm>
        </p:spPr>
        <p:txBody>
          <a:bodyPr/>
          <a:lstStyle/>
          <a:p>
            <a:r>
              <a:rPr lang="en-US" dirty="0"/>
              <a:t>Click to edit Master title style</a:t>
            </a:r>
          </a:p>
        </p:txBody>
      </p:sp>
      <p:sp>
        <p:nvSpPr>
          <p:cNvPr id="3" name="Content Placeholder 2"/>
          <p:cNvSpPr>
            <a:spLocks noGrp="1"/>
          </p:cNvSpPr>
          <p:nvPr>
            <p:ph idx="1"/>
          </p:nvPr>
        </p:nvSpPr>
        <p:spPr>
          <a:xfrm>
            <a:off x="500034" y="1600200"/>
            <a:ext cx="8186766" cy="4900613"/>
          </a:xfrm>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4764605"/>
      </p:ext>
    </p:extLst>
  </p:cSld>
  <p:clrMapOvr>
    <a:masterClrMapping/>
  </p:clrMapOvr>
  <p:transition spd="med"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43250" y="5989654"/>
            <a:ext cx="5900750" cy="868346"/>
          </a:xfrm>
        </p:spPr>
        <p:txBody>
          <a:bodyPr/>
          <a:lstStyle/>
          <a:p>
            <a:r>
              <a:rPr lang="en-US" dirty="0"/>
              <a:t>Click to edit Master title style</a:t>
            </a:r>
          </a:p>
        </p:txBody>
      </p:sp>
    </p:spTree>
    <p:extLst>
      <p:ext uri="{BB962C8B-B14F-4D97-AF65-F5344CB8AC3E}">
        <p14:creationId xmlns:p14="http://schemas.microsoft.com/office/powerpoint/2010/main" val="3264600185"/>
      </p:ext>
    </p:extLst>
  </p:cSld>
  <p:clrMapOvr>
    <a:masterClrMapping/>
  </p:clrMapOvr>
  <p:transition spd="med"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49883"/>
      </p:ext>
    </p:extLst>
  </p:cSld>
  <p:clrMapOvr>
    <a:masterClrMapping/>
  </p:clrMapOvr>
  <p:transition spd="med"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628800"/>
            <a:ext cx="8229600" cy="49006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1"/>
          <p:cNvSpPr>
            <a:spLocks noGrp="1"/>
          </p:cNvSpPr>
          <p:nvPr>
            <p:ph type="title"/>
          </p:nvPr>
        </p:nvSpPr>
        <p:spPr>
          <a:xfrm>
            <a:off x="467544" y="260648"/>
            <a:ext cx="8229600" cy="1143000"/>
          </a:xfrm>
        </p:spPr>
        <p:txBody>
          <a:bodyPr/>
          <a:lstStyle/>
          <a:p>
            <a:r>
              <a:rPr lang="sv-SE" dirty="0"/>
              <a:t>Klicka här för att ändra format</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solidFill>
                  <a:prstClr val="black"/>
                </a:solidFill>
                <a:latin typeface="Arial" charset="0"/>
                <a:ea typeface="ＭＳ Ｐゴシック" charset="0"/>
                <a:cs typeface="ＭＳ Ｐゴシック" charset="0"/>
              </a:defRPr>
            </a:lvl1pPr>
          </a:lstStyle>
          <a:p>
            <a:pPr>
              <a:defRPr/>
            </a:pPr>
            <a:endParaRPr lang="sv-SE"/>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solidFill>
                  <a:prstClr val="black"/>
                </a:solidFill>
                <a:latin typeface="Arial" charset="0"/>
                <a:ea typeface="ＭＳ Ｐゴシック" charset="0"/>
                <a:cs typeface="ＭＳ Ｐゴシック" charset="0"/>
              </a:defRPr>
            </a:lvl1pPr>
          </a:lstStyle>
          <a:p>
            <a:pPr>
              <a:defRPr/>
            </a:pPr>
            <a:endParaRPr lang="sv-SE"/>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6C9B20E-C020-47A9-A591-F5FAC78BB5E5}" type="slidenum">
              <a:rPr lang="sv-SE"/>
              <a:pPr/>
              <a:t>‹#›</a:t>
            </a:fld>
            <a:endParaRPr lang="sv-SE"/>
          </a:p>
        </p:txBody>
      </p:sp>
    </p:spTree>
    <p:extLst>
      <p:ext uri="{BB962C8B-B14F-4D97-AF65-F5344CB8AC3E}">
        <p14:creationId xmlns:p14="http://schemas.microsoft.com/office/powerpoint/2010/main" val="32108218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prstClr val="black"/>
                </a:solidFill>
                <a:latin typeface="Arial" charset="0"/>
                <a:ea typeface="ＭＳ Ｐゴシック" charset="0"/>
                <a:cs typeface="ＭＳ Ｐゴシック" charset="0"/>
              </a:defRPr>
            </a:lvl1pPr>
          </a:lstStyle>
          <a:p>
            <a:pPr>
              <a:defRPr/>
            </a:pPr>
            <a:endParaRPr lang="en-GB"/>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solidFill>
                  <a:prstClr val="black"/>
                </a:solidFill>
                <a:latin typeface="Arial" charset="0"/>
                <a:ea typeface="ＭＳ Ｐゴシック" charset="0"/>
                <a:cs typeface="ＭＳ Ｐゴシック" charset="0"/>
              </a:defRPr>
            </a:lvl1pPr>
          </a:lstStyle>
          <a:p>
            <a:pPr>
              <a:defRPr/>
            </a:pP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F412F29-BBCC-49DF-90DB-20AF414038F9}" type="slidenum">
              <a:rPr lang="en-GB"/>
              <a:pPr/>
              <a:t>‹#›</a:t>
            </a:fld>
            <a:endParaRPr lang="en-GB"/>
          </a:p>
        </p:txBody>
      </p:sp>
    </p:spTree>
    <p:extLst>
      <p:ext uri="{BB962C8B-B14F-4D97-AF65-F5344CB8AC3E}">
        <p14:creationId xmlns:p14="http://schemas.microsoft.com/office/powerpoint/2010/main" val="113375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1">
                <a:tint val="80000"/>
                <a:satMod val="300000"/>
              </a:schemeClr>
            </a:gs>
            <a:gs pos="74000">
              <a:schemeClr val="bg1">
                <a:shade val="30000"/>
                <a:satMod val="2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043608" y="274638"/>
            <a:ext cx="59007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5" name="Text Placeholder 2"/>
          <p:cNvSpPr>
            <a:spLocks noGrp="1"/>
          </p:cNvSpPr>
          <p:nvPr>
            <p:ph type="body" idx="1"/>
          </p:nvPr>
        </p:nvSpPr>
        <p:spPr bwMode="auto">
          <a:xfrm>
            <a:off x="457200" y="1600200"/>
            <a:ext cx="82296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505" y="5429007"/>
            <a:ext cx="1656184" cy="1322164"/>
          </a:xfrm>
          <a:prstGeom prst="rect">
            <a:avLst/>
          </a:prstGeom>
        </p:spPr>
      </p:pic>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40352" y="116632"/>
            <a:ext cx="1284431" cy="1319183"/>
          </a:xfrm>
          <a:prstGeom prst="rect">
            <a:avLst/>
          </a:prstGeom>
        </p:spPr>
      </p:pic>
    </p:spTree>
  </p:cSld>
  <p:clrMap bg1="dk1" tx1="lt1" bg2="dk2" tx2="lt2" accent1="accent1" accent2="accent2" accent3="accent3" accent4="accent4" accent5="accent5" accent6="accent6" hlink="hlink" folHlink="folHlink"/>
  <p:sldLayoutIdLst>
    <p:sldLayoutId id="2147484100" r:id="rId1"/>
    <p:sldLayoutId id="2147484093" r:id="rId2"/>
    <p:sldLayoutId id="2147484094" r:id="rId3"/>
    <p:sldLayoutId id="2147484095" r:id="rId4"/>
    <p:sldLayoutId id="2147484101" r:id="rId5"/>
    <p:sldLayoutId id="2147484102" r:id="rId6"/>
  </p:sldLayoutIdLst>
  <p:transition spd="med" advTm="4000">
    <p:fade/>
  </p:transition>
  <p:txStyles>
    <p:titleStyle>
      <a:lvl1pPr algn="ctr" rtl="0" eaLnBrk="0" fontAlgn="base" hangingPunct="0">
        <a:spcBef>
          <a:spcPct val="0"/>
        </a:spcBef>
        <a:spcAft>
          <a:spcPct val="0"/>
        </a:spcAft>
        <a:defRPr sz="2800" kern="1200">
          <a:solidFill>
            <a:schemeClr val="tx1"/>
          </a:solidFill>
          <a:latin typeface="Verdana" pitchFamily="34" charset="0"/>
          <a:ea typeface="ＭＳ Ｐゴシック" charset="0"/>
          <a:cs typeface="ＭＳ Ｐゴシック" charset="0"/>
        </a:defRPr>
      </a:lvl1pPr>
      <a:lvl2pPr algn="ctr" rtl="0" eaLnBrk="0" fontAlgn="base" hangingPunct="0">
        <a:spcBef>
          <a:spcPct val="0"/>
        </a:spcBef>
        <a:spcAft>
          <a:spcPct val="0"/>
        </a:spcAft>
        <a:defRPr sz="2800">
          <a:solidFill>
            <a:schemeClr val="bg1"/>
          </a:solidFill>
          <a:latin typeface="Verdana" pitchFamily="34" charset="0"/>
          <a:ea typeface="ＭＳ Ｐゴシック" charset="0"/>
          <a:cs typeface="ＭＳ Ｐゴシック" charset="0"/>
        </a:defRPr>
      </a:lvl2pPr>
      <a:lvl3pPr algn="ctr" rtl="0" eaLnBrk="0" fontAlgn="base" hangingPunct="0">
        <a:spcBef>
          <a:spcPct val="0"/>
        </a:spcBef>
        <a:spcAft>
          <a:spcPct val="0"/>
        </a:spcAft>
        <a:defRPr sz="2800">
          <a:solidFill>
            <a:schemeClr val="bg1"/>
          </a:solidFill>
          <a:latin typeface="Verdana" pitchFamily="34" charset="0"/>
          <a:ea typeface="ＭＳ Ｐゴシック" charset="0"/>
          <a:cs typeface="ＭＳ Ｐゴシック" charset="0"/>
        </a:defRPr>
      </a:lvl3pPr>
      <a:lvl4pPr algn="ctr" rtl="0" eaLnBrk="0" fontAlgn="base" hangingPunct="0">
        <a:spcBef>
          <a:spcPct val="0"/>
        </a:spcBef>
        <a:spcAft>
          <a:spcPct val="0"/>
        </a:spcAft>
        <a:defRPr sz="2800">
          <a:solidFill>
            <a:schemeClr val="bg1"/>
          </a:solidFill>
          <a:latin typeface="Verdana" pitchFamily="34" charset="0"/>
          <a:ea typeface="ＭＳ Ｐゴシック" charset="0"/>
          <a:cs typeface="ＭＳ Ｐゴシック" charset="0"/>
        </a:defRPr>
      </a:lvl4pPr>
      <a:lvl5pPr algn="ctr" rtl="0" eaLnBrk="0" fontAlgn="base" hangingPunct="0">
        <a:spcBef>
          <a:spcPct val="0"/>
        </a:spcBef>
        <a:spcAft>
          <a:spcPct val="0"/>
        </a:spcAft>
        <a:defRPr sz="2800">
          <a:solidFill>
            <a:schemeClr val="bg1"/>
          </a:solidFill>
          <a:latin typeface="Verdana" pitchFamily="34" charset="0"/>
          <a:ea typeface="ＭＳ Ｐゴシック" charset="0"/>
          <a:cs typeface="ＭＳ Ｐゴシック" charset="0"/>
        </a:defRPr>
      </a:lvl5pPr>
      <a:lvl6pPr marL="457200" algn="ctr" rtl="0" fontAlgn="base">
        <a:spcBef>
          <a:spcPct val="0"/>
        </a:spcBef>
        <a:spcAft>
          <a:spcPct val="0"/>
        </a:spcAft>
        <a:defRPr sz="2800">
          <a:solidFill>
            <a:schemeClr val="bg1"/>
          </a:solidFill>
          <a:latin typeface="Verdana" pitchFamily="34" charset="0"/>
        </a:defRPr>
      </a:lvl6pPr>
      <a:lvl7pPr marL="914400" algn="ctr" rtl="0" fontAlgn="base">
        <a:spcBef>
          <a:spcPct val="0"/>
        </a:spcBef>
        <a:spcAft>
          <a:spcPct val="0"/>
        </a:spcAft>
        <a:defRPr sz="2800">
          <a:solidFill>
            <a:schemeClr val="bg1"/>
          </a:solidFill>
          <a:latin typeface="Verdana" pitchFamily="34" charset="0"/>
        </a:defRPr>
      </a:lvl7pPr>
      <a:lvl8pPr marL="1371600" algn="ctr" rtl="0" fontAlgn="base">
        <a:spcBef>
          <a:spcPct val="0"/>
        </a:spcBef>
        <a:spcAft>
          <a:spcPct val="0"/>
        </a:spcAft>
        <a:defRPr sz="2800">
          <a:solidFill>
            <a:schemeClr val="bg1"/>
          </a:solidFill>
          <a:latin typeface="Verdana" pitchFamily="34" charset="0"/>
        </a:defRPr>
      </a:lvl8pPr>
      <a:lvl9pPr marL="1828800" algn="ctr" rtl="0" fontAlgn="base">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vardegrund@pixbo.s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nnebandykungen.com/foreningsshop/pixbo-wallenstam/ungdom.html"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get.se/PixboP11" TargetMode="External"/><Relationship Id="rId2" Type="http://schemas.openxmlformats.org/officeDocument/2006/relationships/hyperlink" Target="http://www.laget.se/" TargetMode="Externa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www.laget.se/MolnlyckeIFP1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gif"/><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32" y="188640"/>
            <a:ext cx="7772400" cy="1080120"/>
          </a:xfrm>
        </p:spPr>
        <p:txBody>
          <a:bodyPr/>
          <a:lstStyle/>
          <a:p>
            <a:r>
              <a:rPr lang="sv-SE" sz="4000" u="sng" dirty="0">
                <a:latin typeface="Arial" panose="020B0604020202020204" pitchFamily="34" charset="0"/>
                <a:ea typeface="Verdana" panose="020B0604030504040204" pitchFamily="34" charset="0"/>
                <a:cs typeface="Arial" panose="020B0604020202020204" pitchFamily="34" charset="0"/>
              </a:rPr>
              <a:t>Föräldramöte Pixbo P11</a:t>
            </a:r>
          </a:p>
        </p:txBody>
      </p:sp>
      <p:sp>
        <p:nvSpPr>
          <p:cNvPr id="2" name="Underrubrik 1"/>
          <p:cNvSpPr>
            <a:spLocks noGrp="1"/>
          </p:cNvSpPr>
          <p:nvPr>
            <p:ph type="subTitle" idx="1"/>
          </p:nvPr>
        </p:nvSpPr>
        <p:spPr>
          <a:xfrm>
            <a:off x="6444208" y="5949280"/>
            <a:ext cx="2338536" cy="576064"/>
          </a:xfrm>
        </p:spPr>
        <p:txBody>
          <a:bodyPr/>
          <a:lstStyle/>
          <a:p>
            <a:r>
              <a:rPr lang="sv-SE" sz="2800" dirty="0">
                <a:latin typeface="Arial" panose="020B0604020202020204" pitchFamily="34" charset="0"/>
                <a:ea typeface="Verdana" panose="020B0604030504040204" pitchFamily="34" charset="0"/>
                <a:cs typeface="Arial" panose="020B0604020202020204" pitchFamily="34" charset="0"/>
              </a:rPr>
              <a:t>181015</a:t>
            </a:r>
          </a:p>
        </p:txBody>
      </p:sp>
      <p:sp>
        <p:nvSpPr>
          <p:cNvPr id="4" name="textruta 3"/>
          <p:cNvSpPr txBox="1"/>
          <p:nvPr/>
        </p:nvSpPr>
        <p:spPr>
          <a:xfrm>
            <a:off x="827584" y="1772816"/>
            <a:ext cx="7128792" cy="923330"/>
          </a:xfrm>
          <a:prstGeom prst="rect">
            <a:avLst/>
          </a:prstGeom>
          <a:noFill/>
        </p:spPr>
        <p:txBody>
          <a:bodyPr wrap="square" rtlCol="0">
            <a:spAutoFit/>
          </a:bodyPr>
          <a:lstStyle/>
          <a:p>
            <a:pPr lvl="2"/>
            <a:r>
              <a:rPr lang="sv-SE" i="1" dirty="0"/>
              <a:t>”Vi ledare har som inriktning att barnen har ett behov av att bli sedda. Vi tror på att barnen vill bli bekräftade hela tiden och behöver vägledning, beröm och personlig </a:t>
            </a:r>
            <a:r>
              <a:rPr lang="sv-SE" i="1" dirty="0" err="1"/>
              <a:t>feed</a:t>
            </a:r>
            <a:r>
              <a:rPr lang="sv-SE" i="1" dirty="0"/>
              <a:t>-back.”</a:t>
            </a:r>
          </a:p>
        </p:txBody>
      </p:sp>
      <p:sp>
        <p:nvSpPr>
          <p:cNvPr id="7" name="textruta 6"/>
          <p:cNvSpPr txBox="1"/>
          <p:nvPr/>
        </p:nvSpPr>
        <p:spPr>
          <a:xfrm>
            <a:off x="1907704" y="3200202"/>
            <a:ext cx="6480720" cy="2031325"/>
          </a:xfrm>
          <a:prstGeom prst="rect">
            <a:avLst/>
          </a:prstGeom>
          <a:noFill/>
        </p:spPr>
        <p:txBody>
          <a:bodyPr wrap="square" rtlCol="0">
            <a:spAutoFit/>
          </a:bodyPr>
          <a:lstStyle/>
          <a:p>
            <a:r>
              <a:rPr lang="sv-SE" i="1" dirty="0"/>
              <a:t>”Vi ledare skall skapa en miljö där man tillåts fira en vinst, men vara en ”bra vinnare”. Vi skall lära barnen vad en bra vinnare innebär, vikten av ödmjukhet och respekt för motståndaren och kompisen. Genom detta avdramatisera att förlora som istället blir en naturlig del av spelet. ”Ibland vinner man, ibland förlorar man”. Vi har kul ändå och är kompisar oavsett.”</a:t>
            </a:r>
          </a:p>
        </p:txBody>
      </p:sp>
    </p:spTree>
    <p:extLst>
      <p:ext uri="{BB962C8B-B14F-4D97-AF65-F5344CB8AC3E}">
        <p14:creationId xmlns:p14="http://schemas.microsoft.com/office/powerpoint/2010/main" val="2232824816"/>
      </p:ext>
    </p:extLst>
  </p:cSld>
  <p:clrMapOvr>
    <a:masterClrMapping/>
  </p:clrMapOvr>
  <p:transition spd="med" advTm="4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sz="2400" dirty="0">
                <a:latin typeface="Arial" panose="020B0604020202020204" pitchFamily="34" charset="0"/>
                <a:cs typeface="Arial" panose="020B0604020202020204" pitchFamily="34" charset="0"/>
              </a:rPr>
              <a:t>Om en spelare (barn/ungdom) far illa i klubben ska detta anmälas till klubbens Värdegrundsgrupp, en så kallad incidentrapportering. </a:t>
            </a:r>
          </a:p>
          <a:p>
            <a:r>
              <a:rPr lang="sv-SE" sz="2400" dirty="0">
                <a:latin typeface="Arial" panose="020B0604020202020204" pitchFamily="34" charset="0"/>
                <a:cs typeface="Arial" panose="020B0604020202020204" pitchFamily="34" charset="0"/>
              </a:rPr>
              <a:t>Värdegrundsgruppen är en neutral, oberoende och pålitlig grupp. Dit kan du även vända dig som spelare, tränare och förälder för råd, hjälp och vägledning.</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Kontakt: </a:t>
            </a:r>
            <a:r>
              <a:rPr lang="en-GB" sz="2400" dirty="0">
                <a:latin typeface="Arial" panose="020B0604020202020204" pitchFamily="34" charset="0"/>
                <a:cs typeface="Arial" panose="020B0604020202020204" pitchFamily="34" charset="0"/>
                <a:hlinkClick r:id="rId3"/>
              </a:rPr>
              <a:t>vardegrund@pixbo.se</a:t>
            </a:r>
            <a:endParaRPr lang="en-GB" sz="2400" dirty="0">
              <a:latin typeface="Arial" panose="020B0604020202020204" pitchFamily="34" charset="0"/>
              <a:cs typeface="Arial" panose="020B0604020202020204" pitchFamily="34" charset="0"/>
            </a:endParaRPr>
          </a:p>
          <a:p>
            <a:endParaRPr lang="en-GB" dirty="0"/>
          </a:p>
        </p:txBody>
      </p:sp>
      <p:sp>
        <p:nvSpPr>
          <p:cNvPr id="2" name="Rubrik 1"/>
          <p:cNvSpPr>
            <a:spLocks noGrp="1"/>
          </p:cNvSpPr>
          <p:nvPr>
            <p:ph type="title"/>
          </p:nvPr>
        </p:nvSpPr>
        <p:spPr>
          <a:xfrm>
            <a:off x="-444884" y="248854"/>
            <a:ext cx="7886700" cy="994172"/>
          </a:xfrm>
        </p:spPr>
        <p:txBody>
          <a:bodyPr/>
          <a:lstStyle/>
          <a:p>
            <a:r>
              <a:rPr lang="sv-SE" dirty="0">
                <a:latin typeface="Arial" panose="020B0604020202020204" pitchFamily="34" charset="0"/>
                <a:cs typeface="Arial" panose="020B0604020202020204" pitchFamily="34" charset="0"/>
              </a:rPr>
              <a:t>Handlingsplan – Incident</a:t>
            </a:r>
          </a:p>
        </p:txBody>
      </p:sp>
    </p:spTree>
    <p:extLst>
      <p:ext uri="{BB962C8B-B14F-4D97-AF65-F5344CB8AC3E}">
        <p14:creationId xmlns:p14="http://schemas.microsoft.com/office/powerpoint/2010/main" val="13234406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2811" y="260648"/>
            <a:ext cx="7886700" cy="994172"/>
          </a:xfrm>
        </p:spPr>
        <p:txBody>
          <a:bodyPr/>
          <a:lstStyle/>
          <a:p>
            <a:r>
              <a:rPr lang="sv-SE" dirty="0">
                <a:latin typeface="Arial" panose="020B0604020202020204" pitchFamily="34" charset="0"/>
                <a:cs typeface="Arial" panose="020B0604020202020204" pitchFamily="34" charset="0"/>
              </a:rPr>
              <a:t>Träning – praktiskt information</a:t>
            </a:r>
          </a:p>
        </p:txBody>
      </p:sp>
      <p:sp>
        <p:nvSpPr>
          <p:cNvPr id="3" name="Platshållare för innehåll 2"/>
          <p:cNvSpPr>
            <a:spLocks noGrp="1"/>
          </p:cNvSpPr>
          <p:nvPr>
            <p:ph idx="1"/>
          </p:nvPr>
        </p:nvSpPr>
        <p:spPr>
          <a:xfrm>
            <a:off x="628650" y="1556792"/>
            <a:ext cx="7886700" cy="4331387"/>
          </a:xfrm>
        </p:spPr>
        <p:txBody>
          <a:bodyPr>
            <a:normAutofit/>
          </a:bodyPr>
          <a:lstStyle/>
          <a:p>
            <a:r>
              <a:rPr lang="sv-SE" sz="1600" dirty="0">
                <a:latin typeface="Arial" panose="020B0604020202020204" pitchFamily="34" charset="0"/>
                <a:cs typeface="Arial" panose="020B0604020202020204" pitchFamily="34" charset="0"/>
              </a:rPr>
              <a:t>Vi samlas, </a:t>
            </a:r>
            <a:r>
              <a:rPr lang="sv-SE" sz="1600" u="sng" dirty="0">
                <a:latin typeface="Arial" panose="020B0604020202020204" pitchFamily="34" charset="0"/>
                <a:cs typeface="Arial" panose="020B0604020202020204" pitchFamily="34" charset="0"/>
              </a:rPr>
              <a:t>ombytta och klara</a:t>
            </a:r>
            <a:r>
              <a:rPr lang="sv-SE" sz="1600" dirty="0">
                <a:latin typeface="Arial" panose="020B0604020202020204" pitchFamily="34" charset="0"/>
                <a:cs typeface="Arial" panose="020B0604020202020204" pitchFamily="34" charset="0"/>
              </a:rPr>
              <a:t>, </a:t>
            </a:r>
            <a:r>
              <a:rPr lang="sv-SE" sz="1600" b="1" dirty="0">
                <a:solidFill>
                  <a:srgbClr val="FF0000"/>
                </a:solidFill>
                <a:latin typeface="Arial" panose="020B0604020202020204" pitchFamily="34" charset="0"/>
                <a:cs typeface="Arial" panose="020B0604020202020204" pitchFamily="34" charset="0"/>
              </a:rPr>
              <a:t>10 min innan </a:t>
            </a:r>
            <a:r>
              <a:rPr lang="sv-SE" sz="1600" dirty="0">
                <a:latin typeface="Arial" panose="020B0604020202020204" pitchFamily="34" charset="0"/>
                <a:cs typeface="Arial" panose="020B0604020202020204" pitchFamily="34" charset="0"/>
              </a:rPr>
              <a:t>träningsstart för att komma igång i tid med samling</a:t>
            </a:r>
          </a:p>
          <a:p>
            <a:r>
              <a:rPr lang="sv-SE" sz="1600" dirty="0">
                <a:latin typeface="Arial" panose="020B0604020202020204" pitchFamily="34" charset="0"/>
                <a:cs typeface="Arial" panose="020B0604020202020204" pitchFamily="34" charset="0"/>
              </a:rPr>
              <a:t>Obligatoriskt med godkända skor, glasögon, klubba och vattenflaska</a:t>
            </a:r>
          </a:p>
          <a:p>
            <a:r>
              <a:rPr lang="sv-SE" sz="1600" dirty="0">
                <a:latin typeface="Arial" panose="020B0604020202020204" pitchFamily="34" charset="0"/>
                <a:cs typeface="Arial" panose="020B0604020202020204" pitchFamily="34" charset="0"/>
              </a:rPr>
              <a:t>Ingen keps eller tuggummi</a:t>
            </a:r>
          </a:p>
          <a:p>
            <a:r>
              <a:rPr lang="sv-SE" sz="1600" dirty="0">
                <a:latin typeface="Arial" panose="020B0604020202020204" pitchFamily="34" charset="0"/>
                <a:cs typeface="Arial" panose="020B0604020202020204" pitchFamily="34" charset="0"/>
              </a:rPr>
              <a:t>Klädsel: Gärna Pixbo (Innebandykungen)</a:t>
            </a:r>
          </a:p>
          <a:p>
            <a:r>
              <a:rPr lang="sv-SE" sz="1600" dirty="0">
                <a:latin typeface="Arial" panose="020B0604020202020204" pitchFamily="34" charset="0"/>
                <a:cs typeface="Arial" panose="020B0604020202020204" pitchFamily="34" charset="0"/>
              </a:rPr>
              <a:t>Förälder ansvarig för sitt barn (olycka)</a:t>
            </a:r>
          </a:p>
          <a:p>
            <a:r>
              <a:rPr lang="sv-SE" sz="1600" dirty="0">
                <a:solidFill>
                  <a:srgbClr val="FF0000"/>
                </a:solidFill>
                <a:latin typeface="Arial" panose="020B0604020202020204" pitchFamily="34" charset="0"/>
                <a:cs typeface="Arial" panose="020B0604020202020204" pitchFamily="34" charset="0"/>
              </a:rPr>
              <a:t>Förälder närvarar vid träning eller ber en annan vuxen ta ansvar för barnet.</a:t>
            </a:r>
          </a:p>
          <a:p>
            <a:r>
              <a:rPr lang="sv-SE" sz="1600" dirty="0">
                <a:latin typeface="Arial" panose="020B0604020202020204" pitchFamily="34" charset="0"/>
                <a:cs typeface="Arial" panose="020B0604020202020204" pitchFamily="34" charset="0"/>
              </a:rPr>
              <a:t>Vid träning är det förbjudet att beträda planen från syskon och föräldrar även om det tycks finnas utrymme (vid matcher är spelare/ledare på ena sidan, föräldrar/anhöriga på andra)</a:t>
            </a:r>
            <a:endParaRPr lang="sv-SE" sz="1600" dirty="0">
              <a:solidFill>
                <a:srgbClr val="FF0000"/>
              </a:solidFill>
              <a:latin typeface="Arial" panose="020B0604020202020204" pitchFamily="34" charset="0"/>
              <a:cs typeface="Arial" panose="020B0604020202020204" pitchFamily="34" charset="0"/>
            </a:endParaRPr>
          </a:p>
          <a:p>
            <a:r>
              <a:rPr lang="sv-SE" sz="1600" dirty="0">
                <a:solidFill>
                  <a:srgbClr val="FF0000"/>
                </a:solidFill>
                <a:latin typeface="Arial" panose="020B0604020202020204" pitchFamily="34" charset="0"/>
                <a:cs typeface="Arial" panose="020B0604020202020204" pitchFamily="34" charset="0"/>
              </a:rPr>
              <a:t>Föräldrar/anhöriga håller ”låg profil” avseende kommunikation och instruktioner med barnen, lämna detta till oss ledare (gäller även match). </a:t>
            </a:r>
          </a:p>
          <a:p>
            <a:r>
              <a:rPr lang="sv-SE" sz="1600" dirty="0">
                <a:latin typeface="Arial" panose="020B0604020202020204" pitchFamily="34" charset="0"/>
                <a:cs typeface="Arial" panose="020B0604020202020204" pitchFamily="34" charset="0"/>
              </a:rPr>
              <a:t>Vid exempelvis skada eller ledset barn är vår uppmaning att i första hand lämna detta till oss ledare för värdering och bedömning (gäller även match).</a:t>
            </a:r>
          </a:p>
          <a:p>
            <a:pPr marL="0" indent="0">
              <a:buNone/>
            </a:pPr>
            <a:endParaRPr lang="sv-SE" dirty="0"/>
          </a:p>
        </p:txBody>
      </p:sp>
      <p:pic>
        <p:nvPicPr>
          <p:cNvPr id="5" name="Picture 4"/>
          <p:cNvPicPr>
            <a:picLocks noChangeAspect="1"/>
          </p:cNvPicPr>
          <p:nvPr/>
        </p:nvPicPr>
        <p:blipFill>
          <a:blip r:embed="rId3"/>
          <a:stretch>
            <a:fillRect/>
          </a:stretch>
        </p:blipFill>
        <p:spPr>
          <a:xfrm>
            <a:off x="6372200" y="5661248"/>
            <a:ext cx="1969114" cy="898475"/>
          </a:xfrm>
          <a:prstGeom prst="rect">
            <a:avLst/>
          </a:prstGeom>
        </p:spPr>
      </p:pic>
    </p:spTree>
    <p:extLst>
      <p:ext uri="{BB962C8B-B14F-4D97-AF65-F5344CB8AC3E}">
        <p14:creationId xmlns:p14="http://schemas.microsoft.com/office/powerpoint/2010/main" val="35135950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wrap="square" lIns="68580" tIns="34290" rIns="68580" bIns="34290" numCol="1" rtlCol="0" anchor="ctr" anchorCtr="0" compatLnSpc="1">
            <a:prstTxWarp prst="textNoShape">
              <a:avLst/>
            </a:prstTxWarp>
            <a:normAutofit/>
          </a:bodyPr>
          <a:lstStyle/>
          <a:p>
            <a:r>
              <a:rPr lang="sv-SE" dirty="0">
                <a:latin typeface="Arial" panose="020B0604020202020204" pitchFamily="34" charset="0"/>
                <a:cs typeface="Arial" panose="020B0604020202020204" pitchFamily="34" charset="0"/>
              </a:rPr>
              <a:t>Träningsupplägg</a:t>
            </a:r>
          </a:p>
        </p:txBody>
      </p:sp>
      <p:sp>
        <p:nvSpPr>
          <p:cNvPr id="3" name="Platshållare för innehåll 2"/>
          <p:cNvSpPr>
            <a:spLocks noGrp="1"/>
          </p:cNvSpPr>
          <p:nvPr>
            <p:ph idx="1"/>
          </p:nvPr>
        </p:nvSpPr>
        <p:spPr>
          <a:xfrm>
            <a:off x="592168" y="1403648"/>
            <a:ext cx="6779585" cy="4232744"/>
          </a:xfrm>
        </p:spPr>
        <p:txBody>
          <a:bodyPr>
            <a:normAutofit/>
          </a:bodyPr>
          <a:lstStyle/>
          <a:p>
            <a:r>
              <a:rPr lang="sv-SE" sz="1600" dirty="0">
                <a:latin typeface="Arial" panose="020B0604020202020204" pitchFamily="34" charset="0"/>
                <a:cs typeface="Arial" panose="020B0604020202020204" pitchFamily="34" charset="0"/>
              </a:rPr>
              <a:t>Träningen är planerad med en huvudansvarig ledare vid varje träning</a:t>
            </a:r>
          </a:p>
          <a:p>
            <a:r>
              <a:rPr lang="sv-SE" sz="1600" dirty="0">
                <a:latin typeface="Arial" panose="020B0604020202020204" pitchFamily="34" charset="0"/>
                <a:cs typeface="Arial" panose="020B0604020202020204" pitchFamily="34" charset="0"/>
              </a:rPr>
              <a:t>Innan varje träning genomförs en uppvärmning med inriktning på motorik, koordination och balans</a:t>
            </a:r>
          </a:p>
          <a:p>
            <a:r>
              <a:rPr lang="sv-SE" sz="1600" dirty="0">
                <a:latin typeface="Arial" panose="020B0604020202020204" pitchFamily="34" charset="0"/>
                <a:cs typeface="Arial" panose="020B0604020202020204" pitchFamily="34" charset="0"/>
              </a:rPr>
              <a:t>Träningen skall vara upplagd så att de huvudsakliga momenten för träningen kommer först och avslutas med de moment som kräver mindre koncentration</a:t>
            </a:r>
          </a:p>
          <a:p>
            <a:r>
              <a:rPr lang="sv-SE" sz="1600" dirty="0">
                <a:latin typeface="Arial" panose="020B0604020202020204" pitchFamily="34" charset="0"/>
                <a:cs typeface="Arial" panose="020B0604020202020204" pitchFamily="34" charset="0"/>
              </a:rPr>
              <a:t>Vi strävar efter så mycket bollkontakt som möjligt och varje träningspass skall utgöras av minimum 1/3 tvåmålsspel/matchliknande spelövningar</a:t>
            </a:r>
          </a:p>
          <a:p>
            <a:r>
              <a:rPr lang="sv-SE" sz="1600" dirty="0">
                <a:latin typeface="Arial" panose="020B0604020202020204" pitchFamily="34" charset="0"/>
                <a:cs typeface="Arial" panose="020B0604020202020204" pitchFamily="34" charset="0"/>
              </a:rPr>
              <a:t>Så många spelare som möjligt skall vara aktiva så mycket som möjligt. Stationsövningar ska innehålla hög aktivitet och helst med boll. Vi strävar efter att undvika köbildning i möjligaste mån.</a:t>
            </a:r>
          </a:p>
        </p:txBody>
      </p:sp>
      <p:pic>
        <p:nvPicPr>
          <p:cNvPr id="5" name="Picture 4"/>
          <p:cNvPicPr>
            <a:picLocks noChangeAspect="1"/>
          </p:cNvPicPr>
          <p:nvPr/>
        </p:nvPicPr>
        <p:blipFill>
          <a:blip r:embed="rId3"/>
          <a:stretch>
            <a:fillRect/>
          </a:stretch>
        </p:blipFill>
        <p:spPr>
          <a:xfrm>
            <a:off x="6228184" y="5373216"/>
            <a:ext cx="2614613" cy="1193006"/>
          </a:xfrm>
          <a:prstGeom prst="rect">
            <a:avLst/>
          </a:prstGeom>
        </p:spPr>
      </p:pic>
    </p:spTree>
    <p:extLst>
      <p:ext uri="{BB962C8B-B14F-4D97-AF65-F5344CB8AC3E}">
        <p14:creationId xmlns:p14="http://schemas.microsoft.com/office/powerpoint/2010/main" val="17426140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wrap="square" lIns="68580" tIns="34290" rIns="68580" bIns="34290" numCol="1" rtlCol="0" anchor="ctr" anchorCtr="0" compatLnSpc="1">
            <a:prstTxWarp prst="textNoShape">
              <a:avLst/>
            </a:prstTxWarp>
            <a:normAutofit/>
          </a:bodyPr>
          <a:lstStyle/>
          <a:p>
            <a:r>
              <a:rPr lang="sv-SE" dirty="0">
                <a:latin typeface="Arial" panose="020B0604020202020204" pitchFamily="34" charset="0"/>
                <a:cs typeface="Arial" panose="020B0604020202020204" pitchFamily="34" charset="0"/>
              </a:rPr>
              <a:t>Träningskläder</a:t>
            </a:r>
          </a:p>
        </p:txBody>
      </p:sp>
      <p:sp>
        <p:nvSpPr>
          <p:cNvPr id="3" name="Platshållare för innehåll 2"/>
          <p:cNvSpPr>
            <a:spLocks noGrp="1"/>
          </p:cNvSpPr>
          <p:nvPr>
            <p:ph idx="1"/>
          </p:nvPr>
        </p:nvSpPr>
        <p:spPr/>
        <p:txBody>
          <a:bodyPr/>
          <a:lstStyle/>
          <a:p>
            <a:r>
              <a:rPr lang="sv-SE" sz="1600" dirty="0">
                <a:latin typeface="Arial" panose="020B0604020202020204" pitchFamily="34" charset="0"/>
                <a:cs typeface="Arial" panose="020B0604020202020204" pitchFamily="34" charset="0"/>
              </a:rPr>
              <a:t>Besök gärna Innebandykungen på Mölndalsvägen, </a:t>
            </a:r>
            <a:r>
              <a:rPr lang="sv-SE" sz="1600" i="1" dirty="0">
                <a:latin typeface="Arial" panose="020B0604020202020204" pitchFamily="34" charset="0"/>
                <a:cs typeface="Arial" panose="020B0604020202020204" pitchFamily="34" charset="0"/>
              </a:rPr>
              <a:t>om</a:t>
            </a:r>
            <a:r>
              <a:rPr lang="sv-SE" sz="1600" dirty="0">
                <a:latin typeface="Arial" panose="020B0604020202020204" pitchFamily="34" charset="0"/>
                <a:cs typeface="Arial" panose="020B0604020202020204" pitchFamily="34" charset="0"/>
              </a:rPr>
              <a:t> ni tänker köpa nya kläder:</a:t>
            </a:r>
          </a:p>
          <a:p>
            <a:pPr marL="342900" lvl="1" indent="0">
              <a:buNone/>
            </a:pPr>
            <a:r>
              <a:rPr lang="sv-SE" sz="1600" dirty="0">
                <a:latin typeface="Arial" panose="020B0604020202020204" pitchFamily="34" charset="0"/>
                <a:cs typeface="Arial" panose="020B0604020202020204" pitchFamily="34" charset="0"/>
                <a:hlinkClick r:id="rId2"/>
              </a:rPr>
              <a:t>http://www.innebandykungen.com/foreningsshop/pixbo-wallenstam/ungdom.html</a:t>
            </a:r>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Önskemål att ha namn på kläderna och vattenflaska</a:t>
            </a:r>
          </a:p>
          <a:p>
            <a:pPr lvl="1"/>
            <a:r>
              <a:rPr lang="sv-SE" sz="1600" dirty="0">
                <a:latin typeface="Arial" panose="020B0604020202020204" pitchFamily="34" charset="0"/>
                <a:cs typeface="Arial" panose="020B0604020202020204" pitchFamily="34" charset="0"/>
              </a:rPr>
              <a:t>Vi strävar efter att alla barn ska bli sedda – att lära oss och tilltala barnen med namn är viktigt</a:t>
            </a:r>
          </a:p>
          <a:p>
            <a:r>
              <a:rPr lang="sv-SE" sz="1600" dirty="0">
                <a:latin typeface="Arial" panose="020B0604020202020204" pitchFamily="34" charset="0"/>
                <a:cs typeface="Arial" panose="020B0604020202020204" pitchFamily="34" charset="0"/>
              </a:rPr>
              <a:t>Godkända skor, glasögon och klubba</a:t>
            </a:r>
          </a:p>
          <a:p>
            <a:pPr marL="0" indent="0">
              <a:buNone/>
            </a:pPr>
            <a:endParaRPr lang="sv-SE" sz="1500" dirty="0"/>
          </a:p>
          <a:p>
            <a:pPr marL="0" indent="0">
              <a:buNone/>
            </a:pPr>
            <a:endParaRPr lang="sv-SE" dirty="0"/>
          </a:p>
          <a:p>
            <a:endParaRPr lang="sv-SE" dirty="0"/>
          </a:p>
        </p:txBody>
      </p:sp>
      <p:pic>
        <p:nvPicPr>
          <p:cNvPr id="8" name="Picture 7"/>
          <p:cNvPicPr>
            <a:picLocks noChangeAspect="1"/>
          </p:cNvPicPr>
          <p:nvPr/>
        </p:nvPicPr>
        <p:blipFill>
          <a:blip r:embed="rId3"/>
          <a:stretch>
            <a:fillRect/>
          </a:stretch>
        </p:blipFill>
        <p:spPr>
          <a:xfrm>
            <a:off x="4018136" y="3842519"/>
            <a:ext cx="2614613" cy="1193006"/>
          </a:xfrm>
          <a:prstGeom prst="rect">
            <a:avLst/>
          </a:prstGeom>
        </p:spPr>
      </p:pic>
      <p:pic>
        <p:nvPicPr>
          <p:cNvPr id="9" name="Picture 8"/>
          <p:cNvPicPr>
            <a:picLocks noChangeAspect="1"/>
          </p:cNvPicPr>
          <p:nvPr/>
        </p:nvPicPr>
        <p:blipFill>
          <a:blip r:embed="rId4"/>
          <a:stretch>
            <a:fillRect/>
          </a:stretch>
        </p:blipFill>
        <p:spPr>
          <a:xfrm>
            <a:off x="2987824" y="5148101"/>
            <a:ext cx="4675238" cy="1455405"/>
          </a:xfrm>
          <a:prstGeom prst="rect">
            <a:avLst/>
          </a:prstGeom>
        </p:spPr>
      </p:pic>
    </p:spTree>
    <p:extLst>
      <p:ext uri="{BB962C8B-B14F-4D97-AF65-F5344CB8AC3E}">
        <p14:creationId xmlns:p14="http://schemas.microsoft.com/office/powerpoint/2010/main" val="7512441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3608" y="404664"/>
            <a:ext cx="5900737" cy="868362"/>
          </a:xfrm>
        </p:spPr>
        <p:txBody>
          <a:bodyPr/>
          <a:lstStyle/>
          <a:p>
            <a:r>
              <a:rPr lang="sv-SE" dirty="0">
                <a:latin typeface="Arial" panose="020B0604020202020204" pitchFamily="34" charset="0"/>
                <a:ea typeface="Verdana" panose="020B0604030504040204" pitchFamily="34" charset="0"/>
                <a:cs typeface="Arial" panose="020B0604020202020204" pitchFamily="34" charset="0"/>
              </a:rPr>
              <a:t>Vad gäller kring ett lag och två grupper?</a:t>
            </a:r>
          </a:p>
        </p:txBody>
      </p:sp>
      <p:sp>
        <p:nvSpPr>
          <p:cNvPr id="3" name="Platshållare för innehåll 2"/>
          <p:cNvSpPr>
            <a:spLocks noGrp="1"/>
          </p:cNvSpPr>
          <p:nvPr>
            <p:ph sz="half" idx="1"/>
          </p:nvPr>
        </p:nvSpPr>
        <p:spPr>
          <a:xfrm>
            <a:off x="648680" y="1909192"/>
            <a:ext cx="7846640" cy="3464024"/>
          </a:xfrm>
        </p:spPr>
        <p:txBody>
          <a:bodyPr/>
          <a:lstStyle/>
          <a:p>
            <a:r>
              <a:rPr lang="sv-SE" sz="2000" dirty="0">
                <a:latin typeface="Swedbank Sans Regular" panose="02020503050405020304" pitchFamily="18" charset="0"/>
              </a:rPr>
              <a:t>Av praktiska skäl bedrivs träningarna i två grupper. Det innebär givetvis  </a:t>
            </a:r>
            <a:r>
              <a:rPr lang="sv-SE" sz="2000" b="1" u="sng" dirty="0">
                <a:latin typeface="Swedbank Sans Regular" panose="02020503050405020304" pitchFamily="18" charset="0"/>
              </a:rPr>
              <a:t>inte</a:t>
            </a:r>
            <a:r>
              <a:rPr lang="sv-SE" sz="2000" dirty="0">
                <a:latin typeface="Swedbank Sans Regular" panose="02020503050405020304" pitchFamily="18" charset="0"/>
              </a:rPr>
              <a:t> att det är valbart vilken grupp man närvarar ifrån den ena gången till den andra.</a:t>
            </a:r>
          </a:p>
          <a:p>
            <a:r>
              <a:rPr lang="sv-SE" sz="2000" dirty="0">
                <a:latin typeface="Swedbank Sans Regular" panose="02020503050405020304" pitchFamily="18" charset="0"/>
              </a:rPr>
              <a:t>Grupperna kommer modifieras kontinuerligt med hänsyn till flera parametrar som t ex ledare, kunskapsnivå, kompisar, geografi.</a:t>
            </a:r>
          </a:p>
          <a:p>
            <a:r>
              <a:rPr lang="sv-SE" sz="2000" dirty="0">
                <a:latin typeface="Swedbank Sans Regular" panose="02020503050405020304" pitchFamily="18" charset="0"/>
              </a:rPr>
              <a:t>Föreningen har bestämt att 50 barn är max i varje åldersgrupp.</a:t>
            </a:r>
          </a:p>
          <a:p>
            <a:r>
              <a:rPr lang="sv-SE" sz="2000" dirty="0">
                <a:latin typeface="Swedbank Sans Regular" panose="02020503050405020304" pitchFamily="18" charset="0"/>
              </a:rPr>
              <a:t>F.N är P11 44 anmälda barn.</a:t>
            </a:r>
          </a:p>
          <a:p>
            <a:r>
              <a:rPr lang="sv-SE" sz="2000" dirty="0"/>
              <a:t>Kunskapsnivå, kompisar och geografi är hänsynstaganden vi gör, men det viktigaste </a:t>
            </a:r>
            <a:r>
              <a:rPr lang="sv-SE" sz="2000" dirty="0" err="1"/>
              <a:t>fokuset</a:t>
            </a:r>
            <a:r>
              <a:rPr lang="sv-SE" sz="2000" dirty="0"/>
              <a:t> är att samtliga barn skall känna sig lika trygga med samtliga kompisar i laget.</a:t>
            </a:r>
          </a:p>
          <a:p>
            <a:r>
              <a:rPr lang="sv-SE" sz="2000" dirty="0"/>
              <a:t>Vi strävar efter att få bort </a:t>
            </a:r>
            <a:r>
              <a:rPr lang="sv-SE" sz="2000" dirty="0" err="1"/>
              <a:t>sub</a:t>
            </a:r>
            <a:r>
              <a:rPr lang="sv-SE" sz="2000" dirty="0"/>
              <a:t>-grupper och andra </a:t>
            </a:r>
            <a:r>
              <a:rPr lang="sv-SE" sz="2000" dirty="0" err="1"/>
              <a:t>smågrupperingar</a:t>
            </a:r>
            <a:r>
              <a:rPr lang="sv-SE" sz="2000" dirty="0"/>
              <a:t> i laget till förmån för alla barns glädje och trygghet oavsett om man har många kompisar vid sidan av verksamheten eller inte.</a:t>
            </a:r>
            <a:br>
              <a:rPr lang="sv-SE" sz="2000" dirty="0"/>
            </a:br>
            <a:endParaRPr lang="sv-SE" sz="2000" dirty="0">
              <a:latin typeface="Swedbank Sans Regular" panose="02020503050405020304" pitchFamily="18" charset="0"/>
            </a:endParaRPr>
          </a:p>
        </p:txBody>
      </p:sp>
    </p:spTree>
    <p:extLst>
      <p:ext uri="{BB962C8B-B14F-4D97-AF65-F5344CB8AC3E}">
        <p14:creationId xmlns:p14="http://schemas.microsoft.com/office/powerpoint/2010/main" val="147073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hlinkClick r:id="rId2"/>
              </a:rPr>
              <a:t>www.laget.se</a:t>
            </a:r>
            <a:r>
              <a:rPr lang="sv-SE" dirty="0"/>
              <a:t> / </a:t>
            </a:r>
            <a:r>
              <a:rPr lang="sv-SE" dirty="0" err="1"/>
              <a:t>app</a:t>
            </a:r>
            <a:endParaRPr lang="sv-SE" dirty="0"/>
          </a:p>
        </p:txBody>
      </p:sp>
      <p:sp>
        <p:nvSpPr>
          <p:cNvPr id="3" name="Platshållare för innehåll 2"/>
          <p:cNvSpPr>
            <a:spLocks noGrp="1"/>
          </p:cNvSpPr>
          <p:nvPr>
            <p:ph idx="1"/>
          </p:nvPr>
        </p:nvSpPr>
        <p:spPr>
          <a:xfrm>
            <a:off x="397392" y="2218494"/>
            <a:ext cx="7886700" cy="3263504"/>
          </a:xfrm>
        </p:spPr>
        <p:txBody>
          <a:bodyPr>
            <a:normAutofit/>
          </a:bodyPr>
          <a:lstStyle/>
          <a:p>
            <a:r>
              <a:rPr lang="sv-SE" sz="1600" dirty="0"/>
              <a:t>All kommunikation och fakturering sker via hemsidan laget.se </a:t>
            </a:r>
            <a:r>
              <a:rPr lang="sv-SE" sz="1600" dirty="0">
                <a:hlinkClick r:id="rId3"/>
              </a:rPr>
              <a:t>https://www.laget.se/PixboP11</a:t>
            </a:r>
            <a:endParaRPr lang="sv-SE" sz="1600" dirty="0"/>
          </a:p>
          <a:p>
            <a:r>
              <a:rPr lang="sv-SE" sz="1600" dirty="0"/>
              <a:t>Använd  laget.se </a:t>
            </a:r>
            <a:r>
              <a:rPr lang="sv-SE" sz="1600" dirty="0" err="1"/>
              <a:t>appen</a:t>
            </a:r>
            <a:endParaRPr lang="sv-SE" sz="1600" dirty="0">
              <a:hlinkClick r:id="rId4"/>
            </a:endParaRPr>
          </a:p>
          <a:p>
            <a:r>
              <a:rPr lang="sv-SE" sz="1600" dirty="0"/>
              <a:t>Viktigt att ni är registrerade (både barn och anhöriga)</a:t>
            </a:r>
          </a:p>
          <a:p>
            <a:r>
              <a:rPr lang="sv-SE" sz="1600" dirty="0"/>
              <a:t>Meddela närvaro vid kallelser – obs ett krav för deltagande.</a:t>
            </a:r>
          </a:p>
          <a:p>
            <a:r>
              <a:rPr lang="sv-SE" sz="1600" dirty="0"/>
              <a:t>Vi tar närvaro vid träningar (men skickar inte kallelser för träningar)</a:t>
            </a:r>
          </a:p>
          <a:p>
            <a:r>
              <a:rPr lang="sv-SE" sz="1600" dirty="0"/>
              <a:t>Gärna foton </a:t>
            </a:r>
          </a:p>
          <a:p>
            <a:pPr marL="0" indent="0">
              <a:buNone/>
            </a:pPr>
            <a:endParaRPr lang="sv-SE" sz="1600" dirty="0"/>
          </a:p>
          <a:p>
            <a:pPr marL="0" indent="0">
              <a:buNone/>
            </a:pPr>
            <a:r>
              <a:rPr lang="sv-SE" sz="1600" b="1" dirty="0"/>
              <a:t>Frånvaro:</a:t>
            </a:r>
          </a:p>
          <a:p>
            <a:r>
              <a:rPr lang="sv-SE" sz="1600" dirty="0"/>
              <a:t>Ingen träning vid sjukdom</a:t>
            </a:r>
          </a:p>
          <a:p>
            <a:r>
              <a:rPr lang="sv-SE" sz="1600" dirty="0"/>
              <a:t>Längre frånvaro? Meddela oss</a:t>
            </a:r>
          </a:p>
          <a:p>
            <a:endParaRPr lang="sv-SE" sz="1500" dirty="0"/>
          </a:p>
          <a:p>
            <a:pPr marL="0" indent="0">
              <a:buNone/>
            </a:pPr>
            <a:endParaRPr lang="sv-SE" sz="1500" dirty="0"/>
          </a:p>
        </p:txBody>
      </p:sp>
      <p:pic>
        <p:nvPicPr>
          <p:cNvPr id="6" name="Picture 5"/>
          <p:cNvPicPr>
            <a:picLocks noChangeAspect="1"/>
          </p:cNvPicPr>
          <p:nvPr/>
        </p:nvPicPr>
        <p:blipFill>
          <a:blip r:embed="rId5"/>
          <a:stretch>
            <a:fillRect/>
          </a:stretch>
        </p:blipFill>
        <p:spPr>
          <a:xfrm>
            <a:off x="3707904" y="4149080"/>
            <a:ext cx="4104456" cy="2375902"/>
          </a:xfrm>
          <a:prstGeom prst="rect">
            <a:avLst/>
          </a:prstGeom>
        </p:spPr>
      </p:pic>
    </p:spTree>
    <p:extLst>
      <p:ext uri="{BB962C8B-B14F-4D97-AF65-F5344CB8AC3E}">
        <p14:creationId xmlns:p14="http://schemas.microsoft.com/office/powerpoint/2010/main" val="11045840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Matcher/Sammandrag</a:t>
            </a:r>
          </a:p>
        </p:txBody>
      </p:sp>
      <p:sp>
        <p:nvSpPr>
          <p:cNvPr id="3" name="Platshållare för innehåll 2"/>
          <p:cNvSpPr>
            <a:spLocks noGrp="1"/>
          </p:cNvSpPr>
          <p:nvPr>
            <p:ph idx="1"/>
          </p:nvPr>
        </p:nvSpPr>
        <p:spPr>
          <a:xfrm>
            <a:off x="628650" y="2226469"/>
            <a:ext cx="5654163" cy="3263504"/>
          </a:xfrm>
        </p:spPr>
        <p:txBody>
          <a:bodyPr>
            <a:normAutofit/>
          </a:bodyPr>
          <a:lstStyle/>
          <a:p>
            <a:r>
              <a:rPr lang="sv-SE" sz="1200" dirty="0">
                <a:latin typeface="Arial" panose="020B0604020202020204" pitchFamily="34" charset="0"/>
                <a:cs typeface="Arial" panose="020B0604020202020204" pitchFamily="34" charset="0"/>
              </a:rPr>
              <a:t>Sammandrag som anordnas av Göteborgs Innebandyförbund</a:t>
            </a:r>
          </a:p>
          <a:p>
            <a:r>
              <a:rPr lang="en-GB" sz="1200" dirty="0" err="1">
                <a:latin typeface="Arial" panose="020B0604020202020204" pitchFamily="34" charset="0"/>
                <a:cs typeface="Arial" panose="020B0604020202020204" pitchFamily="34" charset="0"/>
              </a:rPr>
              <a:t>Matchtid</a:t>
            </a:r>
            <a:r>
              <a:rPr lang="en-GB" sz="1200" dirty="0">
                <a:latin typeface="Arial" panose="020B0604020202020204" pitchFamily="34" charset="0"/>
                <a:cs typeface="Arial" panose="020B0604020202020204" pitchFamily="34" charset="0"/>
              </a:rPr>
              <a:t> 2x10 </a:t>
            </a:r>
            <a:r>
              <a:rPr lang="en-GB" sz="1200" dirty="0" err="1">
                <a:latin typeface="Arial" panose="020B0604020202020204" pitchFamily="34" charset="0"/>
                <a:cs typeface="Arial" panose="020B0604020202020204" pitchFamily="34" charset="0"/>
              </a:rPr>
              <a:t>minuter</a:t>
            </a:r>
            <a:r>
              <a:rPr lang="en-GB" sz="1200" dirty="0">
                <a:latin typeface="Arial" panose="020B0604020202020204" pitchFamily="34" charset="0"/>
                <a:cs typeface="Arial" panose="020B0604020202020204" pitchFamily="34" charset="0"/>
              </a:rPr>
              <a:t>, 3-mot-3 med </a:t>
            </a:r>
            <a:r>
              <a:rPr lang="en-GB" sz="1200" dirty="0" err="1">
                <a:latin typeface="Arial" panose="020B0604020202020204" pitchFamily="34" charset="0"/>
                <a:cs typeface="Arial" panose="020B0604020202020204" pitchFamily="34" charset="0"/>
              </a:rPr>
              <a:t>målvakt</a:t>
            </a:r>
            <a:r>
              <a:rPr lang="en-GB" sz="1200" dirty="0">
                <a:latin typeface="Arial" panose="020B0604020202020204" pitchFamily="34" charset="0"/>
                <a:cs typeface="Arial" panose="020B0604020202020204" pitchFamily="34" charset="0"/>
              </a:rPr>
              <a:t> (max 8 per lag)</a:t>
            </a:r>
          </a:p>
          <a:p>
            <a:r>
              <a:rPr lang="sv-SE" sz="1200" dirty="0">
                <a:latin typeface="Arial" panose="020B0604020202020204" pitchFamily="34" charset="0"/>
                <a:cs typeface="Arial" panose="020B0604020202020204" pitchFamily="34" charset="0"/>
              </a:rPr>
              <a:t>Alla får spela lika mycket</a:t>
            </a:r>
          </a:p>
          <a:p>
            <a:r>
              <a:rPr lang="sv-SE" sz="1200" dirty="0">
                <a:latin typeface="Arial" panose="020B0604020202020204" pitchFamily="34" charset="0"/>
                <a:cs typeface="Arial" panose="020B0604020202020204" pitchFamily="34" charset="0"/>
              </a:rPr>
              <a:t>Ledarna skickar ut info och sista anmälningsdatum </a:t>
            </a:r>
          </a:p>
          <a:p>
            <a:r>
              <a:rPr lang="sv-SE" sz="1200" dirty="0">
                <a:latin typeface="Arial" panose="020B0604020202020204" pitchFamily="34" charset="0"/>
                <a:cs typeface="Arial" panose="020B0604020202020204" pitchFamily="34" charset="0"/>
              </a:rPr>
              <a:t>Vi anmäler antal lag efter anmälda spelare</a:t>
            </a:r>
          </a:p>
          <a:p>
            <a:r>
              <a:rPr lang="sv-SE" sz="1200" dirty="0">
                <a:latin typeface="Arial" panose="020B0604020202020204" pitchFamily="34" charset="0"/>
                <a:cs typeface="Arial" panose="020B0604020202020204" pitchFamily="34" charset="0"/>
              </a:rPr>
              <a:t>Sena anmälningar hanteras i mån av plats</a:t>
            </a:r>
          </a:p>
          <a:p>
            <a:r>
              <a:rPr lang="sv-SE" sz="1200" dirty="0">
                <a:latin typeface="Arial" panose="020B0604020202020204" pitchFamily="34" charset="0"/>
                <a:cs typeface="Arial" panose="020B0604020202020204" pitchFamily="34" charset="0"/>
              </a:rPr>
              <a:t>Samlingstid lägger vi upp på laget.se</a:t>
            </a:r>
          </a:p>
          <a:p>
            <a:r>
              <a:rPr lang="sv-SE" sz="1200" dirty="0">
                <a:latin typeface="Arial" panose="020B0604020202020204" pitchFamily="34" charset="0"/>
                <a:cs typeface="Arial" panose="020B0604020202020204" pitchFamily="34" charset="0"/>
              </a:rPr>
              <a:t>Samling normalt på spelplatsen</a:t>
            </a:r>
          </a:p>
          <a:p>
            <a:r>
              <a:rPr lang="sv-SE" sz="1200" dirty="0">
                <a:latin typeface="Arial" panose="020B0604020202020204" pitchFamily="34" charset="0"/>
                <a:cs typeface="Arial" panose="020B0604020202020204" pitchFamily="34" charset="0"/>
              </a:rPr>
              <a:t>Klubben står för matchtröja </a:t>
            </a:r>
          </a:p>
          <a:p>
            <a:r>
              <a:rPr lang="sv-SE" sz="1200" dirty="0">
                <a:latin typeface="Arial" panose="020B0604020202020204" pitchFamily="34" charset="0"/>
                <a:cs typeface="Arial" panose="020B0604020202020204" pitchFamily="34" charset="0"/>
              </a:rPr>
              <a:t>Spelarna står för svarta shorts och strumpor.</a:t>
            </a:r>
          </a:p>
          <a:p>
            <a:r>
              <a:rPr lang="sv-SE" sz="1200" dirty="0">
                <a:latin typeface="Arial" panose="020B0604020202020204" pitchFamily="34" charset="0"/>
                <a:cs typeface="Arial" panose="020B0604020202020204" pitchFamily="34" charset="0"/>
              </a:rPr>
              <a:t>Tröjorna lånas ut vid varje match/sammandrag och samlas in efteråt</a:t>
            </a:r>
          </a:p>
          <a:p>
            <a:pPr marL="0" indent="0">
              <a:buNone/>
            </a:pPr>
            <a:endParaRPr lang="sv-SE" dirty="0"/>
          </a:p>
        </p:txBody>
      </p:sp>
      <p:pic>
        <p:nvPicPr>
          <p:cNvPr id="5" name="Picture 4"/>
          <p:cNvPicPr>
            <a:picLocks noChangeAspect="1"/>
          </p:cNvPicPr>
          <p:nvPr/>
        </p:nvPicPr>
        <p:blipFill>
          <a:blip r:embed="rId2"/>
          <a:stretch>
            <a:fillRect/>
          </a:stretch>
        </p:blipFill>
        <p:spPr>
          <a:xfrm>
            <a:off x="7105842" y="4436269"/>
            <a:ext cx="1878806" cy="1564481"/>
          </a:xfrm>
          <a:prstGeom prst="rect">
            <a:avLst/>
          </a:prstGeom>
        </p:spPr>
      </p:pic>
      <p:sp>
        <p:nvSpPr>
          <p:cNvPr id="8" name="Rounded Rectangular Callout 7"/>
          <p:cNvSpPr/>
          <p:nvPr/>
        </p:nvSpPr>
        <p:spPr>
          <a:xfrm>
            <a:off x="5337858" y="2313199"/>
            <a:ext cx="3646789" cy="2048060"/>
          </a:xfrm>
          <a:prstGeom prst="wedgeRoundRectCallout">
            <a:avLst>
              <a:gd name="adj1" fmla="val -58372"/>
              <a:gd name="adj2" fmla="val -1913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sv-SE" u="sng" dirty="0">
                <a:solidFill>
                  <a:srgbClr val="C00000"/>
                </a:solidFill>
              </a:rPr>
              <a:t>Preliminära</a:t>
            </a:r>
            <a:r>
              <a:rPr lang="sv-SE" dirty="0">
                <a:solidFill>
                  <a:srgbClr val="C00000"/>
                </a:solidFill>
              </a:rPr>
              <a:t> speldatum:</a:t>
            </a:r>
          </a:p>
          <a:p>
            <a:pPr marL="214313" indent="-214313">
              <a:buFont typeface="Arial" panose="020B0604020202020204" pitchFamily="34" charset="0"/>
              <a:buChar char="•"/>
            </a:pPr>
            <a:r>
              <a:rPr lang="en-GB" b="1" dirty="0"/>
              <a:t>21/10</a:t>
            </a:r>
          </a:p>
          <a:p>
            <a:pPr marL="214313" indent="-214313">
              <a:buFont typeface="Arial" panose="020B0604020202020204" pitchFamily="34" charset="0"/>
              <a:buChar char="•"/>
            </a:pPr>
            <a:r>
              <a:rPr lang="en-GB" b="1" dirty="0"/>
              <a:t>11/11 </a:t>
            </a:r>
          </a:p>
          <a:p>
            <a:pPr marL="214313" indent="-214313">
              <a:buFont typeface="Arial" panose="020B0604020202020204" pitchFamily="34" charset="0"/>
              <a:buChar char="•"/>
            </a:pPr>
            <a:r>
              <a:rPr lang="en-GB" b="1" dirty="0"/>
              <a:t>9/12</a:t>
            </a:r>
          </a:p>
          <a:p>
            <a:r>
              <a:rPr lang="sv-SE" dirty="0">
                <a:solidFill>
                  <a:srgbClr val="C00000"/>
                </a:solidFill>
              </a:rPr>
              <a:t>https://www.innebandy.se/vastsvenska/tavling/seriespel-tavlingsarenden/gron-niva/</a:t>
            </a:r>
          </a:p>
          <a:p>
            <a:pPr marL="214313" indent="-214313">
              <a:buFont typeface="Arial" panose="020B0604020202020204" pitchFamily="34" charset="0"/>
              <a:buChar char="•"/>
            </a:pPr>
            <a:endParaRPr lang="en-GB" dirty="0">
              <a:solidFill>
                <a:srgbClr val="C00000"/>
              </a:solidFill>
            </a:endParaRPr>
          </a:p>
        </p:txBody>
      </p:sp>
    </p:spTree>
    <p:extLst>
      <p:ext uri="{BB962C8B-B14F-4D97-AF65-F5344CB8AC3E}">
        <p14:creationId xmlns:p14="http://schemas.microsoft.com/office/powerpoint/2010/main" val="246109853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Medlemsavgift och försäkring</a:t>
            </a:r>
          </a:p>
        </p:txBody>
      </p:sp>
      <p:sp>
        <p:nvSpPr>
          <p:cNvPr id="3" name="Platshållare för innehåll 2"/>
          <p:cNvSpPr>
            <a:spLocks noGrp="1"/>
          </p:cNvSpPr>
          <p:nvPr>
            <p:ph idx="1"/>
          </p:nvPr>
        </p:nvSpPr>
        <p:spPr/>
        <p:txBody>
          <a:bodyPr>
            <a:normAutofit/>
          </a:bodyPr>
          <a:lstStyle/>
          <a:p>
            <a:r>
              <a:rPr lang="sv-SE" sz="2000" dirty="0">
                <a:latin typeface="Arial" panose="020B0604020202020204" pitchFamily="34" charset="0"/>
                <a:cs typeface="Arial" panose="020B0604020202020204" pitchFamily="34" charset="0"/>
              </a:rPr>
              <a:t>Alla spelare (och ledare) skall betala medlemsavgift</a:t>
            </a:r>
          </a:p>
          <a:p>
            <a:pPr lvl="1"/>
            <a:r>
              <a:rPr lang="sv-SE" sz="2000" dirty="0">
                <a:latin typeface="Arial" panose="020B0604020202020204" pitchFamily="34" charset="0"/>
                <a:cs typeface="Arial" panose="020B0604020202020204" pitchFamily="34" charset="0"/>
              </a:rPr>
              <a:t>4 provträningar  - därefter skall man vara medlem</a:t>
            </a:r>
          </a:p>
          <a:p>
            <a:pPr lvl="1"/>
            <a:r>
              <a:rPr lang="sv-SE" sz="2000" dirty="0">
                <a:latin typeface="Arial" panose="020B0604020202020204" pitchFamily="34" charset="0"/>
                <a:cs typeface="Arial" panose="020B0604020202020204" pitchFamily="34" charset="0"/>
              </a:rPr>
              <a:t>Krav för att delta på sammandrag och cuper</a:t>
            </a:r>
          </a:p>
          <a:p>
            <a:r>
              <a:rPr lang="sv-SE" sz="2000" dirty="0">
                <a:latin typeface="Arial" panose="020B0604020202020204" pitchFamily="34" charset="0"/>
                <a:cs typeface="Arial" panose="020B0604020202020204" pitchFamily="34" charset="0"/>
              </a:rPr>
              <a:t>Klubben skickar faktura på mail</a:t>
            </a:r>
          </a:p>
          <a:p>
            <a:r>
              <a:rPr lang="sv-SE" sz="2000" dirty="0">
                <a:latin typeface="Arial" panose="020B0604020202020204" pitchFamily="34" charset="0"/>
                <a:cs typeface="Arial" panose="020B0604020202020204" pitchFamily="34" charset="0"/>
              </a:rPr>
              <a:t>Vid betald medlemsavgift erhålls en spelarförsäkring</a:t>
            </a:r>
          </a:p>
          <a:p>
            <a:pPr marL="457200" lvl="1" indent="0">
              <a:buNone/>
            </a:pPr>
            <a:endParaRPr lang="sv-SE" sz="2000" dirty="0">
              <a:solidFill>
                <a:srgbClr val="FF0000"/>
              </a:solidFill>
              <a:latin typeface="Arial" panose="020B0604020202020204" pitchFamily="34" charset="0"/>
              <a:cs typeface="Arial" panose="020B0604020202020204" pitchFamily="34" charset="0"/>
            </a:endParaRPr>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5332849"/>
            <a:ext cx="2043113" cy="1196564"/>
          </a:xfrm>
          <a:prstGeom prst="rect">
            <a:avLst/>
          </a:prstGeom>
        </p:spPr>
      </p:pic>
      <p:pic>
        <p:nvPicPr>
          <p:cNvPr id="6" name="Picture 5"/>
          <p:cNvPicPr>
            <a:picLocks noChangeAspect="1"/>
          </p:cNvPicPr>
          <p:nvPr/>
        </p:nvPicPr>
        <p:blipFill>
          <a:blip r:embed="rId3"/>
          <a:stretch>
            <a:fillRect/>
          </a:stretch>
        </p:blipFill>
        <p:spPr>
          <a:xfrm>
            <a:off x="2555776" y="5328338"/>
            <a:ext cx="2614613" cy="1193006"/>
          </a:xfrm>
          <a:prstGeom prst="rect">
            <a:avLst/>
          </a:prstGeom>
        </p:spPr>
      </p:pic>
    </p:spTree>
    <p:extLst>
      <p:ext uri="{BB962C8B-B14F-4D97-AF65-F5344CB8AC3E}">
        <p14:creationId xmlns:p14="http://schemas.microsoft.com/office/powerpoint/2010/main" val="7731703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55701" y="309049"/>
            <a:ext cx="5871596" cy="868346"/>
          </a:xfrm>
        </p:spPr>
        <p:txBody>
          <a:bodyPr/>
          <a:lstStyle/>
          <a:p>
            <a:r>
              <a:rPr lang="en-GB" dirty="0" err="1">
                <a:latin typeface="Arial" panose="020B0604020202020204" pitchFamily="34" charset="0"/>
                <a:ea typeface="Verdana" panose="020B0604030504040204" pitchFamily="34" charset="0"/>
                <a:cs typeface="Arial" panose="020B0604020202020204" pitchFamily="34" charset="0"/>
              </a:rPr>
              <a:t>Medlemsavgifter</a:t>
            </a:r>
            <a:endParaRPr lang="en-GB" dirty="0">
              <a:latin typeface="Arial" panose="020B0604020202020204" pitchFamily="34" charset="0"/>
              <a:ea typeface="Verdana" panose="020B060403050404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5355243"/>
            <a:ext cx="3888432" cy="120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84174" y="1807326"/>
            <a:ext cx="7239748" cy="1311128"/>
          </a:xfrm>
          <a:prstGeom prst="rect">
            <a:avLst/>
          </a:prstGeom>
        </p:spPr>
        <p:txBody>
          <a:bodyPr wrap="square">
            <a:spAutoFit/>
          </a:bodyPr>
          <a:lstStyle/>
          <a:p>
            <a:pPr>
              <a:lnSpc>
                <a:spcPct val="110000"/>
              </a:lnSpc>
              <a:spcAft>
                <a:spcPts val="0"/>
              </a:spcAft>
            </a:pPr>
            <a:r>
              <a:rPr lang="en-GB" dirty="0">
                <a:ea typeface="Verdana" panose="020B0604030504040204" pitchFamily="34" charset="0"/>
                <a:cs typeface="Arial" panose="020B0604020202020204" pitchFamily="34" charset="0"/>
              </a:rPr>
              <a:t>Hela </a:t>
            </a:r>
            <a:r>
              <a:rPr lang="en-GB" dirty="0" err="1">
                <a:ea typeface="Verdana" panose="020B0604030504040204" pitchFamily="34" charset="0"/>
                <a:cs typeface="Arial" panose="020B0604020202020204" pitchFamily="34" charset="0"/>
              </a:rPr>
              <a:t>avgiften</a:t>
            </a:r>
            <a:r>
              <a:rPr lang="en-GB" dirty="0">
                <a:ea typeface="Verdana" panose="020B0604030504040204" pitchFamily="34" charset="0"/>
                <a:cs typeface="Arial" panose="020B0604020202020204" pitchFamily="34" charset="0"/>
              </a:rPr>
              <a:t> </a:t>
            </a:r>
            <a:r>
              <a:rPr lang="en-GB" dirty="0" err="1">
                <a:ea typeface="Verdana" panose="020B0604030504040204" pitchFamily="34" charset="0"/>
                <a:cs typeface="Arial" panose="020B0604020202020204" pitchFamily="34" charset="0"/>
              </a:rPr>
              <a:t>består</a:t>
            </a:r>
            <a:r>
              <a:rPr lang="en-GB" dirty="0">
                <a:ea typeface="Verdana" panose="020B0604030504040204" pitchFamily="34" charset="0"/>
                <a:cs typeface="Arial" panose="020B0604020202020204" pitchFamily="34" charset="0"/>
              </a:rPr>
              <a:t> </a:t>
            </a:r>
            <a:r>
              <a:rPr lang="en-GB" dirty="0" err="1">
                <a:ea typeface="Verdana" panose="020B0604030504040204" pitchFamily="34" charset="0"/>
                <a:cs typeface="Arial" panose="020B0604020202020204" pitchFamily="34" charset="0"/>
              </a:rPr>
              <a:t>av</a:t>
            </a:r>
            <a:r>
              <a:rPr lang="en-GB" dirty="0">
                <a:ea typeface="Verdana" panose="020B0604030504040204" pitchFamily="34" charset="0"/>
                <a:cs typeface="Arial" panose="020B0604020202020204" pitchFamily="34" charset="0"/>
              </a:rPr>
              <a:t> </a:t>
            </a:r>
            <a:r>
              <a:rPr lang="en-GB" dirty="0" err="1">
                <a:ea typeface="Verdana" panose="020B0604030504040204" pitchFamily="34" charset="0"/>
                <a:cs typeface="Arial" panose="020B0604020202020204" pitchFamily="34" charset="0"/>
              </a:rPr>
              <a:t>följande</a:t>
            </a:r>
            <a:r>
              <a:rPr lang="en-GB" dirty="0">
                <a:ea typeface="Verdana" panose="020B0604030504040204" pitchFamily="34" charset="0"/>
                <a:cs typeface="Arial" panose="020B0604020202020204" pitchFamily="34" charset="0"/>
              </a:rPr>
              <a:t>:</a:t>
            </a:r>
            <a:endParaRPr lang="en-GB" sz="1400" dirty="0">
              <a:ea typeface="Verdana" panose="020B0604030504040204" pitchFamily="34" charset="0"/>
              <a:cs typeface="Arial" panose="020B0604020202020204" pitchFamily="34" charset="0"/>
            </a:endParaRPr>
          </a:p>
          <a:p>
            <a:pPr>
              <a:lnSpc>
                <a:spcPct val="110000"/>
              </a:lnSpc>
              <a:spcAft>
                <a:spcPts val="0"/>
              </a:spcAft>
            </a:pPr>
            <a:r>
              <a:rPr lang="en-GB" dirty="0" err="1">
                <a:ea typeface="Verdana" panose="020B0604030504040204" pitchFamily="34" charset="0"/>
                <a:cs typeface="Arial" panose="020B0604020202020204" pitchFamily="34" charset="0"/>
              </a:rPr>
              <a:t>Medlemsavgift</a:t>
            </a:r>
            <a:r>
              <a:rPr lang="en-GB" dirty="0">
                <a:ea typeface="Verdana" panose="020B0604030504040204" pitchFamily="34" charset="0"/>
                <a:cs typeface="Arial" panose="020B0604020202020204" pitchFamily="34" charset="0"/>
              </a:rPr>
              <a:t>:		400 </a:t>
            </a:r>
            <a:r>
              <a:rPr lang="en-GB" dirty="0" err="1">
                <a:ea typeface="Verdana" panose="020B0604030504040204" pitchFamily="34" charset="0"/>
                <a:cs typeface="Arial" panose="020B0604020202020204" pitchFamily="34" charset="0"/>
              </a:rPr>
              <a:t>kr</a:t>
            </a:r>
            <a:r>
              <a:rPr lang="en-GB" dirty="0">
                <a:ea typeface="Verdana" panose="020B0604030504040204" pitchFamily="34" charset="0"/>
                <a:cs typeface="Arial" panose="020B0604020202020204" pitchFamily="34" charset="0"/>
              </a:rPr>
              <a:t> </a:t>
            </a:r>
            <a:r>
              <a:rPr lang="en-GB" sz="1000" dirty="0">
                <a:ea typeface="Verdana" panose="020B0604030504040204" pitchFamily="34" charset="0"/>
                <a:cs typeface="Arial" panose="020B0604020202020204" pitchFamily="34" charset="0"/>
              </a:rPr>
              <a:t>(</a:t>
            </a:r>
            <a:r>
              <a:rPr lang="en-GB" sz="1000" dirty="0" err="1">
                <a:ea typeface="Verdana" panose="020B0604030504040204" pitchFamily="34" charset="0"/>
                <a:cs typeface="Arial" panose="020B0604020202020204" pitchFamily="34" charset="0"/>
              </a:rPr>
              <a:t>gäller</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alla</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oavsett</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ålder</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eller</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när</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på</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året</a:t>
            </a:r>
            <a:r>
              <a:rPr lang="en-GB" sz="1000" dirty="0">
                <a:ea typeface="Verdana" panose="020B0604030504040204" pitchFamily="34" charset="0"/>
                <a:cs typeface="Arial" panose="020B0604020202020204" pitchFamily="34" charset="0"/>
              </a:rPr>
              <a:t> man </a:t>
            </a:r>
            <a:r>
              <a:rPr lang="en-GB" sz="1000" dirty="0" err="1">
                <a:ea typeface="Verdana" panose="020B0604030504040204" pitchFamily="34" charset="0"/>
                <a:cs typeface="Arial" panose="020B0604020202020204" pitchFamily="34" charset="0"/>
              </a:rPr>
              <a:t>börjar</a:t>
            </a:r>
            <a:r>
              <a:rPr lang="en-GB" sz="1000" dirty="0">
                <a:ea typeface="Verdana" panose="020B0604030504040204" pitchFamily="34" charset="0"/>
                <a:cs typeface="Arial" panose="020B0604020202020204" pitchFamily="34" charset="0"/>
              </a:rPr>
              <a:t>)</a:t>
            </a:r>
          </a:p>
          <a:p>
            <a:pPr>
              <a:lnSpc>
                <a:spcPct val="110000"/>
              </a:lnSpc>
              <a:spcAft>
                <a:spcPts val="0"/>
              </a:spcAft>
            </a:pPr>
            <a:r>
              <a:rPr lang="en-GB" dirty="0" err="1">
                <a:ea typeface="Verdana" panose="020B0604030504040204" pitchFamily="34" charset="0"/>
                <a:cs typeface="Arial" panose="020B0604020202020204" pitchFamily="34" charset="0"/>
              </a:rPr>
              <a:t>Verksamhetsavgift</a:t>
            </a:r>
            <a:r>
              <a:rPr lang="en-GB" dirty="0">
                <a:ea typeface="Verdana" panose="020B0604030504040204" pitchFamily="34" charset="0"/>
                <a:cs typeface="Arial" panose="020B0604020202020204" pitchFamily="34" charset="0"/>
              </a:rPr>
              <a:t>:	450 </a:t>
            </a:r>
            <a:r>
              <a:rPr lang="en-GB" dirty="0" err="1">
                <a:ea typeface="Verdana" panose="020B0604030504040204" pitchFamily="34" charset="0"/>
                <a:cs typeface="Arial" panose="020B0604020202020204" pitchFamily="34" charset="0"/>
              </a:rPr>
              <a:t>kr</a:t>
            </a:r>
            <a:r>
              <a:rPr lang="en-GB" dirty="0">
                <a:ea typeface="Verdana" panose="020B0604030504040204" pitchFamily="34" charset="0"/>
                <a:cs typeface="Arial" panose="020B0604020202020204" pitchFamily="34" charset="0"/>
              </a:rPr>
              <a:t> </a:t>
            </a:r>
            <a:r>
              <a:rPr lang="en-GB" dirty="0" err="1">
                <a:ea typeface="Verdana" panose="020B0604030504040204" pitchFamily="34" charset="0"/>
                <a:cs typeface="Arial" panose="020B0604020202020204" pitchFamily="34" charset="0"/>
              </a:rPr>
              <a:t>för</a:t>
            </a:r>
            <a:r>
              <a:rPr lang="en-GB" dirty="0">
                <a:ea typeface="Verdana" panose="020B0604030504040204" pitchFamily="34" charset="0"/>
                <a:cs typeface="Arial" panose="020B0604020202020204" pitchFamily="34" charset="0"/>
              </a:rPr>
              <a:t> GRÖN </a:t>
            </a:r>
            <a:r>
              <a:rPr lang="en-GB" dirty="0" err="1">
                <a:ea typeface="Verdana" panose="020B0604030504040204" pitchFamily="34" charset="0"/>
                <a:cs typeface="Arial" panose="020B0604020202020204" pitchFamily="34" charset="0"/>
              </a:rPr>
              <a:t>nivå</a:t>
            </a:r>
            <a:r>
              <a:rPr lang="en-GB" dirty="0">
                <a:ea typeface="Verdana" panose="020B0604030504040204" pitchFamily="34" charset="0"/>
                <a:cs typeface="Arial" panose="020B0604020202020204" pitchFamily="34" charset="0"/>
              </a:rPr>
              <a:t> </a:t>
            </a:r>
            <a:r>
              <a:rPr lang="en-GB" sz="1000" dirty="0">
                <a:ea typeface="Verdana" panose="020B0604030504040204" pitchFamily="34" charset="0"/>
                <a:cs typeface="Arial" panose="020B0604020202020204" pitchFamily="34" charset="0"/>
              </a:rPr>
              <a:t>(225 </a:t>
            </a:r>
            <a:r>
              <a:rPr lang="en-GB" sz="1000" dirty="0" err="1">
                <a:ea typeface="Verdana" panose="020B0604030504040204" pitchFamily="34" charset="0"/>
                <a:cs typeface="Arial" panose="020B0604020202020204" pitchFamily="34" charset="0"/>
              </a:rPr>
              <a:t>kr</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efter</a:t>
            </a:r>
            <a:r>
              <a:rPr lang="en-GB" sz="1000" dirty="0">
                <a:ea typeface="Verdana" panose="020B0604030504040204" pitchFamily="34" charset="0"/>
                <a:cs typeface="Arial" panose="020B0604020202020204" pitchFamily="34" charset="0"/>
              </a:rPr>
              <a:t> 1 </a:t>
            </a:r>
            <a:r>
              <a:rPr lang="en-GB" sz="1000" dirty="0" err="1">
                <a:ea typeface="Verdana" panose="020B0604030504040204" pitchFamily="34" charset="0"/>
                <a:cs typeface="Arial" panose="020B0604020202020204" pitchFamily="34" charset="0"/>
              </a:rPr>
              <a:t>januari</a:t>
            </a:r>
            <a:r>
              <a:rPr lang="en-GB" sz="1000" dirty="0">
                <a:ea typeface="Verdana" panose="020B0604030504040204" pitchFamily="34" charset="0"/>
                <a:cs typeface="Arial" panose="020B0604020202020204" pitchFamily="34" charset="0"/>
              </a:rPr>
              <a:t>)</a:t>
            </a:r>
          </a:p>
          <a:p>
            <a:pPr>
              <a:lnSpc>
                <a:spcPct val="110000"/>
              </a:lnSpc>
              <a:spcAft>
                <a:spcPts val="0"/>
              </a:spcAft>
            </a:pPr>
            <a:r>
              <a:rPr lang="en-GB" dirty="0" err="1">
                <a:ea typeface="Verdana" panose="020B0604030504040204" pitchFamily="34" charset="0"/>
                <a:cs typeface="Arial" panose="020B0604020202020204" pitchFamily="34" charset="0"/>
              </a:rPr>
              <a:t>Licensavgift</a:t>
            </a:r>
            <a:r>
              <a:rPr lang="en-GB" dirty="0">
                <a:ea typeface="Verdana" panose="020B0604030504040204" pitchFamily="34" charset="0"/>
                <a:cs typeface="Arial" panose="020B0604020202020204" pitchFamily="34" charset="0"/>
              </a:rPr>
              <a:t>:		50 </a:t>
            </a:r>
            <a:r>
              <a:rPr lang="en-GB" dirty="0" err="1">
                <a:ea typeface="Verdana" panose="020B0604030504040204" pitchFamily="34" charset="0"/>
                <a:cs typeface="Arial" panose="020B0604020202020204" pitchFamily="34" charset="0"/>
              </a:rPr>
              <a:t>kr</a:t>
            </a:r>
            <a:r>
              <a:rPr lang="en-GB" dirty="0">
                <a:ea typeface="Verdana" panose="020B0604030504040204" pitchFamily="34" charset="0"/>
                <a:cs typeface="Arial" panose="020B0604020202020204" pitchFamily="34" charset="0"/>
              </a:rPr>
              <a:t> </a:t>
            </a:r>
            <a:r>
              <a:rPr lang="en-GB" dirty="0" err="1">
                <a:ea typeface="Verdana" panose="020B0604030504040204" pitchFamily="34" charset="0"/>
                <a:cs typeface="Arial" panose="020B0604020202020204" pitchFamily="34" charset="0"/>
              </a:rPr>
              <a:t>för</a:t>
            </a:r>
            <a:r>
              <a:rPr lang="en-GB" dirty="0">
                <a:ea typeface="Verdana" panose="020B0604030504040204" pitchFamily="34" charset="0"/>
                <a:cs typeface="Arial" panose="020B0604020202020204" pitchFamily="34" charset="0"/>
              </a:rPr>
              <a:t> GRÖN </a:t>
            </a:r>
            <a:r>
              <a:rPr lang="en-GB" dirty="0" err="1">
                <a:ea typeface="Verdana" panose="020B0604030504040204" pitchFamily="34" charset="0"/>
                <a:cs typeface="Arial" panose="020B0604020202020204" pitchFamily="34" charset="0"/>
              </a:rPr>
              <a:t>nivå</a:t>
            </a:r>
            <a:r>
              <a:rPr lang="en-GB" dirty="0">
                <a:ea typeface="Verdana" panose="020B0604030504040204" pitchFamily="34" charset="0"/>
                <a:cs typeface="Arial" panose="020B0604020202020204" pitchFamily="34" charset="0"/>
              </a:rPr>
              <a:t> </a:t>
            </a:r>
            <a:r>
              <a:rPr lang="en-GB" sz="1000" dirty="0">
                <a:ea typeface="Verdana" panose="020B0604030504040204" pitchFamily="34" charset="0"/>
                <a:cs typeface="Arial" panose="020B0604020202020204" pitchFamily="34" charset="0"/>
              </a:rPr>
              <a:t>(</a:t>
            </a:r>
            <a:r>
              <a:rPr lang="en-GB" sz="1000" dirty="0" err="1">
                <a:ea typeface="Verdana" panose="020B0604030504040204" pitchFamily="34" charset="0"/>
                <a:cs typeface="Arial" panose="020B0604020202020204" pitchFamily="34" charset="0"/>
              </a:rPr>
              <a:t>här</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ingår</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även</a:t>
            </a:r>
            <a:r>
              <a:rPr lang="en-GB" sz="1000" dirty="0">
                <a:ea typeface="Verdana" panose="020B0604030504040204" pitchFamily="34" charset="0"/>
                <a:cs typeface="Arial" panose="020B0604020202020204" pitchFamily="34" charset="0"/>
              </a:rPr>
              <a:t> </a:t>
            </a:r>
            <a:r>
              <a:rPr lang="en-GB" sz="1000" dirty="0" err="1">
                <a:ea typeface="Verdana" panose="020B0604030504040204" pitchFamily="34" charset="0"/>
                <a:cs typeface="Arial" panose="020B0604020202020204" pitchFamily="34" charset="0"/>
              </a:rPr>
              <a:t>försäkring</a:t>
            </a:r>
            <a:r>
              <a:rPr lang="en-GB" sz="10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3029081139"/>
      </p:ext>
    </p:extLst>
  </p:cSld>
  <p:clrMapOvr>
    <a:masterClrMapping/>
  </p:clrMapOvr>
  <p:transition spd="med" advTm="4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Ekonomi</a:t>
            </a:r>
          </a:p>
        </p:txBody>
      </p:sp>
      <p:sp>
        <p:nvSpPr>
          <p:cNvPr id="3" name="Platshållare för innehåll 2"/>
          <p:cNvSpPr>
            <a:spLocks noGrp="1"/>
          </p:cNvSpPr>
          <p:nvPr>
            <p:ph idx="1"/>
          </p:nvPr>
        </p:nvSpPr>
        <p:spPr/>
        <p:txBody>
          <a:bodyPr>
            <a:normAutofit/>
          </a:bodyPr>
          <a:lstStyle/>
          <a:p>
            <a:pPr marL="0" indent="0">
              <a:buNone/>
            </a:pPr>
            <a:r>
              <a:rPr lang="sv-SE" sz="2400" dirty="0">
                <a:latin typeface="Arial" panose="020B0604020202020204" pitchFamily="34" charset="0"/>
                <a:cs typeface="Arial" panose="020B0604020202020204" pitchFamily="34" charset="0"/>
              </a:rPr>
              <a:t>Budget</a:t>
            </a:r>
          </a:p>
          <a:p>
            <a:r>
              <a:rPr lang="sv-SE" sz="2400" dirty="0">
                <a:latin typeface="Arial" panose="020B0604020202020204" pitchFamily="34" charset="0"/>
                <a:cs typeface="Arial" panose="020B0604020202020204" pitchFamily="34" charset="0"/>
              </a:rPr>
              <a:t>Laget ansvarar för sin egen budget</a:t>
            </a:r>
          </a:p>
          <a:p>
            <a:r>
              <a:rPr lang="sv-SE" sz="2400" dirty="0">
                <a:latin typeface="Arial" panose="020B0604020202020204" pitchFamily="34" charset="0"/>
                <a:cs typeface="Arial" panose="020B0604020202020204" pitchFamily="34" charset="0"/>
              </a:rPr>
              <a:t>Inkomster via verksamhetsstöd, medlemsavgifter samt försäljning och sponsring</a:t>
            </a:r>
          </a:p>
          <a:p>
            <a:r>
              <a:rPr lang="sv-SE" sz="2400" dirty="0">
                <a:latin typeface="Arial" panose="020B0604020202020204" pitchFamily="34" charset="0"/>
                <a:cs typeface="Arial" panose="020B0604020202020204" pitchFamily="34" charset="0"/>
              </a:rPr>
              <a:t>Laget har obligatorisk försäljningsintäkt på ca: 500SEK/spelare (möjliggöra att samla in pengar via försäljning istället för att t.ex. utöka medlemsavgiften).</a:t>
            </a:r>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137" y="4679431"/>
            <a:ext cx="2043113" cy="1196564"/>
          </a:xfrm>
          <a:prstGeom prst="rect">
            <a:avLst/>
          </a:prstGeom>
        </p:spPr>
      </p:pic>
      <p:pic>
        <p:nvPicPr>
          <p:cNvPr id="6" name="Picture 5"/>
          <p:cNvPicPr>
            <a:picLocks noChangeAspect="1"/>
          </p:cNvPicPr>
          <p:nvPr/>
        </p:nvPicPr>
        <p:blipFill>
          <a:blip r:embed="rId3"/>
          <a:stretch>
            <a:fillRect/>
          </a:stretch>
        </p:blipFill>
        <p:spPr>
          <a:xfrm>
            <a:off x="2987824" y="5445224"/>
            <a:ext cx="2614613" cy="1193006"/>
          </a:xfrm>
          <a:prstGeom prst="rect">
            <a:avLst/>
          </a:prstGeom>
        </p:spPr>
      </p:pic>
    </p:spTree>
    <p:extLst>
      <p:ext uri="{BB962C8B-B14F-4D97-AF65-F5344CB8AC3E}">
        <p14:creationId xmlns:p14="http://schemas.microsoft.com/office/powerpoint/2010/main" val="5820157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Ledare 2018 Pixbo P11</a:t>
            </a:r>
          </a:p>
        </p:txBody>
      </p:sp>
      <p:sp>
        <p:nvSpPr>
          <p:cNvPr id="3" name="Platshållare för innehåll 2"/>
          <p:cNvSpPr>
            <a:spLocks noGrp="1"/>
          </p:cNvSpPr>
          <p:nvPr>
            <p:ph sz="half" idx="1"/>
          </p:nvPr>
        </p:nvSpPr>
        <p:spPr>
          <a:xfrm>
            <a:off x="847200" y="1640905"/>
            <a:ext cx="4012832" cy="3263504"/>
          </a:xfrm>
        </p:spPr>
        <p:txBody>
          <a:bodyPr>
            <a:normAutofit/>
          </a:bodyPr>
          <a:lstStyle/>
          <a:p>
            <a:pPr marL="0" indent="0">
              <a:buNone/>
            </a:pPr>
            <a:r>
              <a:rPr lang="sv-SE" dirty="0">
                <a:latin typeface="Arial" panose="020B0604020202020204" pitchFamily="34" charset="0"/>
                <a:ea typeface="Verdana" panose="020B0604030504040204" pitchFamily="34" charset="0"/>
                <a:cs typeface="Arial" panose="020B0604020202020204" pitchFamily="34" charset="0"/>
              </a:rPr>
              <a:t>Ansvariga träningar och matcher:</a:t>
            </a:r>
          </a:p>
          <a:p>
            <a:r>
              <a:rPr lang="sv-SE" sz="1800" dirty="0">
                <a:latin typeface="Arial" panose="020B0604020202020204" pitchFamily="34" charset="0"/>
                <a:ea typeface="Verdana" panose="020B0604030504040204" pitchFamily="34" charset="0"/>
                <a:cs typeface="Arial" panose="020B0604020202020204" pitchFamily="34" charset="0"/>
              </a:rPr>
              <a:t>Johan Andersson</a:t>
            </a:r>
          </a:p>
          <a:p>
            <a:r>
              <a:rPr lang="sv-SE" sz="1800" dirty="0">
                <a:latin typeface="Arial" panose="020B0604020202020204" pitchFamily="34" charset="0"/>
                <a:ea typeface="Verdana" panose="020B0604030504040204" pitchFamily="34" charset="0"/>
                <a:cs typeface="Arial" panose="020B0604020202020204" pitchFamily="34" charset="0"/>
              </a:rPr>
              <a:t>Tommy Burman</a:t>
            </a:r>
          </a:p>
          <a:p>
            <a:r>
              <a:rPr lang="sv-SE" sz="1800" dirty="0">
                <a:latin typeface="Arial" panose="020B0604020202020204" pitchFamily="34" charset="0"/>
                <a:ea typeface="Verdana" panose="020B0604030504040204" pitchFamily="34" charset="0"/>
                <a:cs typeface="Arial" panose="020B0604020202020204" pitchFamily="34" charset="0"/>
              </a:rPr>
              <a:t>Kristian Calais</a:t>
            </a:r>
          </a:p>
          <a:p>
            <a:endParaRPr lang="sv-SE" sz="1800" dirty="0"/>
          </a:p>
          <a:p>
            <a:endParaRPr lang="sv-SE" sz="1800" dirty="0"/>
          </a:p>
        </p:txBody>
      </p:sp>
      <p:pic>
        <p:nvPicPr>
          <p:cNvPr id="8" name="Picture 7"/>
          <p:cNvPicPr>
            <a:picLocks noChangeAspect="1"/>
          </p:cNvPicPr>
          <p:nvPr/>
        </p:nvPicPr>
        <p:blipFill>
          <a:blip r:embed="rId2"/>
          <a:stretch>
            <a:fillRect/>
          </a:stretch>
        </p:blipFill>
        <p:spPr>
          <a:xfrm>
            <a:off x="6081496" y="5402314"/>
            <a:ext cx="2614613" cy="1193006"/>
          </a:xfrm>
          <a:prstGeom prst="rect">
            <a:avLst/>
          </a:prstGeom>
        </p:spPr>
      </p:pic>
      <p:sp>
        <p:nvSpPr>
          <p:cNvPr id="10" name="Platshållare för innehåll 2"/>
          <p:cNvSpPr>
            <a:spLocks noGrp="1"/>
          </p:cNvSpPr>
          <p:nvPr>
            <p:ph sz="half" idx="1"/>
          </p:nvPr>
        </p:nvSpPr>
        <p:spPr>
          <a:xfrm>
            <a:off x="5868144" y="1700808"/>
            <a:ext cx="2619683" cy="3263504"/>
          </a:xfrm>
        </p:spPr>
        <p:txBody>
          <a:bodyPr>
            <a:normAutofit lnSpcReduction="10000"/>
          </a:bodyPr>
          <a:lstStyle/>
          <a:p>
            <a:pPr marL="0" indent="0">
              <a:buNone/>
            </a:pPr>
            <a:r>
              <a:rPr lang="sv-SE" dirty="0">
                <a:latin typeface="Arial" panose="020B0604020202020204" pitchFamily="34" charset="0"/>
                <a:cs typeface="Arial" panose="020B0604020202020204" pitchFamily="34" charset="0"/>
              </a:rPr>
              <a:t> Övriga ledare</a:t>
            </a:r>
            <a:endParaRPr lang="sv-SE" sz="1800" dirty="0">
              <a:latin typeface="Arial" panose="020B0604020202020204" pitchFamily="34" charset="0"/>
              <a:cs typeface="Arial" panose="020B0604020202020204" pitchFamily="34" charset="0"/>
            </a:endParaRPr>
          </a:p>
          <a:p>
            <a:r>
              <a:rPr lang="sv-SE" sz="1800" dirty="0">
                <a:latin typeface="Arial" panose="020B0604020202020204" pitchFamily="34" charset="0"/>
                <a:cs typeface="Arial" panose="020B0604020202020204" pitchFamily="34" charset="0"/>
              </a:rPr>
              <a:t>Jennie Renström</a:t>
            </a:r>
          </a:p>
          <a:p>
            <a:r>
              <a:rPr lang="sv-SE" sz="1800" dirty="0">
                <a:latin typeface="Arial" panose="020B0604020202020204" pitchFamily="34" charset="0"/>
                <a:cs typeface="Arial" panose="020B0604020202020204" pitchFamily="34" charset="0"/>
              </a:rPr>
              <a:t>Kristian Ståhl</a:t>
            </a:r>
          </a:p>
          <a:p>
            <a:r>
              <a:rPr lang="sv-SE" sz="1800" dirty="0">
                <a:latin typeface="Arial" panose="020B0604020202020204" pitchFamily="34" charset="0"/>
                <a:cs typeface="Arial" panose="020B0604020202020204" pitchFamily="34" charset="0"/>
              </a:rPr>
              <a:t>Rikard </a:t>
            </a:r>
            <a:r>
              <a:rPr lang="sv-SE" sz="1800" dirty="0" err="1">
                <a:latin typeface="Arial" panose="020B0604020202020204" pitchFamily="34" charset="0"/>
                <a:cs typeface="Arial" panose="020B0604020202020204" pitchFamily="34" charset="0"/>
              </a:rPr>
              <a:t>Linneroth</a:t>
            </a:r>
            <a:endParaRPr lang="sv-SE" sz="1800" dirty="0">
              <a:latin typeface="Arial" panose="020B0604020202020204" pitchFamily="34" charset="0"/>
              <a:cs typeface="Arial" panose="020B0604020202020204" pitchFamily="34" charset="0"/>
            </a:endParaRPr>
          </a:p>
          <a:p>
            <a:r>
              <a:rPr lang="sv-SE" sz="1800" dirty="0">
                <a:latin typeface="Arial" panose="020B0604020202020204" pitchFamily="34" charset="0"/>
                <a:cs typeface="Arial" panose="020B0604020202020204" pitchFamily="34" charset="0"/>
              </a:rPr>
              <a:t>Martin </a:t>
            </a:r>
            <a:r>
              <a:rPr lang="sv-SE" sz="1800" dirty="0" err="1">
                <a:latin typeface="Arial" panose="020B0604020202020204" pitchFamily="34" charset="0"/>
                <a:cs typeface="Arial" panose="020B0604020202020204" pitchFamily="34" charset="0"/>
              </a:rPr>
              <a:t>Giers</a:t>
            </a:r>
            <a:endParaRPr lang="sv-SE" sz="1800" dirty="0">
              <a:latin typeface="Arial" panose="020B0604020202020204" pitchFamily="34" charset="0"/>
              <a:cs typeface="Arial" panose="020B0604020202020204" pitchFamily="34" charset="0"/>
            </a:endParaRPr>
          </a:p>
          <a:p>
            <a:r>
              <a:rPr lang="sv-SE" sz="1800" dirty="0">
                <a:latin typeface="Arial" panose="020B0604020202020204" pitchFamily="34" charset="0"/>
                <a:cs typeface="Arial" panose="020B0604020202020204" pitchFamily="34" charset="0"/>
              </a:rPr>
              <a:t>Klas Andreasson</a:t>
            </a:r>
          </a:p>
          <a:p>
            <a:r>
              <a:rPr lang="sv-SE" sz="1800" dirty="0">
                <a:latin typeface="Arial" panose="020B0604020202020204" pitchFamily="34" charset="0"/>
                <a:cs typeface="Arial" panose="020B0604020202020204" pitchFamily="34" charset="0"/>
              </a:rPr>
              <a:t>Carina Rönnbäck</a:t>
            </a:r>
          </a:p>
          <a:p>
            <a:r>
              <a:rPr lang="sv-SE" sz="1800" dirty="0">
                <a:latin typeface="Arial" panose="020B0604020202020204" pitchFamily="34" charset="0"/>
                <a:cs typeface="Arial" panose="020B0604020202020204" pitchFamily="34" charset="0"/>
              </a:rPr>
              <a:t>Amir </a:t>
            </a:r>
            <a:r>
              <a:rPr lang="sv-SE" sz="1800" dirty="0" err="1">
                <a:latin typeface="Arial" panose="020B0604020202020204" pitchFamily="34" charset="0"/>
                <a:cs typeface="Arial" panose="020B0604020202020204" pitchFamily="34" charset="0"/>
              </a:rPr>
              <a:t>Cukur</a:t>
            </a:r>
            <a:endParaRPr lang="sv-SE" sz="1800" dirty="0">
              <a:latin typeface="Arial" panose="020B0604020202020204" pitchFamily="34" charset="0"/>
              <a:cs typeface="Arial" panose="020B0604020202020204" pitchFamily="34" charset="0"/>
            </a:endParaRPr>
          </a:p>
          <a:p>
            <a:r>
              <a:rPr lang="sv-SE" sz="1800" dirty="0">
                <a:latin typeface="Arial" panose="020B0604020202020204" pitchFamily="34" charset="0"/>
                <a:cs typeface="Arial" panose="020B0604020202020204" pitchFamily="34" charset="0"/>
              </a:rPr>
              <a:t>Claes Fagerlund</a:t>
            </a:r>
          </a:p>
          <a:p>
            <a:r>
              <a:rPr lang="sv-SE" sz="1800" dirty="0">
                <a:latin typeface="Arial" panose="020B0604020202020204" pitchFamily="34" charset="0"/>
                <a:cs typeface="Arial" panose="020B0604020202020204" pitchFamily="34" charset="0"/>
              </a:rPr>
              <a:t>Martin Renström</a:t>
            </a:r>
          </a:p>
          <a:p>
            <a:endParaRPr lang="sv-SE" sz="1800" dirty="0"/>
          </a:p>
          <a:p>
            <a:endParaRPr lang="sv-SE" sz="1800" dirty="0"/>
          </a:p>
          <a:p>
            <a:endParaRPr lang="sv-SE" sz="1800" dirty="0"/>
          </a:p>
          <a:p>
            <a:endParaRPr lang="sv-SE" sz="1800" dirty="0"/>
          </a:p>
        </p:txBody>
      </p:sp>
    </p:spTree>
    <p:extLst>
      <p:ext uri="{BB962C8B-B14F-4D97-AF65-F5344CB8AC3E}">
        <p14:creationId xmlns:p14="http://schemas.microsoft.com/office/powerpoint/2010/main" val="194528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Intäkter till laget</a:t>
            </a:r>
          </a:p>
        </p:txBody>
      </p:sp>
      <p:sp>
        <p:nvSpPr>
          <p:cNvPr id="3" name="Platshållare för innehåll 2"/>
          <p:cNvSpPr>
            <a:spLocks noGrp="1"/>
          </p:cNvSpPr>
          <p:nvPr>
            <p:ph idx="1"/>
          </p:nvPr>
        </p:nvSpPr>
        <p:spPr>
          <a:xfrm>
            <a:off x="626679" y="1745622"/>
            <a:ext cx="7886700" cy="3068774"/>
          </a:xfrm>
        </p:spPr>
        <p:txBody>
          <a:bodyPr>
            <a:normAutofit/>
          </a:bodyPr>
          <a:lstStyle/>
          <a:p>
            <a:pPr marL="0" indent="0">
              <a:buNone/>
            </a:pPr>
            <a:endParaRPr lang="sv-SE" sz="1500" dirty="0"/>
          </a:p>
          <a:p>
            <a:r>
              <a:rPr lang="sv-SE" sz="1500" dirty="0">
                <a:latin typeface="Arial" panose="020B0604020202020204" pitchFamily="34" charset="0"/>
                <a:cs typeface="Arial" panose="020B0604020202020204" pitchFamily="34" charset="0"/>
              </a:rPr>
              <a:t>Vi i Pixbo-P11 har fått en möjlighet att sälja Idrottsrabatten till bra förtjänst!  </a:t>
            </a:r>
          </a:p>
          <a:p>
            <a:r>
              <a:rPr lang="sv-SE" sz="1500" dirty="0">
                <a:latin typeface="Arial" panose="020B0604020202020204" pitchFamily="34" charset="0"/>
                <a:cs typeface="Arial" panose="020B0604020202020204" pitchFamily="34" charset="0"/>
              </a:rPr>
              <a:t>Häftena kostar 150 kr styck och vi vill att varje spelare säljer 4 häften vardera. Beräknat på ca 50 spelare blir det 200 häften.</a:t>
            </a:r>
          </a:p>
          <a:p>
            <a:r>
              <a:rPr lang="sv-SE" sz="1500" dirty="0">
                <a:latin typeface="Arial" panose="020B0604020202020204" pitchFamily="34" charset="0"/>
                <a:cs typeface="Arial" panose="020B0604020202020204" pitchFamily="34" charset="0"/>
              </a:rPr>
              <a:t>Normalt får laget behålla 75 kr per sålt häfte men vi har chansen att tjäna ännu mer. </a:t>
            </a:r>
            <a:br>
              <a:rPr lang="sv-SE" sz="1500" dirty="0">
                <a:latin typeface="Arial" panose="020B0604020202020204" pitchFamily="34" charset="0"/>
                <a:cs typeface="Arial" panose="020B0604020202020204" pitchFamily="34" charset="0"/>
              </a:rPr>
            </a:br>
            <a:r>
              <a:rPr lang="sv-SE" sz="1500" dirty="0">
                <a:latin typeface="Arial" panose="020B0604020202020204" pitchFamily="34" charset="0"/>
                <a:cs typeface="Arial" panose="020B0604020202020204" pitchFamily="34" charset="0"/>
              </a:rPr>
              <a:t>Säljer vi 200 häften behåller vi 2/3 av intäkten, alltså hela 20 000 kr</a:t>
            </a:r>
          </a:p>
          <a:p>
            <a:pPr marL="0" indent="0">
              <a:buNone/>
            </a:pPr>
            <a:r>
              <a:rPr lang="sv-SE" dirty="0">
                <a:latin typeface="Arial" panose="020B0604020202020204" pitchFamily="34" charset="0"/>
                <a:cs typeface="Arial" panose="020B0604020202020204" pitchFamily="34" charset="0"/>
              </a:rPr>
              <a:t>Övrigt?</a:t>
            </a:r>
            <a:endParaRPr lang="sv-SE" sz="1500" dirty="0">
              <a:latin typeface="Arial" panose="020B0604020202020204" pitchFamily="34" charset="0"/>
              <a:cs typeface="Arial" panose="020B0604020202020204" pitchFamily="34" charset="0"/>
            </a:endParaRPr>
          </a:p>
          <a:p>
            <a:r>
              <a:rPr lang="sv-SE" sz="1500" dirty="0">
                <a:latin typeface="Arial" panose="020B0604020202020204" pitchFamily="34" charset="0"/>
                <a:cs typeface="Arial" panose="020B0604020202020204" pitchFamily="34" charset="0"/>
              </a:rPr>
              <a:t>Se senare punkter (föräldragrupp): Sponsorer, fikaförsäljning, ...</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137" y="4679431"/>
            <a:ext cx="2043113" cy="1196564"/>
          </a:xfrm>
          <a:prstGeom prst="rect">
            <a:avLst/>
          </a:prstGeom>
        </p:spPr>
      </p:pic>
      <p:pic>
        <p:nvPicPr>
          <p:cNvPr id="6" name="Picture 5"/>
          <p:cNvPicPr>
            <a:picLocks noChangeAspect="1"/>
          </p:cNvPicPr>
          <p:nvPr/>
        </p:nvPicPr>
        <p:blipFill>
          <a:blip r:embed="rId3"/>
          <a:stretch>
            <a:fillRect/>
          </a:stretch>
        </p:blipFill>
        <p:spPr>
          <a:xfrm>
            <a:off x="251520" y="144939"/>
            <a:ext cx="2614613" cy="1193006"/>
          </a:xfrm>
          <a:prstGeom prst="rect">
            <a:avLst/>
          </a:prstGeom>
        </p:spPr>
      </p:pic>
      <p:pic>
        <p:nvPicPr>
          <p:cNvPr id="5" name="Picture 4"/>
          <p:cNvPicPr>
            <a:picLocks noChangeAspect="1"/>
          </p:cNvPicPr>
          <p:nvPr/>
        </p:nvPicPr>
        <p:blipFill>
          <a:blip r:embed="rId4"/>
          <a:stretch>
            <a:fillRect/>
          </a:stretch>
        </p:blipFill>
        <p:spPr>
          <a:xfrm>
            <a:off x="2251029" y="5566908"/>
            <a:ext cx="4215455" cy="886428"/>
          </a:xfrm>
          <a:prstGeom prst="rect">
            <a:avLst/>
          </a:prstGeom>
        </p:spPr>
      </p:pic>
    </p:spTree>
    <p:extLst>
      <p:ext uri="{BB962C8B-B14F-4D97-AF65-F5344CB8AC3E}">
        <p14:creationId xmlns:p14="http://schemas.microsoft.com/office/powerpoint/2010/main" val="2029616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Åtagande för klubben</a:t>
            </a:r>
          </a:p>
        </p:txBody>
      </p:sp>
      <p:sp>
        <p:nvSpPr>
          <p:cNvPr id="3" name="Platshållare för innehåll 2"/>
          <p:cNvSpPr>
            <a:spLocks noGrp="1"/>
          </p:cNvSpPr>
          <p:nvPr>
            <p:ph idx="1"/>
          </p:nvPr>
        </p:nvSpPr>
        <p:spPr/>
        <p:txBody>
          <a:bodyPr/>
          <a:lstStyle/>
          <a:p>
            <a:pPr marL="0" indent="0">
              <a:buNone/>
            </a:pPr>
            <a:r>
              <a:rPr lang="sv-SE" sz="2800" dirty="0">
                <a:latin typeface="Arial" panose="020B0604020202020204" pitchFamily="34" charset="0"/>
                <a:cs typeface="Arial" panose="020B0604020202020204" pitchFamily="34" charset="0"/>
              </a:rPr>
              <a:t>Alla vårdnadshavare/föräldrar har ett åtagande för klubben:</a:t>
            </a:r>
          </a:p>
          <a:p>
            <a:r>
              <a:rPr lang="sv-SE" sz="2800" dirty="0">
                <a:latin typeface="Arial" panose="020B0604020202020204" pitchFamily="34" charset="0"/>
                <a:cs typeface="Arial" panose="020B0604020202020204" pitchFamily="34" charset="0"/>
              </a:rPr>
              <a:t>Hallvärdar vecka 3, 4 &amp; 9</a:t>
            </a:r>
          </a:p>
          <a:p>
            <a:r>
              <a:rPr lang="sv-SE" sz="2800" dirty="0">
                <a:latin typeface="Arial" panose="020B0604020202020204" pitchFamily="34" charset="0"/>
                <a:cs typeface="Arial" panose="020B0604020202020204" pitchFamily="34" charset="0"/>
              </a:rPr>
              <a:t>Lottförsäljning eller ”friköp”</a:t>
            </a:r>
          </a:p>
          <a:p>
            <a:r>
              <a:rPr lang="sv-SE" sz="2800" dirty="0">
                <a:latin typeface="Arial" panose="020B0604020202020204" pitchFamily="34" charset="0"/>
                <a:cs typeface="Arial" panose="020B0604020202020204" pitchFamily="34" charset="0"/>
              </a:rPr>
              <a:t>Assistans vid värdskap för sammandrag</a:t>
            </a:r>
          </a:p>
          <a:p>
            <a:r>
              <a:rPr lang="sv-SE" sz="2800" dirty="0">
                <a:latin typeface="Arial" panose="020B0604020202020204" pitchFamily="34" charset="0"/>
                <a:cs typeface="Arial" panose="020B0604020202020204" pitchFamily="34" charset="0"/>
              </a:rPr>
              <a:t>Vara väl insatt i klubbens policy och ett gott föredöme för föreningen</a:t>
            </a:r>
          </a:p>
          <a:p>
            <a:pPr marL="0" indent="0">
              <a:buNone/>
            </a:pPr>
            <a:endParaRPr lang="sv-SE" dirty="0"/>
          </a:p>
        </p:txBody>
      </p:sp>
      <p:pic>
        <p:nvPicPr>
          <p:cNvPr id="5" name="Picture 4"/>
          <p:cNvPicPr>
            <a:picLocks noChangeAspect="1"/>
          </p:cNvPicPr>
          <p:nvPr/>
        </p:nvPicPr>
        <p:blipFill>
          <a:blip r:embed="rId2"/>
          <a:stretch>
            <a:fillRect/>
          </a:stretch>
        </p:blipFill>
        <p:spPr>
          <a:xfrm>
            <a:off x="5796136" y="5229200"/>
            <a:ext cx="2614613" cy="1193006"/>
          </a:xfrm>
          <a:prstGeom prst="rect">
            <a:avLst/>
          </a:prstGeom>
        </p:spPr>
      </p:pic>
    </p:spTree>
    <p:extLst>
      <p:ext uri="{BB962C8B-B14F-4D97-AF65-F5344CB8AC3E}">
        <p14:creationId xmlns:p14="http://schemas.microsoft.com/office/powerpoint/2010/main" val="384709651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Föräldragrupp</a:t>
            </a:r>
          </a:p>
        </p:txBody>
      </p:sp>
      <p:sp>
        <p:nvSpPr>
          <p:cNvPr id="3" name="Platshållare för innehåll 2"/>
          <p:cNvSpPr>
            <a:spLocks noGrp="1"/>
          </p:cNvSpPr>
          <p:nvPr>
            <p:ph idx="1"/>
          </p:nvPr>
        </p:nvSpPr>
        <p:spPr>
          <a:xfrm>
            <a:off x="628650" y="1268760"/>
            <a:ext cx="7886700" cy="4221213"/>
          </a:xfrm>
        </p:spPr>
        <p:txBody>
          <a:bodyPr>
            <a:normAutofit/>
          </a:bodyPr>
          <a:lstStyle/>
          <a:p>
            <a:pPr marL="0" indent="0">
              <a:buNone/>
            </a:pPr>
            <a:endParaRPr lang="sv-SE" sz="1350" b="1" dirty="0"/>
          </a:p>
          <a:p>
            <a:pPr marL="0" indent="0">
              <a:buNone/>
            </a:pPr>
            <a:r>
              <a:rPr lang="sv-SE" sz="1800" b="1" dirty="0">
                <a:latin typeface="Arial" panose="020B0604020202020204" pitchFamily="34" charset="0"/>
                <a:cs typeface="Arial" panose="020B0604020202020204" pitchFamily="34" charset="0"/>
              </a:rPr>
              <a:t>Exempel på uppgifter:</a:t>
            </a:r>
          </a:p>
          <a:p>
            <a:r>
              <a:rPr lang="sv-SE" sz="1800" dirty="0">
                <a:latin typeface="Arial" panose="020B0604020202020204" pitchFamily="34" charset="0"/>
                <a:cs typeface="Arial" panose="020B0604020202020204" pitchFamily="34" charset="0"/>
              </a:rPr>
              <a:t>Lagledare </a:t>
            </a:r>
          </a:p>
          <a:p>
            <a:r>
              <a:rPr lang="sv-SE" sz="1800" dirty="0">
                <a:latin typeface="Arial" panose="020B0604020202020204" pitchFamily="34" charset="0"/>
                <a:cs typeface="Arial" panose="020B0604020202020204" pitchFamily="34" charset="0"/>
              </a:rPr>
              <a:t>Ekonomiansvarig</a:t>
            </a:r>
          </a:p>
          <a:p>
            <a:r>
              <a:rPr lang="sv-SE" sz="1800" dirty="0">
                <a:latin typeface="Arial" panose="020B0604020202020204" pitchFamily="34" charset="0"/>
                <a:cs typeface="Arial" panose="020B0604020202020204" pitchFamily="34" charset="0"/>
              </a:rPr>
              <a:t>Fika / grill vid speciella tillfällen</a:t>
            </a:r>
          </a:p>
          <a:p>
            <a:r>
              <a:rPr lang="sv-SE" sz="1800" dirty="0">
                <a:latin typeface="Arial" panose="020B0604020202020204" pitchFamily="34" charset="0"/>
                <a:cs typeface="Arial" panose="020B0604020202020204" pitchFamily="34" charset="0"/>
              </a:rPr>
              <a:t>Hallvärdar</a:t>
            </a:r>
          </a:p>
          <a:p>
            <a:r>
              <a:rPr lang="sv-SE" sz="1800" dirty="0">
                <a:latin typeface="Arial" panose="020B0604020202020204" pitchFamily="34" charset="0"/>
                <a:cs typeface="Arial" panose="020B0604020202020204" pitchFamily="34" charset="0"/>
              </a:rPr>
              <a:t>Inköp material</a:t>
            </a:r>
          </a:p>
          <a:p>
            <a:r>
              <a:rPr lang="sv-SE" sz="1800" dirty="0">
                <a:latin typeface="Arial" panose="020B0604020202020204" pitchFamily="34" charset="0"/>
                <a:cs typeface="Arial" panose="020B0604020202020204" pitchFamily="34" charset="0"/>
              </a:rPr>
              <a:t>Försäljning/Sponsring</a:t>
            </a:r>
          </a:p>
          <a:p>
            <a:r>
              <a:rPr lang="sv-SE" sz="1800" dirty="0">
                <a:latin typeface="Arial" panose="020B0604020202020204" pitchFamily="34" charset="0"/>
                <a:cs typeface="Arial" panose="020B0604020202020204" pitchFamily="34" charset="0"/>
              </a:rPr>
              <a:t>Föräldrakommunikation</a:t>
            </a:r>
          </a:p>
          <a:p>
            <a:r>
              <a:rPr lang="sv-SE" sz="1800" dirty="0">
                <a:latin typeface="Arial" panose="020B0604020202020204" pitchFamily="34" charset="0"/>
                <a:cs typeface="Arial" panose="020B0604020202020204" pitchFamily="34" charset="0"/>
              </a:rPr>
              <a:t>Tvätt, hantering och underhåll spelarmaterial</a:t>
            </a:r>
          </a:p>
          <a:p>
            <a:pPr marL="0" indent="0">
              <a:buNone/>
            </a:pPr>
            <a:endParaRPr lang="sv-SE" sz="1800" dirty="0">
              <a:solidFill>
                <a:srgbClr val="FF0000"/>
              </a:solidFill>
              <a:latin typeface="Arial" panose="020B0604020202020204" pitchFamily="34" charset="0"/>
              <a:cs typeface="Arial" panose="020B0604020202020204" pitchFamily="34" charset="0"/>
            </a:endParaRPr>
          </a:p>
          <a:p>
            <a:endParaRPr lang="sv-SE" sz="1800" dirty="0">
              <a:latin typeface="Arial" panose="020B0604020202020204" pitchFamily="34" charset="0"/>
              <a:cs typeface="Arial" panose="020B0604020202020204" pitchFamily="34" charset="0"/>
            </a:endParaRPr>
          </a:p>
          <a:p>
            <a:endParaRPr lang="sv-SE" sz="1800" dirty="0">
              <a:latin typeface="Arial" panose="020B0604020202020204" pitchFamily="34" charset="0"/>
              <a:cs typeface="Arial" panose="020B0604020202020204" pitchFamily="34" charset="0"/>
            </a:endParaRPr>
          </a:p>
          <a:p>
            <a:pPr marL="0" indent="0">
              <a:buNone/>
            </a:pPr>
            <a:endParaRPr lang="sv-SE" dirty="0"/>
          </a:p>
        </p:txBody>
      </p:sp>
      <p:sp>
        <p:nvSpPr>
          <p:cNvPr id="6" name="Platshållare för innehåll 2"/>
          <p:cNvSpPr txBox="1">
            <a:spLocks/>
          </p:cNvSpPr>
          <p:nvPr/>
        </p:nvSpPr>
        <p:spPr>
          <a:xfrm>
            <a:off x="639598" y="4736972"/>
            <a:ext cx="6332702" cy="836150"/>
          </a:xfrm>
          <a:prstGeom prst="rect">
            <a:avLst/>
          </a:prstGeom>
        </p:spPr>
        <p:txBody>
          <a:bodyPr vert="horz" lIns="68580" tIns="34290" rIns="68580" bIns="3429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000" i="1" dirty="0">
                <a:latin typeface="Arial" panose="020B0604020202020204" pitchFamily="34" charset="0"/>
                <a:cs typeface="Arial" panose="020B0604020202020204" pitchFamily="34" charset="0"/>
              </a:rPr>
              <a:t>Vi behöver hjälp! Allt blir enklare om vi alla hjälps åt!</a:t>
            </a:r>
          </a:p>
          <a:p>
            <a:pPr marL="0" indent="0">
              <a:buNone/>
            </a:pPr>
            <a:r>
              <a:rPr lang="sv-SE" sz="3000" i="1" dirty="0">
                <a:latin typeface="Arial" panose="020B0604020202020204" pitchFamily="34" charset="0"/>
                <a:cs typeface="Arial" panose="020B0604020202020204" pitchFamily="34" charset="0"/>
              </a:rPr>
              <a:t>Vilka är intresserade? Kontaktperson/sammankallande?</a:t>
            </a:r>
          </a:p>
        </p:txBody>
      </p:sp>
      <p:pic>
        <p:nvPicPr>
          <p:cNvPr id="7" name="Picture 6"/>
          <p:cNvPicPr>
            <a:picLocks noChangeAspect="1"/>
          </p:cNvPicPr>
          <p:nvPr/>
        </p:nvPicPr>
        <p:blipFill>
          <a:blip r:embed="rId3"/>
          <a:stretch>
            <a:fillRect/>
          </a:stretch>
        </p:blipFill>
        <p:spPr>
          <a:xfrm>
            <a:off x="3357622" y="5489973"/>
            <a:ext cx="2614613" cy="1193006"/>
          </a:xfrm>
          <a:prstGeom prst="rect">
            <a:avLst/>
          </a:prstGeom>
        </p:spPr>
      </p:pic>
      <p:pic>
        <p:nvPicPr>
          <p:cNvPr id="8" name="Picture 7"/>
          <p:cNvPicPr>
            <a:picLocks noChangeAspect="1"/>
          </p:cNvPicPr>
          <p:nvPr/>
        </p:nvPicPr>
        <p:blipFill>
          <a:blip r:embed="rId4"/>
          <a:stretch>
            <a:fillRect/>
          </a:stretch>
        </p:blipFill>
        <p:spPr>
          <a:xfrm>
            <a:off x="7428578" y="4084646"/>
            <a:ext cx="1543050" cy="1571625"/>
          </a:xfrm>
          <a:prstGeom prst="rect">
            <a:avLst/>
          </a:prstGeom>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0715" y="1716202"/>
            <a:ext cx="1463040" cy="1903956"/>
          </a:xfrm>
          <a:prstGeom prst="rect">
            <a:avLst/>
          </a:prstGeom>
        </p:spPr>
      </p:pic>
    </p:spTree>
    <p:extLst>
      <p:ext uri="{BB962C8B-B14F-4D97-AF65-F5344CB8AC3E}">
        <p14:creationId xmlns:p14="http://schemas.microsoft.com/office/powerpoint/2010/main" val="123395899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286215"/>
            <a:ext cx="6929486" cy="868346"/>
          </a:xfrm>
        </p:spPr>
        <p:txBody>
          <a:bodyPr/>
          <a:lstStyle/>
          <a:p>
            <a:r>
              <a:rPr lang="sv-SE" dirty="0">
                <a:latin typeface="Arial" panose="020B0604020202020204" pitchFamily="34" charset="0"/>
                <a:ea typeface="Verdana" panose="020B0604030504040204" pitchFamily="34" charset="0"/>
                <a:cs typeface="Arial" panose="020B0604020202020204" pitchFamily="34" charset="0"/>
              </a:rPr>
              <a:t>Vad förväntas av er som föräldrar?</a:t>
            </a:r>
          </a:p>
        </p:txBody>
      </p:sp>
      <p:sp>
        <p:nvSpPr>
          <p:cNvPr id="3" name="Platshållare för innehåll 2"/>
          <p:cNvSpPr>
            <a:spLocks noGrp="1"/>
          </p:cNvSpPr>
          <p:nvPr>
            <p:ph idx="1"/>
          </p:nvPr>
        </p:nvSpPr>
        <p:spPr>
          <a:xfrm>
            <a:off x="478617" y="1279858"/>
            <a:ext cx="8186766" cy="2116831"/>
          </a:xfrm>
        </p:spPr>
        <p:txBody>
          <a:bodyPr/>
          <a:lstStyle/>
          <a:p>
            <a:r>
              <a:rPr lang="sv-SE" sz="1800" b="1" dirty="0">
                <a:latin typeface="Arial" panose="020B0604020202020204" pitchFamily="34" charset="0"/>
                <a:ea typeface="Verdana" panose="020B0604030504040204" pitchFamily="34" charset="0"/>
                <a:cs typeface="Arial" panose="020B0604020202020204" pitchFamily="34" charset="0"/>
              </a:rPr>
              <a:t>Självklart….</a:t>
            </a:r>
          </a:p>
          <a:p>
            <a:pPr lvl="1"/>
            <a:r>
              <a:rPr lang="sv-SE" sz="1800" dirty="0">
                <a:latin typeface="Arial" panose="020B0604020202020204" pitchFamily="34" charset="0"/>
                <a:ea typeface="Verdana" panose="020B0604030504040204" pitchFamily="34" charset="0"/>
                <a:cs typeface="Arial" panose="020B0604020202020204" pitchFamily="34" charset="0"/>
              </a:rPr>
              <a:t>Stötta vid träningen så att det blir harmoni och trygghet i grupperna.</a:t>
            </a:r>
          </a:p>
          <a:p>
            <a:pPr lvl="1"/>
            <a:r>
              <a:rPr lang="sv-SE" sz="1800" dirty="0">
                <a:latin typeface="Arial" panose="020B0604020202020204" pitchFamily="34" charset="0"/>
                <a:ea typeface="Verdana" panose="020B0604030504040204" pitchFamily="34" charset="0"/>
                <a:cs typeface="Arial" panose="020B0604020202020204" pitchFamily="34" charset="0"/>
              </a:rPr>
              <a:t>Att varje barn som tränar har en förälder på plats eller en kompis förälder med sig.</a:t>
            </a:r>
          </a:p>
          <a:p>
            <a:pPr lvl="1"/>
            <a:r>
              <a:rPr lang="sv-SE" sz="1800" dirty="0">
                <a:latin typeface="Arial" panose="020B0604020202020204" pitchFamily="34" charset="0"/>
                <a:ea typeface="Verdana" panose="020B0604030504040204" pitchFamily="34" charset="0"/>
                <a:cs typeface="Arial" panose="020B0604020202020204" pitchFamily="34" charset="0"/>
              </a:rPr>
              <a:t>Föräldrarna ansvarar för barnen </a:t>
            </a:r>
            <a:r>
              <a:rPr lang="sv-SE" sz="1800" u="sng" dirty="0">
                <a:latin typeface="Arial" panose="020B0604020202020204" pitchFamily="34" charset="0"/>
                <a:ea typeface="Verdana" panose="020B0604030504040204" pitchFamily="34" charset="0"/>
                <a:cs typeface="Arial" panose="020B0604020202020204" pitchFamily="34" charset="0"/>
              </a:rPr>
              <a:t>utanför</a:t>
            </a:r>
            <a:r>
              <a:rPr lang="sv-SE" sz="1800" dirty="0">
                <a:latin typeface="Arial" panose="020B0604020202020204" pitchFamily="34" charset="0"/>
                <a:ea typeface="Verdana" panose="020B0604030504040204" pitchFamily="34" charset="0"/>
                <a:cs typeface="Arial" panose="020B0604020202020204" pitchFamily="34" charset="0"/>
              </a:rPr>
              <a:t> planen och tränarna ansvarar för barnen </a:t>
            </a:r>
            <a:r>
              <a:rPr lang="sv-SE" sz="1800" u="sng" dirty="0">
                <a:latin typeface="Arial" panose="020B0604020202020204" pitchFamily="34" charset="0"/>
                <a:ea typeface="Verdana" panose="020B0604030504040204" pitchFamily="34" charset="0"/>
                <a:cs typeface="Arial" panose="020B0604020202020204" pitchFamily="34" charset="0"/>
              </a:rPr>
              <a:t>inne</a:t>
            </a:r>
            <a:r>
              <a:rPr lang="sv-SE" sz="1800" dirty="0">
                <a:latin typeface="Arial" panose="020B0604020202020204" pitchFamily="34" charset="0"/>
                <a:ea typeface="Verdana" panose="020B0604030504040204" pitchFamily="34" charset="0"/>
                <a:cs typeface="Arial" panose="020B0604020202020204" pitchFamily="34" charset="0"/>
              </a:rPr>
              <a:t> på plan. Föräldrarna avvaktar vid eventuella ”olyckor” till dess någon ledare påkallar eventuell uppmärksamhet.</a:t>
            </a:r>
          </a:p>
          <a:p>
            <a:endParaRPr lang="sv-SE" sz="2000" b="1" dirty="0">
              <a:latin typeface="Swedbank Sans Regular" panose="02020503050405020304" pitchFamily="18" charset="0"/>
            </a:endParaRPr>
          </a:p>
          <a:p>
            <a:pPr marL="0" indent="0">
              <a:buNone/>
            </a:pPr>
            <a:endParaRPr lang="sv-SE" sz="2400" dirty="0">
              <a:latin typeface="Swedbank Sans Regular" panose="02020503050405020304" pitchFamily="18" charset="0"/>
            </a:endParaRPr>
          </a:p>
        </p:txBody>
      </p:sp>
      <p:sp>
        <p:nvSpPr>
          <p:cNvPr id="5" name="textruta 4"/>
          <p:cNvSpPr txBox="1"/>
          <p:nvPr/>
        </p:nvSpPr>
        <p:spPr>
          <a:xfrm>
            <a:off x="2802199" y="3717032"/>
            <a:ext cx="5787162" cy="2677656"/>
          </a:xfrm>
          <a:prstGeom prst="rect">
            <a:avLst/>
          </a:prstGeom>
          <a:noFill/>
        </p:spPr>
        <p:txBody>
          <a:bodyPr wrap="none" rtlCol="0">
            <a:spAutoFit/>
          </a:bodyPr>
          <a:lstStyle/>
          <a:p>
            <a:endParaRPr lang="sv-SE" sz="2400" b="1" dirty="0">
              <a:cs typeface="Arial" panose="020B0604020202020204" pitchFamily="34" charset="0"/>
            </a:endParaRPr>
          </a:p>
          <a:p>
            <a:r>
              <a:rPr lang="sv-SE" sz="2400" b="1" dirty="0">
                <a:ea typeface="Verdana" panose="020B0604030504040204" pitchFamily="34" charset="0"/>
                <a:cs typeface="Arial" panose="020B0604020202020204" pitchFamily="34" charset="0"/>
              </a:rPr>
              <a:t>…och nu….</a:t>
            </a:r>
          </a:p>
          <a:p>
            <a:pPr lvl="1"/>
            <a:r>
              <a:rPr lang="sv-SE" sz="2000" dirty="0">
                <a:ea typeface="Verdana" panose="020B0604030504040204" pitchFamily="34" charset="0"/>
                <a:cs typeface="Arial" panose="020B0604020202020204" pitchFamily="34" charset="0"/>
              </a:rPr>
              <a:t>- Skapa föräldragrupp </a:t>
            </a:r>
          </a:p>
          <a:p>
            <a:pPr marL="1200150" lvl="2" indent="-285750">
              <a:buFont typeface="Arial" panose="020B0604020202020204" pitchFamily="34" charset="0"/>
              <a:buChar char="•"/>
            </a:pPr>
            <a:r>
              <a:rPr lang="sv-SE" sz="1600" dirty="0">
                <a:ea typeface="Verdana" panose="020B0604030504040204" pitchFamily="34" charset="0"/>
                <a:cs typeface="Arial" panose="020B0604020202020204" pitchFamily="34" charset="0"/>
              </a:rPr>
              <a:t>Samla in pengar till laget genom att</a:t>
            </a:r>
          </a:p>
          <a:p>
            <a:pPr marL="1657350" lvl="3" indent="-285750">
              <a:buFont typeface="Courier New" panose="02070309020205020404" pitchFamily="49" charset="0"/>
              <a:buChar char="o"/>
            </a:pPr>
            <a:r>
              <a:rPr lang="sv-SE" sz="1600" dirty="0">
                <a:ea typeface="Verdana" panose="020B0604030504040204" pitchFamily="34" charset="0"/>
                <a:cs typeface="Arial" panose="020B0604020202020204" pitchFamily="34" charset="0"/>
              </a:rPr>
              <a:t>Leta efter sponsorer</a:t>
            </a:r>
          </a:p>
          <a:p>
            <a:pPr marL="1714500" lvl="3" indent="-342900">
              <a:buFont typeface="Courier New" panose="02070309020205020404" pitchFamily="49" charset="0"/>
              <a:buChar char="o"/>
            </a:pPr>
            <a:r>
              <a:rPr lang="sv-SE" sz="1600" dirty="0">
                <a:ea typeface="Verdana" panose="020B0604030504040204" pitchFamily="34" charset="0"/>
                <a:cs typeface="Arial" panose="020B0604020202020204" pitchFamily="34" charset="0"/>
              </a:rPr>
              <a:t>Ansvara för </a:t>
            </a:r>
            <a:r>
              <a:rPr lang="sv-SE" sz="1600" dirty="0" err="1">
                <a:ea typeface="Verdana" panose="020B0604030504040204" pitchFamily="34" charset="0"/>
                <a:cs typeface="Arial" panose="020B0604020202020204" pitchFamily="34" charset="0"/>
              </a:rPr>
              <a:t>lotterifsg</a:t>
            </a:r>
            <a:r>
              <a:rPr lang="sv-SE" sz="1600" dirty="0">
                <a:ea typeface="Verdana" panose="020B0604030504040204" pitchFamily="34" charset="0"/>
                <a:cs typeface="Arial" panose="020B0604020202020204" pitchFamily="34" charset="0"/>
              </a:rPr>
              <a:t>, </a:t>
            </a:r>
            <a:r>
              <a:rPr lang="sv-SE" sz="1600" dirty="0" err="1">
                <a:ea typeface="Verdana" panose="020B0604030504040204" pitchFamily="34" charset="0"/>
                <a:cs typeface="Arial" panose="020B0604020202020204" pitchFamily="34" charset="0"/>
              </a:rPr>
              <a:t>fikafsg</a:t>
            </a:r>
            <a:r>
              <a:rPr lang="sv-SE" sz="1600" dirty="0">
                <a:ea typeface="Verdana" panose="020B0604030504040204" pitchFamily="34" charset="0"/>
                <a:cs typeface="Arial" panose="020B0604020202020204" pitchFamily="34" charset="0"/>
              </a:rPr>
              <a:t>, ekonomi etc.</a:t>
            </a:r>
          </a:p>
          <a:p>
            <a:pPr marL="1200150" lvl="2" indent="-285750">
              <a:buFont typeface="Arial" panose="020B0604020202020204" pitchFamily="34" charset="0"/>
              <a:buChar char="•"/>
            </a:pPr>
            <a:r>
              <a:rPr lang="sv-SE" sz="1600" dirty="0">
                <a:ea typeface="Verdana" panose="020B0604030504040204" pitchFamily="34" charset="0"/>
                <a:cs typeface="Arial" panose="020B0604020202020204" pitchFamily="34" charset="0"/>
              </a:rPr>
              <a:t>Anordna föräldramöten</a:t>
            </a:r>
          </a:p>
          <a:p>
            <a:pPr marL="800100" lvl="1" indent="-342900">
              <a:buFontTx/>
              <a:buChar char="-"/>
            </a:pPr>
            <a:r>
              <a:rPr lang="sv-SE" sz="2000" dirty="0">
                <a:ea typeface="Verdana" panose="020B0604030504040204" pitchFamily="34" charset="0"/>
                <a:cs typeface="Arial" panose="020B0604020202020204" pitchFamily="34" charset="0"/>
              </a:rPr>
              <a:t>Hallvärdskap och cafévärdskap</a:t>
            </a:r>
          </a:p>
          <a:p>
            <a:pPr marL="1200150" lvl="2" indent="-285750">
              <a:buFont typeface="Arial" panose="020B0604020202020204" pitchFamily="34" charset="0"/>
              <a:buChar char="•"/>
            </a:pPr>
            <a:r>
              <a:rPr lang="sv-SE" sz="1600" dirty="0">
                <a:ea typeface="Verdana" panose="020B0604030504040204" pitchFamily="34" charset="0"/>
                <a:cs typeface="Arial" panose="020B0604020202020204" pitchFamily="34" charset="0"/>
              </a:rPr>
              <a:t>Ansvara för listor för hall- och cafévärdskap</a:t>
            </a:r>
          </a:p>
        </p:txBody>
      </p:sp>
    </p:spTree>
    <p:extLst>
      <p:ext uri="{BB962C8B-B14F-4D97-AF65-F5344CB8AC3E}">
        <p14:creationId xmlns:p14="http://schemas.microsoft.com/office/powerpoint/2010/main" val="4053161402"/>
      </p:ext>
    </p:extLst>
  </p:cSld>
  <p:clrMapOvr>
    <a:masterClrMapping/>
  </p:clrMapOvr>
  <p:transition spd="med"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500"/>
                                        <p:tgtEl>
                                          <p:spTgt spid="5">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latin typeface="Arial" panose="020B0604020202020204" pitchFamily="34" charset="0"/>
                <a:cs typeface="Arial" panose="020B0604020202020204" pitchFamily="34" charset="0"/>
              </a:rPr>
              <a:t>Aktiviteter</a:t>
            </a:r>
          </a:p>
        </p:txBody>
      </p:sp>
      <p:sp>
        <p:nvSpPr>
          <p:cNvPr id="3" name="Platshållare för innehåll 2"/>
          <p:cNvSpPr>
            <a:spLocks noGrp="1"/>
          </p:cNvSpPr>
          <p:nvPr>
            <p:ph idx="1"/>
          </p:nvPr>
        </p:nvSpPr>
        <p:spPr/>
        <p:txBody>
          <a:bodyPr/>
          <a:lstStyle/>
          <a:p>
            <a:r>
              <a:rPr lang="sv-SE" dirty="0">
                <a:latin typeface="Arial" panose="020B0604020202020204" pitchFamily="34" charset="0"/>
                <a:cs typeface="Arial" panose="020B0604020202020204" pitchFamily="34" charset="0"/>
              </a:rPr>
              <a:t>Lagfotografering </a:t>
            </a:r>
            <a:r>
              <a:rPr lang="en-GB" dirty="0">
                <a:latin typeface="Arial" panose="020B0604020202020204" pitchFamily="34" charset="0"/>
                <a:cs typeface="Arial" panose="020B0604020202020204" pitchFamily="34" charset="0"/>
              </a:rPr>
              <a:t>24-25 </a:t>
            </a:r>
            <a:r>
              <a:rPr lang="en-GB" dirty="0" err="1">
                <a:latin typeface="Arial" panose="020B0604020202020204" pitchFamily="34" charset="0"/>
                <a:cs typeface="Arial" panose="020B0604020202020204" pitchFamily="34" charset="0"/>
              </a:rPr>
              <a:t>november</a:t>
            </a:r>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Avslutningar</a:t>
            </a:r>
          </a:p>
          <a:p>
            <a:r>
              <a:rPr lang="sv-SE" dirty="0">
                <a:latin typeface="Arial" panose="020B0604020202020204" pitchFamily="34" charset="0"/>
                <a:cs typeface="Arial" panose="020B0604020202020204" pitchFamily="34" charset="0"/>
              </a:rPr>
              <a:t>Gemensam SSL match</a:t>
            </a:r>
          </a:p>
          <a:p>
            <a:r>
              <a:rPr lang="sv-SE" dirty="0">
                <a:latin typeface="Arial" panose="020B0604020202020204" pitchFamily="34" charset="0"/>
                <a:cs typeface="Arial" panose="020B0604020202020204" pitchFamily="34" charset="0"/>
              </a:rPr>
              <a:t>Godkännande för kontaktlista (GDPR)</a:t>
            </a:r>
          </a:p>
          <a:p>
            <a:pPr marL="0" indent="0">
              <a:buNone/>
            </a:pPr>
            <a:endParaRPr lang="sv-SE" dirty="0"/>
          </a:p>
          <a:p>
            <a:endParaRPr lang="sv-SE" dirty="0"/>
          </a:p>
        </p:txBody>
      </p:sp>
      <p:pic>
        <p:nvPicPr>
          <p:cNvPr id="7" name="Picture 6"/>
          <p:cNvPicPr>
            <a:picLocks noChangeAspect="1"/>
          </p:cNvPicPr>
          <p:nvPr/>
        </p:nvPicPr>
        <p:blipFill>
          <a:blip r:embed="rId2"/>
          <a:stretch>
            <a:fillRect/>
          </a:stretch>
        </p:blipFill>
        <p:spPr>
          <a:xfrm>
            <a:off x="3131840" y="5373710"/>
            <a:ext cx="2614613" cy="1193006"/>
          </a:xfrm>
          <a:prstGeom prst="rect">
            <a:avLst/>
          </a:prstGeom>
        </p:spPr>
      </p:pic>
    </p:spTree>
    <p:extLst>
      <p:ext uri="{BB962C8B-B14F-4D97-AF65-F5344CB8AC3E}">
        <p14:creationId xmlns:p14="http://schemas.microsoft.com/office/powerpoint/2010/main" val="75098060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21631" y="476672"/>
            <a:ext cx="5900737" cy="868362"/>
          </a:xfrm>
        </p:spPr>
        <p:txBody>
          <a:bodyPr/>
          <a:lstStyle/>
          <a:p>
            <a:r>
              <a:rPr lang="en-GB" dirty="0" err="1">
                <a:ea typeface="Verdana" panose="020B0604030504040204" pitchFamily="34" charset="0"/>
                <a:cs typeface="Verdana" panose="020B0604030504040204" pitchFamily="34" charset="0"/>
              </a:rPr>
              <a:t>Matchspel</a:t>
            </a:r>
            <a:endParaRPr lang="en-GB" dirty="0">
              <a:ea typeface="Verdana" panose="020B0604030504040204" pitchFamily="34" charset="0"/>
              <a:cs typeface="Verdana" panose="020B0604030504040204" pitchFamily="34" charset="0"/>
            </a:endParaRPr>
          </a:p>
        </p:txBody>
      </p:sp>
      <p:sp>
        <p:nvSpPr>
          <p:cNvPr id="3" name="Platshållare för innehåll 2"/>
          <p:cNvSpPr>
            <a:spLocks noGrp="1"/>
          </p:cNvSpPr>
          <p:nvPr>
            <p:ph sz="half" idx="1"/>
          </p:nvPr>
        </p:nvSpPr>
        <p:spPr>
          <a:xfrm>
            <a:off x="685800" y="1981200"/>
            <a:ext cx="8206680" cy="4114800"/>
          </a:xfrm>
        </p:spPr>
        <p:txBody>
          <a:bodyPr/>
          <a:lstStyle/>
          <a:p>
            <a:pPr marL="0" indent="0">
              <a:buNone/>
            </a:pPr>
            <a:r>
              <a:rPr lang="sv-SE" sz="2000" dirty="0">
                <a:latin typeface="Verdana" panose="020B0604030504040204" pitchFamily="34" charset="0"/>
                <a:ea typeface="Verdana" panose="020B0604030504040204" pitchFamily="34" charset="0"/>
                <a:cs typeface="Verdana" panose="020B0604030504040204" pitchFamily="34" charset="0"/>
              </a:rPr>
              <a:t>Kommande helg ser vi fram emot första matcherna! Mer matcher kommer!</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Bildobjekt 4" descr="2014-04-27 Pixbo P07 Invitational 2014-04-27 10.42.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501008"/>
            <a:ext cx="3724100" cy="2793075"/>
          </a:xfrm>
          <a:prstGeom prst="rect">
            <a:avLst/>
          </a:prstGeom>
          <a:ln>
            <a:noFill/>
          </a:ln>
          <a:effectLst>
            <a:softEdge rad="112500"/>
          </a:effectLst>
        </p:spPr>
      </p:pic>
    </p:spTree>
    <p:extLst>
      <p:ext uri="{BB962C8B-B14F-4D97-AF65-F5344CB8AC3E}">
        <p14:creationId xmlns:p14="http://schemas.microsoft.com/office/powerpoint/2010/main" val="4071034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v-SE" sz="2000" dirty="0">
                <a:latin typeface="Verdana" panose="020B0604030504040204" pitchFamily="34" charset="0"/>
                <a:ea typeface="Verdana" panose="020B0604030504040204" pitchFamily="34" charset="0"/>
                <a:cs typeface="Verdana" panose="020B0604030504040204" pitchFamily="34" charset="0"/>
              </a:rPr>
              <a:t>Mentorer till P11</a:t>
            </a:r>
          </a:p>
          <a:p>
            <a:pPr lvl="1"/>
            <a:r>
              <a:rPr lang="sv-SE" sz="1800" dirty="0">
                <a:latin typeface="Verdana" panose="020B0604030504040204" pitchFamily="34" charset="0"/>
                <a:ea typeface="Verdana" panose="020B0604030504040204" pitchFamily="34" charset="0"/>
                <a:cs typeface="Verdana" panose="020B0604030504040204" pitchFamily="34" charset="0"/>
              </a:rPr>
              <a:t>TF Philip </a:t>
            </a:r>
            <a:r>
              <a:rPr lang="sv-SE" sz="1800" dirty="0" err="1">
                <a:latin typeface="Verdana" panose="020B0604030504040204" pitchFamily="34" charset="0"/>
                <a:ea typeface="Verdana" panose="020B0604030504040204" pitchFamily="34" charset="0"/>
                <a:cs typeface="Verdana" panose="020B0604030504040204" pitchFamily="34" charset="0"/>
              </a:rPr>
              <a:t>Bringestedt</a:t>
            </a:r>
            <a:endParaRPr lang="sv-SE" sz="1800" dirty="0">
              <a:latin typeface="Verdana" panose="020B0604030504040204" pitchFamily="34" charset="0"/>
              <a:ea typeface="Verdana" panose="020B0604030504040204" pitchFamily="34" charset="0"/>
              <a:cs typeface="Verdana" panose="020B0604030504040204" pitchFamily="34" charset="0"/>
            </a:endParaRPr>
          </a:p>
          <a:p>
            <a:pPr lvl="1"/>
            <a:r>
              <a:rPr lang="sv-SE" sz="1800" dirty="0">
                <a:latin typeface="Verdana" panose="020B0604030504040204" pitchFamily="34" charset="0"/>
                <a:ea typeface="Verdana" panose="020B0604030504040204" pitchFamily="34" charset="0"/>
                <a:cs typeface="Verdana" panose="020B0604030504040204" pitchFamily="34" charset="0"/>
              </a:rPr>
              <a:t>A-lag dam</a:t>
            </a:r>
          </a:p>
          <a:p>
            <a:r>
              <a:rPr lang="sv-SE" sz="2000" dirty="0">
                <a:latin typeface="Verdana" panose="020B0604030504040204" pitchFamily="34" charset="0"/>
                <a:ea typeface="Verdana" panose="020B0604030504040204" pitchFamily="34" charset="0"/>
                <a:cs typeface="Verdana" panose="020B0604030504040204" pitchFamily="34" charset="0"/>
              </a:rPr>
              <a:t>Matchens knattar </a:t>
            </a:r>
          </a:p>
          <a:p>
            <a:pPr lvl="1"/>
            <a:r>
              <a:rPr lang="sv-SE" sz="1800" dirty="0">
                <a:latin typeface="Verdana" panose="020B0604030504040204" pitchFamily="34" charset="0"/>
                <a:ea typeface="Verdana" panose="020B0604030504040204" pitchFamily="34" charset="0"/>
                <a:cs typeface="Verdana" panose="020B0604030504040204" pitchFamily="34" charset="0"/>
              </a:rPr>
              <a:t>Vi skall försöka få till att vara</a:t>
            </a:r>
          </a:p>
          <a:p>
            <a:pPr marL="457200" lvl="1" indent="0">
              <a:buNone/>
            </a:pPr>
            <a:r>
              <a:rPr lang="sv-SE" sz="1800" dirty="0">
                <a:latin typeface="Verdana" panose="020B0604030504040204" pitchFamily="34" charset="0"/>
                <a:ea typeface="Verdana" panose="020B0604030504040204" pitchFamily="34" charset="0"/>
                <a:cs typeface="Verdana" panose="020B0604030504040204" pitchFamily="34" charset="0"/>
              </a:rPr>
              <a:t>Matchens knattar under slutspel 19.</a:t>
            </a:r>
          </a:p>
          <a:p>
            <a:pPr marL="457200" lvl="1" indent="0">
              <a:buNone/>
            </a:pPr>
            <a:r>
              <a:rPr lang="sv-SE" sz="1800" dirty="0">
                <a:latin typeface="Verdana" panose="020B0604030504040204" pitchFamily="34" charset="0"/>
                <a:ea typeface="Verdana" panose="020B0604030504040204" pitchFamily="34" charset="0"/>
                <a:cs typeface="Verdana" panose="020B0604030504040204" pitchFamily="34" charset="0"/>
              </a:rPr>
              <a:t>Mer info om detta kommer.</a:t>
            </a:r>
          </a:p>
          <a:p>
            <a:pPr lvl="2"/>
            <a:endParaRPr lang="sv-SE" sz="16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sv-SE" sz="1800" dirty="0">
              <a:latin typeface="Swedbank Sans Regular" panose="02020503050405020304" pitchFamily="18" charset="0"/>
            </a:endParaRPr>
          </a:p>
        </p:txBody>
      </p:sp>
      <p:sp>
        <p:nvSpPr>
          <p:cNvPr id="2" name="Title 1"/>
          <p:cNvSpPr>
            <a:spLocks noGrp="1"/>
          </p:cNvSpPr>
          <p:nvPr>
            <p:ph type="title"/>
          </p:nvPr>
        </p:nvSpPr>
        <p:spPr>
          <a:xfrm>
            <a:off x="601216" y="265296"/>
            <a:ext cx="8229600" cy="1143000"/>
          </a:xfrm>
        </p:spPr>
        <p:txBody>
          <a:bodyPr>
            <a:normAutofit/>
          </a:bodyPr>
          <a:lstStyle/>
          <a:p>
            <a:pPr algn="l"/>
            <a:r>
              <a:rPr lang="sv-SE" dirty="0">
                <a:ea typeface="Verdana" panose="020B0604030504040204" pitchFamily="34" charset="0"/>
                <a:cs typeface="Verdana" panose="020B0604030504040204" pitchFamily="34" charset="0"/>
              </a:rPr>
              <a:t>A-lagets mentorer &amp; Matchens knattar?</a:t>
            </a:r>
            <a:endParaRPr lang="en-US" dirty="0">
              <a:ea typeface="Verdana" panose="020B0604030504040204" pitchFamily="34" charset="0"/>
              <a:cs typeface="Verdana" panose="020B0604030504040204" pitchFamily="34" charset="0"/>
            </a:endParaRPr>
          </a:p>
        </p:txBody>
      </p:sp>
      <p:pic>
        <p:nvPicPr>
          <p:cNvPr id="6" name="Picture 8" descr="DSC_9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28800"/>
            <a:ext cx="3025984" cy="453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27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811" y="339275"/>
            <a:ext cx="6929486" cy="868346"/>
          </a:xfrm>
        </p:spPr>
        <p:txBody>
          <a:bodyPr/>
          <a:lstStyle/>
          <a:p>
            <a:r>
              <a:rPr lang="sv-SE" dirty="0">
                <a:ea typeface="Verdana" panose="020B0604030504040204" pitchFamily="34" charset="0"/>
                <a:cs typeface="Verdana" panose="020B0604030504040204" pitchFamily="34" charset="0"/>
              </a:rPr>
              <a:t>Informationskanaler ….</a:t>
            </a:r>
            <a:endParaRPr lang="en-US" dirty="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1907704" y="1451917"/>
            <a:ext cx="7236296" cy="1977083"/>
          </a:xfrm>
        </p:spPr>
        <p:txBody>
          <a:bodyPr>
            <a:normAutofit/>
          </a:bodyPr>
          <a:lstStyle/>
          <a:p>
            <a:pPr marL="0" indent="0">
              <a:buNone/>
            </a:pPr>
            <a:endParaRPr lang="en-US" sz="2400" dirty="0">
              <a:ea typeface="Verdana" panose="020B0604030504040204" pitchFamily="34" charset="0"/>
              <a:cs typeface="Verdana" panose="020B0604030504040204" pitchFamily="34" charset="0"/>
            </a:endParaRPr>
          </a:p>
          <a:p>
            <a:pPr marL="0" indent="0">
              <a:buNone/>
            </a:pPr>
            <a:r>
              <a:rPr lang="en-US" sz="2400" dirty="0">
                <a:ea typeface="Verdana" panose="020B0604030504040204" pitchFamily="34" charset="0"/>
                <a:cs typeface="Verdana" panose="020B0604030504040204" pitchFamily="34" charset="0"/>
              </a:rPr>
              <a:t>  </a:t>
            </a:r>
          </a:p>
          <a:p>
            <a:pPr>
              <a:buFontTx/>
              <a:buChar char="-"/>
            </a:pPr>
            <a:r>
              <a:rPr lang="en-US" sz="2400" b="1"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a:t>
            </a:r>
            <a:r>
              <a:rPr lang="en-US" sz="2400" b="1" dirty="0" err="1">
                <a:effectLst>
                  <a:outerShdw blurRad="38100" dist="38100" dir="2700000" algn="tl">
                    <a:srgbClr val="000000">
                      <a:alpha val="43137"/>
                    </a:srgbClr>
                  </a:outerShdw>
                </a:effectLst>
                <a:ea typeface="Verdana" panose="020B0604030504040204" pitchFamily="34" charset="0"/>
                <a:cs typeface="Verdana" panose="020B0604030504040204" pitchFamily="34" charset="0"/>
              </a:rPr>
              <a:t>Hemsida</a:t>
            </a:r>
            <a:r>
              <a:rPr lang="en-US" sz="2400" b="1"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a:t>
            </a:r>
            <a:r>
              <a:rPr lang="en-US" sz="2400" dirty="0">
                <a:ea typeface="Verdana" panose="020B0604030504040204" pitchFamily="34" charset="0"/>
                <a:cs typeface="Verdana" panose="020B0604030504040204" pitchFamily="34" charset="0"/>
              </a:rPr>
              <a:t> : (www.laget.se/PixboP11)</a:t>
            </a:r>
          </a:p>
          <a:p>
            <a:pPr marL="0" indent="0">
              <a:buNone/>
            </a:pPr>
            <a:endParaRPr lang="en-US" sz="2400" dirty="0">
              <a:latin typeface="Swedbank Sans Regular" panose="02020503050405020304" pitchFamily="18" charset="0"/>
            </a:endParaRPr>
          </a:p>
          <a:p>
            <a:pPr>
              <a:buFontTx/>
              <a:buChar char="-"/>
            </a:pPr>
            <a:endParaRPr lang="en-US" sz="2400" dirty="0">
              <a:latin typeface="Swedbank Sans Regular" panose="02020503050405020304" pitchFamily="18" charset="0"/>
            </a:endParaRPr>
          </a:p>
          <a:p>
            <a:pPr marL="0" indent="0">
              <a:buNone/>
            </a:pPr>
            <a:endParaRPr lang="en-US" sz="1800" dirty="0">
              <a:latin typeface="Swedbank Sans Regular" panose="02020503050405020304" pitchFamily="18" charset="0"/>
            </a:endParaRPr>
          </a:p>
          <a:p>
            <a:pPr>
              <a:buFontTx/>
              <a:buChar char="-"/>
            </a:pPr>
            <a:endParaRPr lang="sv-SE" sz="1800" dirty="0">
              <a:latin typeface="Swedbank Sans Regular" panose="02020503050405020304" pitchFamily="18" charset="0"/>
            </a:endParaRPr>
          </a:p>
        </p:txBody>
      </p:sp>
      <p:pic>
        <p:nvPicPr>
          <p:cNvPr id="1026" name="Picture 2" descr="http://www.platformblack.com/wp-content/uploads/2013/08/facebook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13310" y="6315359"/>
            <a:ext cx="153469" cy="153469"/>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35496" y="5301959"/>
            <a:ext cx="1745123" cy="1465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47" y="2276872"/>
            <a:ext cx="16192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5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467544" y="1196752"/>
            <a:ext cx="7772400" cy="1470025"/>
          </a:xfrm>
        </p:spPr>
        <p:txBody>
          <a:bodyPr/>
          <a:lstStyle/>
          <a:p>
            <a:r>
              <a:rPr lang="en-GB" sz="4000" dirty="0" err="1">
                <a:ea typeface="Verdana" panose="020B0604030504040204" pitchFamily="34" charset="0"/>
                <a:cs typeface="Verdana" panose="020B0604030504040204" pitchFamily="34" charset="0"/>
              </a:rPr>
              <a:t>Frågor</a:t>
            </a:r>
            <a:r>
              <a:rPr lang="en-GB" sz="4000" dirty="0">
                <a:ea typeface="Verdana" panose="020B0604030504040204" pitchFamily="34" charset="0"/>
                <a:cs typeface="Verdana" panose="020B0604030504040204" pitchFamily="34" charset="0"/>
              </a:rPr>
              <a:t> </a:t>
            </a:r>
            <a:r>
              <a:rPr lang="en-GB" sz="4000" dirty="0" err="1">
                <a:ea typeface="Verdana" panose="020B0604030504040204" pitchFamily="34" charset="0"/>
                <a:cs typeface="Verdana" panose="020B0604030504040204" pitchFamily="34" charset="0"/>
              </a:rPr>
              <a:t>eller</a:t>
            </a:r>
            <a:r>
              <a:rPr lang="en-GB" sz="4000" dirty="0">
                <a:ea typeface="Verdana" panose="020B0604030504040204" pitchFamily="34" charset="0"/>
                <a:cs typeface="Verdana" panose="020B0604030504040204" pitchFamily="34" charset="0"/>
              </a:rPr>
              <a:t> </a:t>
            </a:r>
            <a:r>
              <a:rPr lang="en-GB" sz="4000" dirty="0" err="1">
                <a:ea typeface="Verdana" panose="020B0604030504040204" pitchFamily="34" charset="0"/>
                <a:cs typeface="Verdana" panose="020B0604030504040204" pitchFamily="34" charset="0"/>
              </a:rPr>
              <a:t>funderingar</a:t>
            </a:r>
            <a:r>
              <a:rPr lang="en-GB" sz="4000" dirty="0">
                <a:ea typeface="Verdana" panose="020B0604030504040204" pitchFamily="34" charset="0"/>
                <a:cs typeface="Verdana" panose="020B0604030504040204" pitchFamily="34"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557" y="2780929"/>
            <a:ext cx="476033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4593710" y="5949281"/>
            <a:ext cx="4423006" cy="369332"/>
          </a:xfrm>
          <a:prstGeom prst="rect">
            <a:avLst/>
          </a:prstGeom>
          <a:noFill/>
        </p:spPr>
        <p:txBody>
          <a:bodyPr wrap="none" rtlCol="0">
            <a:spAutoFit/>
          </a:bodyPr>
          <a:lstStyle/>
          <a:p>
            <a:r>
              <a:rPr lang="sv-SE" dirty="0">
                <a:latin typeface="Verdana" panose="020B0604030504040204" pitchFamily="34" charset="0"/>
                <a:ea typeface="Verdana" panose="020B0604030504040204" pitchFamily="34" charset="0"/>
                <a:cs typeface="Verdana" panose="020B0604030504040204" pitchFamily="34" charset="0"/>
              </a:rPr>
              <a:t>…annars vill vi ledare tacka för idag!</a:t>
            </a:r>
          </a:p>
        </p:txBody>
      </p:sp>
    </p:spTree>
    <p:extLst>
      <p:ext uri="{BB962C8B-B14F-4D97-AF65-F5344CB8AC3E}">
        <p14:creationId xmlns:p14="http://schemas.microsoft.com/office/powerpoint/2010/main" val="1064470765"/>
      </p:ext>
    </p:extLst>
  </p:cSld>
  <p:clrMapOvr>
    <a:masterClrMapping/>
  </p:clrMapOvr>
  <p:transition spd="med"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Allmänt</a:t>
            </a:r>
          </a:p>
        </p:txBody>
      </p:sp>
      <p:sp>
        <p:nvSpPr>
          <p:cNvPr id="3" name="Platshållare för innehåll 2"/>
          <p:cNvSpPr>
            <a:spLocks noGrp="1"/>
          </p:cNvSpPr>
          <p:nvPr>
            <p:ph sz="half" idx="1"/>
          </p:nvPr>
        </p:nvSpPr>
        <p:spPr>
          <a:xfrm>
            <a:off x="628650" y="1340769"/>
            <a:ext cx="6804537" cy="3888432"/>
          </a:xfrm>
        </p:spPr>
        <p:txBody>
          <a:bodyPr>
            <a:normAutofit/>
          </a:bodyPr>
          <a:lstStyle/>
          <a:p>
            <a:r>
              <a:rPr lang="sv-SE" sz="2000" dirty="0"/>
              <a:t>Inge Nilsson – ansvarig ungdomssektionen </a:t>
            </a:r>
          </a:p>
          <a:p>
            <a:r>
              <a:rPr lang="sv-SE" sz="2000" dirty="0"/>
              <a:t>Verksamheten bygger på föräldraengagemang och ideellt arbete. Klubben har ett litet kansli. Fördelen är hög grad av flexibilitet och korta beslutsvägar.</a:t>
            </a:r>
          </a:p>
          <a:p>
            <a:r>
              <a:rPr lang="sv-SE" sz="2000" dirty="0"/>
              <a:t>Ny hall: Betongen har fortfarande inte bränt klart/stelnat så än så länge kan vi inte använda tältet. Men det kommer att vara två planer inne i tältet, som vardera är ett mellanting mellan Krisplan</a:t>
            </a:r>
          </a:p>
          <a:p>
            <a:r>
              <a:rPr lang="sv-SE" sz="2000" dirty="0"/>
              <a:t>Medlemsavgiften för i år är inte fast beslutad än. Det kommer att beslutas kommande vecka och sedan skickas en medlemsbetalningsavi ut. Den är från </a:t>
            </a:r>
            <a:r>
              <a:rPr lang="sv-SE" sz="2000" dirty="0" err="1"/>
              <a:t>Billogram</a:t>
            </a:r>
            <a:r>
              <a:rPr lang="sv-SE" sz="2000" dirty="0"/>
              <a:t>.</a:t>
            </a:r>
          </a:p>
          <a:p>
            <a:endParaRPr lang="sv-SE" sz="2000" dirty="0"/>
          </a:p>
        </p:txBody>
      </p:sp>
      <p:pic>
        <p:nvPicPr>
          <p:cNvPr id="6" name="Picture 5"/>
          <p:cNvPicPr>
            <a:picLocks noChangeAspect="1"/>
          </p:cNvPicPr>
          <p:nvPr/>
        </p:nvPicPr>
        <p:blipFill>
          <a:blip r:embed="rId2"/>
          <a:stretch>
            <a:fillRect/>
          </a:stretch>
        </p:blipFill>
        <p:spPr>
          <a:xfrm>
            <a:off x="6300192" y="5489973"/>
            <a:ext cx="2614613" cy="1193006"/>
          </a:xfrm>
          <a:prstGeom prst="rect">
            <a:avLst/>
          </a:prstGeom>
        </p:spPr>
      </p:pic>
    </p:spTree>
    <p:extLst>
      <p:ext uri="{BB962C8B-B14F-4D97-AF65-F5344CB8AC3E}">
        <p14:creationId xmlns:p14="http://schemas.microsoft.com/office/powerpoint/2010/main" val="4074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745" y="238483"/>
            <a:ext cx="6415583" cy="868362"/>
          </a:xfrm>
        </p:spPr>
        <p:txBody>
          <a:bodyPr/>
          <a:lstStyle/>
          <a:p>
            <a:r>
              <a:rPr lang="sv-SE" dirty="0">
                <a:ea typeface="Verdana" panose="020B0604030504040204" pitchFamily="34" charset="0"/>
                <a:cs typeface="Verdana" panose="020B0604030504040204" pitchFamily="34" charset="0"/>
              </a:rPr>
              <a:t>Utvecklingsmodell &amp; Träningarna</a:t>
            </a:r>
          </a:p>
        </p:txBody>
      </p:sp>
      <p:pic>
        <p:nvPicPr>
          <p:cNvPr id="6" name="Picture 2" descr="http://cdn.laget.se/339120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9552" y="1852836"/>
            <a:ext cx="4274840" cy="276179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907704" y="4725144"/>
            <a:ext cx="5174585"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Eurostile" panose="020B050402020205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Eurostile" panose="020B0504020202050204"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Eurostile" panose="020B050402020205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Eurostile" panose="020B050402020205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Eurostile" panose="020B0504020202050204"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7150" indent="0" algn="ctr">
              <a:buNone/>
            </a:pPr>
            <a:r>
              <a:rPr lang="sv-SE" sz="2400" dirty="0">
                <a:latin typeface="Verdana" panose="020B0604030504040204" pitchFamily="34" charset="0"/>
                <a:ea typeface="Verdana" panose="020B0604030504040204" pitchFamily="34" charset="0"/>
                <a:cs typeface="Verdana" panose="020B0604030504040204" pitchFamily="34" charset="0"/>
              </a:rPr>
              <a:t>Innebandyns utvecklingsmodell</a:t>
            </a:r>
          </a:p>
        </p:txBody>
      </p:sp>
      <p:sp>
        <p:nvSpPr>
          <p:cNvPr id="3" name="Rectangle 2"/>
          <p:cNvSpPr/>
          <p:nvPr/>
        </p:nvSpPr>
        <p:spPr>
          <a:xfrm>
            <a:off x="4872495" y="6300028"/>
            <a:ext cx="3860929" cy="369332"/>
          </a:xfrm>
          <a:prstGeom prst="rect">
            <a:avLst/>
          </a:prstGeom>
        </p:spPr>
        <p:txBody>
          <a:bodyPr wrap="none">
            <a:spAutoFit/>
          </a:bodyPr>
          <a:lstStyle/>
          <a:p>
            <a:r>
              <a:rPr lang="en-US" dirty="0"/>
              <a:t>http://www.innebandy.se/Utveckling/</a:t>
            </a: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858011"/>
            <a:ext cx="3547570" cy="2736304"/>
          </a:xfrm>
          <a:prstGeom prst="rect">
            <a:avLst/>
          </a:prstGeom>
        </p:spPr>
      </p:pic>
    </p:spTree>
    <p:extLst>
      <p:ext uri="{BB962C8B-B14F-4D97-AF65-F5344CB8AC3E}">
        <p14:creationId xmlns:p14="http://schemas.microsoft.com/office/powerpoint/2010/main" val="383720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6925"/>
            <a:ext cx="6264696" cy="868362"/>
          </a:xfrm>
        </p:spPr>
        <p:txBody>
          <a:bodyPr/>
          <a:lstStyle/>
          <a:p>
            <a:r>
              <a:rPr lang="sv-SE" dirty="0">
                <a:ea typeface="Verdana" panose="020B0604030504040204" pitchFamily="34" charset="0"/>
                <a:cs typeface="Verdana" panose="020B0604030504040204" pitchFamily="34" charset="0"/>
              </a:rPr>
              <a:t>Träningarna</a:t>
            </a:r>
          </a:p>
        </p:txBody>
      </p:sp>
      <p:sp>
        <p:nvSpPr>
          <p:cNvPr id="4" name="Vågrät skriftrulle 3"/>
          <p:cNvSpPr/>
          <p:nvPr/>
        </p:nvSpPr>
        <p:spPr>
          <a:xfrm>
            <a:off x="1331640" y="1052736"/>
            <a:ext cx="6048672" cy="1080120"/>
          </a:xfrm>
          <a:prstGeom prst="horizontalScroll">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sv-SE" sz="2800" dirty="0">
                <a:latin typeface="Times New Roman" panose="02020603050405020304" pitchFamily="18" charset="0"/>
                <a:ea typeface="Verdana" panose="020B0604030504040204" pitchFamily="34" charset="0"/>
                <a:cs typeface="Times New Roman" panose="02020603050405020304" pitchFamily="18" charset="0"/>
              </a:rPr>
              <a:t>Verksamhetsfokus barn 7-8 år</a:t>
            </a:r>
          </a:p>
        </p:txBody>
      </p:sp>
      <p:sp>
        <p:nvSpPr>
          <p:cNvPr id="9" name="Vikt hörn 4"/>
          <p:cNvSpPr/>
          <p:nvPr/>
        </p:nvSpPr>
        <p:spPr>
          <a:xfrm>
            <a:off x="1979712" y="2412478"/>
            <a:ext cx="4896544" cy="3520405"/>
          </a:xfrm>
          <a:prstGeom prst="foldedCorner">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sv-SE" sz="600" b="1" dirty="0">
              <a:latin typeface="Swedbank Sans Regular" panose="02020503050405020304" pitchFamily="18" charset="0"/>
            </a:endParaRPr>
          </a:p>
          <a:p>
            <a:pPr algn="ctr"/>
            <a:endParaRPr lang="sv-SE" sz="2400" b="1" dirty="0">
              <a:latin typeface="Arial" panose="020B0604020202020204" pitchFamily="34" charset="0"/>
              <a:cs typeface="Arial" panose="020B0604020202020204" pitchFamily="34" charset="0"/>
            </a:endParaRPr>
          </a:p>
          <a:p>
            <a:pPr algn="ctr"/>
            <a:r>
              <a:rPr lang="sv-SE" sz="2400" b="1" dirty="0" err="1">
                <a:latin typeface="Arial" panose="020B0604020202020204" pitchFamily="34" charset="0"/>
                <a:cs typeface="Arial" panose="020B0604020202020204" pitchFamily="34" charset="0"/>
              </a:rPr>
              <a:t>Feed</a:t>
            </a:r>
            <a:r>
              <a:rPr lang="sv-SE" sz="2400" b="1" dirty="0">
                <a:latin typeface="Arial" panose="020B0604020202020204" pitchFamily="34" charset="0"/>
                <a:cs typeface="Arial" panose="020B0604020202020204" pitchFamily="34" charset="0"/>
              </a:rPr>
              <a:t>-back - bekräftelse – tillåtande miljö</a:t>
            </a:r>
          </a:p>
          <a:p>
            <a:pPr algn="ctr"/>
            <a:endParaRPr lang="sv-SE" sz="1400" dirty="0">
              <a:latin typeface="Arial" panose="020B0604020202020204" pitchFamily="34" charset="0"/>
              <a:cs typeface="Arial" panose="020B0604020202020204" pitchFamily="34" charset="0"/>
            </a:endParaRPr>
          </a:p>
          <a:p>
            <a:pPr algn="ctr"/>
            <a:r>
              <a:rPr lang="sv-SE" sz="1400" dirty="0">
                <a:latin typeface="Arial" panose="020B0604020202020204" pitchFamily="34" charset="0"/>
                <a:cs typeface="Arial" panose="020B0604020202020204" pitchFamily="34" charset="0"/>
              </a:rPr>
              <a:t>Instruera genom att visa – NÄRA – ej teoretiska resonemang</a:t>
            </a:r>
          </a:p>
          <a:p>
            <a:pPr algn="ctr"/>
            <a:r>
              <a:rPr lang="sv-SE" sz="1400" dirty="0">
                <a:latin typeface="Arial" panose="020B0604020202020204" pitchFamily="34" charset="0"/>
                <a:cs typeface="Arial" panose="020B0604020202020204" pitchFamily="34" charset="0"/>
              </a:rPr>
              <a:t>Grundläggande teknik och bollbehandling</a:t>
            </a:r>
          </a:p>
          <a:p>
            <a:pPr algn="ctr"/>
            <a:r>
              <a:rPr lang="sv-SE" sz="1400" dirty="0">
                <a:latin typeface="Arial" panose="020B0604020202020204" pitchFamily="34" charset="0"/>
                <a:cs typeface="Arial" panose="020B0604020202020204" pitchFamily="34" charset="0"/>
              </a:rPr>
              <a:t>Koordination och balans</a:t>
            </a:r>
            <a:endParaRPr lang="sv-SE" sz="1400" i="1" dirty="0">
              <a:latin typeface="Arial" panose="020B0604020202020204" pitchFamily="34" charset="0"/>
              <a:cs typeface="Arial" panose="020B0604020202020204" pitchFamily="34" charset="0"/>
            </a:endParaRPr>
          </a:p>
          <a:p>
            <a:pPr algn="ctr"/>
            <a:r>
              <a:rPr lang="sv-SE" sz="1400" dirty="0">
                <a:latin typeface="Arial" panose="020B0604020202020204" pitchFamily="34" charset="0"/>
                <a:cs typeface="Arial" panose="020B0604020202020204" pitchFamily="34" charset="0"/>
              </a:rPr>
              <a:t>Kommunikation vid övningarnas utgångslägen - DIREKT </a:t>
            </a:r>
          </a:p>
          <a:p>
            <a:pPr algn="ctr"/>
            <a:r>
              <a:rPr lang="sv-SE" sz="1400" dirty="0">
                <a:latin typeface="Arial" panose="020B0604020202020204" pitchFamily="34" charset="0"/>
                <a:cs typeface="Arial" panose="020B0604020202020204" pitchFamily="34" charset="0"/>
              </a:rPr>
              <a:t>Inga instruktioner under pågående spel – genomförande</a:t>
            </a:r>
          </a:p>
          <a:p>
            <a:pPr algn="ctr"/>
            <a:r>
              <a:rPr lang="sv-SE" sz="1400" dirty="0">
                <a:latin typeface="Arial" panose="020B0604020202020204" pitchFamily="34" charset="0"/>
                <a:cs typeface="Arial" panose="020B0604020202020204" pitchFamily="34" charset="0"/>
              </a:rPr>
              <a:t>Mycket boll – minimum 1/3 matchspel</a:t>
            </a:r>
          </a:p>
          <a:p>
            <a:pPr algn="ctr"/>
            <a:r>
              <a:rPr lang="sv-SE" sz="1400" dirty="0">
                <a:latin typeface="Arial" panose="020B0604020202020204" pitchFamily="34" charset="0"/>
                <a:cs typeface="Arial" panose="020B0604020202020204" pitchFamily="34" charset="0"/>
              </a:rPr>
              <a:t>Vi ledare räknar ej resultat men det är inte farligt att förlora</a:t>
            </a:r>
          </a:p>
          <a:p>
            <a:pPr algn="ctr"/>
            <a:r>
              <a:rPr lang="sv-SE" sz="1400" dirty="0">
                <a:latin typeface="Arial" panose="020B0604020202020204" pitchFamily="34" charset="0"/>
                <a:cs typeface="Arial" panose="020B0604020202020204" pitchFamily="34" charset="0"/>
              </a:rPr>
              <a:t>Vi ledare använder aldrig ironi</a:t>
            </a:r>
          </a:p>
          <a:p>
            <a:pPr algn="ctr"/>
            <a:endParaRPr lang="sv-S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26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Positiv förstärkning – uppmuntran</a:t>
            </a:r>
          </a:p>
          <a:p>
            <a:r>
              <a:rPr lang="sv-SE" dirty="0"/>
              <a:t>Tillrättavisar ej. Vi lär inte barnen passa genom att skrika ”passa!”</a:t>
            </a:r>
          </a:p>
          <a:p>
            <a:r>
              <a:rPr lang="sv-SE" dirty="0"/>
              <a:t>Vi hämmar inte kreativitet. Barn måste få leka, prova och utvecklas fritt.</a:t>
            </a:r>
          </a:p>
          <a:p>
            <a:r>
              <a:rPr lang="sv-SE" dirty="0"/>
              <a:t>Stöttning av barn som inte kommit lika långt genom att ”pusha” alla på sin egen nivå.</a:t>
            </a:r>
          </a:p>
          <a:p>
            <a:endParaRPr lang="sv-SE" dirty="0"/>
          </a:p>
        </p:txBody>
      </p:sp>
      <p:sp>
        <p:nvSpPr>
          <p:cNvPr id="3" name="Rubrik 2"/>
          <p:cNvSpPr>
            <a:spLocks noGrp="1"/>
          </p:cNvSpPr>
          <p:nvPr>
            <p:ph type="title"/>
          </p:nvPr>
        </p:nvSpPr>
        <p:spPr/>
        <p:txBody>
          <a:bodyPr/>
          <a:lstStyle/>
          <a:p>
            <a:r>
              <a:rPr lang="sv-SE" dirty="0">
                <a:latin typeface="Arial" panose="020B0604020202020204" pitchFamily="34" charset="0"/>
                <a:cs typeface="Arial" panose="020B0604020202020204" pitchFamily="34" charset="0"/>
              </a:rPr>
              <a:t>Tillåtande miljö för barnen att utvecklas i</a:t>
            </a:r>
          </a:p>
        </p:txBody>
      </p:sp>
    </p:spTree>
    <p:extLst>
      <p:ext uri="{BB962C8B-B14F-4D97-AF65-F5344CB8AC3E}">
        <p14:creationId xmlns:p14="http://schemas.microsoft.com/office/powerpoint/2010/main" val="29391392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buNone/>
            </a:pPr>
            <a:r>
              <a:rPr lang="sv-SE" sz="2400" b="1" dirty="0">
                <a:latin typeface="Arial" panose="020B0604020202020204" pitchFamily="34" charset="0"/>
                <a:cs typeface="Arial" panose="020B0604020202020204" pitchFamily="34" charset="0"/>
              </a:rPr>
              <a:t>Som spelare är jag en förebild för mitt lag, klubben och sporten genom att </a:t>
            </a:r>
            <a:endParaRPr lang="sv-SE" sz="2400" dirty="0">
              <a:latin typeface="Arial" panose="020B0604020202020204" pitchFamily="34" charset="0"/>
              <a:cs typeface="Arial" panose="020B0604020202020204" pitchFamily="34" charset="0"/>
            </a:endParaRPr>
          </a:p>
          <a:p>
            <a:pPr marL="0" indent="0">
              <a:buNone/>
            </a:pPr>
            <a:r>
              <a:rPr lang="sv-SE" sz="2400" dirty="0">
                <a:latin typeface="Arial" panose="020B0604020202020204" pitchFamily="34" charset="0"/>
                <a:cs typeface="Arial" panose="020B0604020202020204" pitchFamily="34" charset="0"/>
              </a:rPr>
              <a:t>• Jag följer föreningens uppsatta mål och riktlinjer.</a:t>
            </a:r>
          </a:p>
          <a:p>
            <a:pPr marL="0" indent="0">
              <a:buNone/>
            </a:pPr>
            <a:r>
              <a:rPr lang="sv-SE" sz="2400" dirty="0">
                <a:latin typeface="Arial" panose="020B0604020202020204" pitchFamily="34" charset="0"/>
                <a:cs typeface="Arial" panose="020B0604020202020204" pitchFamily="34" charset="0"/>
              </a:rPr>
              <a:t>• Jag är en schysst ”kompis” oavsett om vi vinner eller förlorar. </a:t>
            </a:r>
          </a:p>
          <a:p>
            <a:pPr marL="0" indent="0">
              <a:buNone/>
            </a:pPr>
            <a:r>
              <a:rPr lang="sv-SE" sz="2400" dirty="0">
                <a:latin typeface="Arial" panose="020B0604020202020204" pitchFamily="34" charset="0"/>
                <a:cs typeface="Arial" panose="020B0604020202020204" pitchFamily="34" charset="0"/>
              </a:rPr>
              <a:t>• Jag gör mitt bästa i alla lägen. </a:t>
            </a:r>
          </a:p>
          <a:p>
            <a:pPr marL="0" indent="0">
              <a:buNone/>
            </a:pPr>
            <a:r>
              <a:rPr lang="sv-SE" sz="2400" dirty="0">
                <a:latin typeface="Arial" panose="020B0604020202020204" pitchFamily="34" charset="0"/>
                <a:cs typeface="Arial" panose="020B0604020202020204" pitchFamily="34" charset="0"/>
              </a:rPr>
              <a:t>• Jag uppträder alltid på ett ödmjukt, schysst och sportsligt sätt mot domare, lagkamrater, tränare, motståndare, funktionärer och publik. </a:t>
            </a:r>
          </a:p>
          <a:p>
            <a:pPr marL="0" indent="0">
              <a:buNone/>
            </a:pPr>
            <a:endParaRPr lang="en-GB" sz="2400" dirty="0"/>
          </a:p>
        </p:txBody>
      </p:sp>
      <p:sp>
        <p:nvSpPr>
          <p:cNvPr id="2" name="Rubrik 1"/>
          <p:cNvSpPr>
            <a:spLocks noGrp="1"/>
          </p:cNvSpPr>
          <p:nvPr>
            <p:ph type="title"/>
          </p:nvPr>
        </p:nvSpPr>
        <p:spPr>
          <a:xfrm>
            <a:off x="179512" y="476672"/>
            <a:ext cx="7886700" cy="928514"/>
          </a:xfrm>
        </p:spPr>
        <p:txBody>
          <a:bodyPr/>
          <a:lstStyle/>
          <a:p>
            <a:r>
              <a:rPr lang="sv-SE" dirty="0">
                <a:latin typeface="Arial" panose="020B0604020202020204" pitchFamily="34" charset="0"/>
                <a:cs typeface="Arial" panose="020B0604020202020204" pitchFamily="34" charset="0"/>
              </a:rPr>
              <a:t>Ungdomspolicy – GRÖN – barnen</a:t>
            </a:r>
          </a:p>
        </p:txBody>
      </p:sp>
    </p:spTree>
    <p:extLst>
      <p:ext uri="{BB962C8B-B14F-4D97-AF65-F5344CB8AC3E}">
        <p14:creationId xmlns:p14="http://schemas.microsoft.com/office/powerpoint/2010/main" val="2760130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bg1">
                <a:tint val="80000"/>
                <a:satMod val="300000"/>
              </a:schemeClr>
            </a:gs>
            <a:gs pos="74000">
              <a:schemeClr val="bg1">
                <a:shade val="30000"/>
                <a:satMod val="2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1560" y="1453755"/>
            <a:ext cx="8229600" cy="3991470"/>
          </a:xfrm>
        </p:spPr>
        <p:txBody>
          <a:bodyPr>
            <a:noAutofit/>
          </a:bodyPr>
          <a:lstStyle/>
          <a:p>
            <a:pPr marL="0" indent="0">
              <a:buNone/>
            </a:pPr>
            <a:r>
              <a:rPr lang="sv-SE" sz="2000" b="1" dirty="0">
                <a:latin typeface="Arial" panose="020B0604020202020204" pitchFamily="34" charset="0"/>
                <a:cs typeface="Arial" panose="020B0604020202020204" pitchFamily="34" charset="0"/>
              </a:rPr>
              <a:t>Som ledare är jag en förebild för mitt lag, klubben och sporten genom att </a:t>
            </a:r>
            <a:endParaRPr lang="sv-SE" sz="2000" dirty="0">
              <a:latin typeface="Arial" panose="020B0604020202020204" pitchFamily="34" charset="0"/>
              <a:cs typeface="Arial" panose="020B0604020202020204" pitchFamily="34" charset="0"/>
            </a:endParaRPr>
          </a:p>
          <a:p>
            <a:pPr marL="0" indent="0">
              <a:buNone/>
            </a:pPr>
            <a:r>
              <a:rPr lang="sv-SE" sz="2000" dirty="0">
                <a:latin typeface="Arial" panose="020B0604020202020204" pitchFamily="34" charset="0"/>
                <a:cs typeface="Arial" panose="020B0604020202020204" pitchFamily="34" charset="0"/>
              </a:rPr>
              <a:t>• Jag följer föreningens uppsatta mål och riktlinjer. </a:t>
            </a:r>
          </a:p>
          <a:p>
            <a:pPr marL="0" indent="0">
              <a:buNone/>
            </a:pPr>
            <a:r>
              <a:rPr lang="sv-SE" sz="2000" dirty="0">
                <a:latin typeface="Arial" panose="020B0604020202020204" pitchFamily="34" charset="0"/>
                <a:cs typeface="Arial" panose="020B0604020202020204" pitchFamily="34" charset="0"/>
              </a:rPr>
              <a:t>• Jag ansvarar för att alla spelare känner sig sedda och respekterade. </a:t>
            </a:r>
          </a:p>
          <a:p>
            <a:pPr marL="0" indent="0">
              <a:buNone/>
            </a:pPr>
            <a:r>
              <a:rPr lang="sv-SE" sz="2000" dirty="0">
                <a:latin typeface="Arial" panose="020B0604020202020204" pitchFamily="34" charset="0"/>
                <a:cs typeface="Arial" panose="020B0604020202020204" pitchFamily="34" charset="0"/>
              </a:rPr>
              <a:t>• Jag skapar en miljö i laget där alla spelare kan utvecklas till fullo. </a:t>
            </a:r>
          </a:p>
          <a:p>
            <a:pPr marL="0" indent="0">
              <a:buNone/>
            </a:pPr>
            <a:r>
              <a:rPr lang="sv-SE" sz="2000" dirty="0">
                <a:latin typeface="Arial" panose="020B0604020202020204" pitchFamily="34" charset="0"/>
                <a:cs typeface="Arial" panose="020B0604020202020204" pitchFamily="34" charset="0"/>
              </a:rPr>
              <a:t>• Jag motverkar mobbing, kränkningar och utanförskap. </a:t>
            </a:r>
          </a:p>
          <a:p>
            <a:pPr marL="0" indent="0">
              <a:buNone/>
            </a:pPr>
            <a:r>
              <a:rPr lang="sv-SE" sz="2000" dirty="0">
                <a:latin typeface="Arial" panose="020B0604020202020204" pitchFamily="34" charset="0"/>
                <a:cs typeface="Arial" panose="020B0604020202020204" pitchFamily="34" charset="0"/>
              </a:rPr>
              <a:t>• Jag uppträder alltid på ett ödmjukt, schysst och sportsligt sätt mot domare, motståndare, funktionärer och publik. </a:t>
            </a:r>
          </a:p>
          <a:p>
            <a:pPr marL="0" indent="0">
              <a:buNone/>
            </a:pPr>
            <a:r>
              <a:rPr lang="sv-SE" sz="2000" dirty="0">
                <a:latin typeface="Arial" panose="020B0604020202020204" pitchFamily="34" charset="0"/>
                <a:cs typeface="Arial" panose="020B0604020202020204" pitchFamily="34" charset="0"/>
              </a:rPr>
              <a:t>• Jag lämnar in registerutdrag från Polisens belastningsregister i ett obrutet kuvert till kansliet var tredje år. </a:t>
            </a:r>
            <a:endParaRPr lang="en-GB" sz="2000" dirty="0">
              <a:latin typeface="Arial" panose="020B0604020202020204" pitchFamily="34" charset="0"/>
              <a:cs typeface="Arial" panose="020B0604020202020204" pitchFamily="34" charset="0"/>
            </a:endParaRPr>
          </a:p>
          <a:p>
            <a:pPr marL="0" indent="0">
              <a:buNone/>
            </a:pPr>
            <a:r>
              <a:rPr lang="sv-SE" sz="2000" dirty="0">
                <a:latin typeface="Arial" panose="020B0604020202020204" pitchFamily="34" charset="0"/>
                <a:cs typeface="Arial" panose="020B0604020202020204" pitchFamily="34" charset="0"/>
              </a:rPr>
              <a:t>Det ska vara roligt att leda Innebandy! </a:t>
            </a:r>
          </a:p>
        </p:txBody>
      </p:sp>
      <p:sp>
        <p:nvSpPr>
          <p:cNvPr id="2" name="Rubrik 1"/>
          <p:cNvSpPr>
            <a:spLocks noGrp="1"/>
          </p:cNvSpPr>
          <p:nvPr>
            <p:ph type="title"/>
          </p:nvPr>
        </p:nvSpPr>
        <p:spPr>
          <a:xfrm>
            <a:off x="0" y="332656"/>
            <a:ext cx="7886700" cy="994172"/>
          </a:xfrm>
        </p:spPr>
        <p:txBody>
          <a:bodyPr/>
          <a:lstStyle/>
          <a:p>
            <a:r>
              <a:rPr lang="sv-SE" dirty="0">
                <a:latin typeface="Arial" panose="020B0604020202020204" pitchFamily="34" charset="0"/>
                <a:cs typeface="Arial" panose="020B0604020202020204" pitchFamily="34" charset="0"/>
              </a:rPr>
              <a:t>Ungdomspolicy – GRÖN – Ledare</a:t>
            </a:r>
          </a:p>
        </p:txBody>
      </p:sp>
    </p:spTree>
    <p:extLst>
      <p:ext uri="{BB962C8B-B14F-4D97-AF65-F5344CB8AC3E}">
        <p14:creationId xmlns:p14="http://schemas.microsoft.com/office/powerpoint/2010/main" val="27416539"/>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1469337"/>
            <a:ext cx="8229600" cy="4900613"/>
          </a:xfrm>
        </p:spPr>
        <p:txBody>
          <a:bodyPr>
            <a:noAutofit/>
          </a:bodyPr>
          <a:lstStyle/>
          <a:p>
            <a:pPr marL="0" indent="0">
              <a:buNone/>
            </a:pPr>
            <a:r>
              <a:rPr lang="sv-SE" sz="1800" b="1" dirty="0">
                <a:latin typeface="Arial" panose="020B0604020202020204" pitchFamily="34" charset="0"/>
                <a:cs typeface="Arial" panose="020B0604020202020204" pitchFamily="34" charset="0"/>
              </a:rPr>
              <a:t>Som förälder är jag en förebild för ”mitt” lag, klubben och sporten genom att </a:t>
            </a:r>
            <a:endParaRPr lang="sv-SE" sz="1800" dirty="0">
              <a:latin typeface="Arial" panose="020B0604020202020204" pitchFamily="34" charset="0"/>
              <a:cs typeface="Arial" panose="020B0604020202020204" pitchFamily="34" charset="0"/>
            </a:endParaRPr>
          </a:p>
          <a:p>
            <a:pPr marL="0" indent="0">
              <a:buNone/>
            </a:pPr>
            <a:r>
              <a:rPr lang="sv-SE" sz="1800" dirty="0">
                <a:latin typeface="Arial" panose="020B0604020202020204" pitchFamily="34" charset="0"/>
                <a:cs typeface="Arial" panose="020B0604020202020204" pitchFamily="34" charset="0"/>
              </a:rPr>
              <a:t>• Jag följer föreningens uppsatta mål och riktlinjerna. </a:t>
            </a:r>
          </a:p>
          <a:p>
            <a:pPr marL="0" indent="0">
              <a:buNone/>
            </a:pPr>
            <a:r>
              <a:rPr lang="sv-SE" sz="1800" dirty="0">
                <a:latin typeface="Arial" panose="020B0604020202020204" pitchFamily="34" charset="0"/>
                <a:cs typeface="Arial" panose="020B0604020202020204" pitchFamily="34" charset="0"/>
              </a:rPr>
              <a:t>• Jag uppträder alltid på ett ödmjukt, schysst och sportsligt sätt mot domare, spelare, tränare, motståndare, funktionärer och publik. </a:t>
            </a:r>
          </a:p>
          <a:p>
            <a:pPr marL="0" indent="0">
              <a:buNone/>
            </a:pPr>
            <a:r>
              <a:rPr lang="sv-SE" sz="1800" dirty="0">
                <a:latin typeface="Arial" panose="020B0604020202020204" pitchFamily="34" charset="0"/>
                <a:cs typeface="Arial" panose="020B0604020202020204" pitchFamily="34" charset="0"/>
              </a:rPr>
              <a:t>• Jag uppmuntrar deltagandet framför vikten av att alltid vinna. </a:t>
            </a:r>
          </a:p>
          <a:p>
            <a:pPr marL="0" indent="0">
              <a:buNone/>
            </a:pPr>
            <a:r>
              <a:rPr lang="sv-SE" sz="1800" dirty="0">
                <a:latin typeface="Arial" panose="020B0604020202020204" pitchFamily="34" charset="0"/>
                <a:cs typeface="Arial" panose="020B0604020202020204" pitchFamily="34" charset="0"/>
              </a:rPr>
              <a:t>• Jag är aktivt närvarande på både träningar och matcher när jag är på plats. </a:t>
            </a:r>
          </a:p>
          <a:p>
            <a:pPr marL="0" indent="0">
              <a:buNone/>
            </a:pPr>
            <a:r>
              <a:rPr lang="sv-SE" sz="1800" dirty="0">
                <a:latin typeface="Arial" panose="020B0604020202020204" pitchFamily="34" charset="0"/>
                <a:cs typeface="Arial" panose="020B0604020202020204" pitchFamily="34" charset="0"/>
              </a:rPr>
              <a:t>• Jag respekterar och stöttar ledarna både på träning och match genom att låta tränarna leda verksamheten.</a:t>
            </a:r>
            <a:endParaRPr lang="en-GB" sz="1800" dirty="0">
              <a:latin typeface="Arial" panose="020B0604020202020204" pitchFamily="34" charset="0"/>
              <a:cs typeface="Arial" panose="020B0604020202020204" pitchFamily="34" charset="0"/>
            </a:endParaRPr>
          </a:p>
          <a:p>
            <a:r>
              <a:rPr lang="sv-SE" sz="1800" dirty="0">
                <a:latin typeface="Arial" panose="020B0604020202020204" pitchFamily="34" charset="0"/>
                <a:cs typeface="Arial" panose="020B0604020202020204" pitchFamily="34" charset="0"/>
              </a:rPr>
              <a:t>Det ska vara roligt för alla att spela Innebandy! Tillsammans med ledarna skapar jag en trygg och rolig verksamhet för våra barn och ungdomar. </a:t>
            </a:r>
          </a:p>
        </p:txBody>
      </p:sp>
      <p:sp>
        <p:nvSpPr>
          <p:cNvPr id="2" name="Rubrik 1"/>
          <p:cNvSpPr>
            <a:spLocks noGrp="1"/>
          </p:cNvSpPr>
          <p:nvPr>
            <p:ph type="title"/>
          </p:nvPr>
        </p:nvSpPr>
        <p:spPr>
          <a:xfrm>
            <a:off x="-69949" y="459582"/>
            <a:ext cx="7886700" cy="994172"/>
          </a:xfrm>
        </p:spPr>
        <p:txBody>
          <a:bodyPr/>
          <a:lstStyle/>
          <a:p>
            <a:r>
              <a:rPr lang="sv-SE" dirty="0">
                <a:latin typeface="Arial" panose="020B0604020202020204" pitchFamily="34" charset="0"/>
                <a:cs typeface="Arial" panose="020B0604020202020204" pitchFamily="34" charset="0"/>
              </a:rPr>
              <a:t>Ungdomspolicy – GRÖN – Förälder</a:t>
            </a:r>
          </a:p>
        </p:txBody>
      </p:sp>
    </p:spTree>
    <p:extLst>
      <p:ext uri="{BB962C8B-B14F-4D97-AF65-F5344CB8AC3E}">
        <p14:creationId xmlns:p14="http://schemas.microsoft.com/office/powerpoint/2010/main" val="2036698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9554</TotalTime>
  <Words>1813</Words>
  <Application>Microsoft Office PowerPoint</Application>
  <PresentationFormat>On-screen Show (4:3)</PresentationFormat>
  <Paragraphs>232</Paragraphs>
  <Slides>28</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28</vt:i4>
      </vt:variant>
      <vt:variant>
        <vt:lpstr>Custom Shows</vt:lpstr>
      </vt:variant>
      <vt:variant>
        <vt:i4>1</vt:i4>
      </vt:variant>
    </vt:vector>
  </HeadingPairs>
  <TitlesOfParts>
    <vt:vector size="38" baseType="lpstr">
      <vt:lpstr>ＭＳ Ｐゴシック</vt:lpstr>
      <vt:lpstr>Arial</vt:lpstr>
      <vt:lpstr>Calibri</vt:lpstr>
      <vt:lpstr>Courier New</vt:lpstr>
      <vt:lpstr>Swedbank Sans Regular</vt:lpstr>
      <vt:lpstr>Times New Roman</vt:lpstr>
      <vt:lpstr>Verdana</vt:lpstr>
      <vt:lpstr>ヒラギノ角ゴ Pro W3</vt:lpstr>
      <vt:lpstr>1_Office Theme</vt:lpstr>
      <vt:lpstr>Föräldramöte Pixbo P11</vt:lpstr>
      <vt:lpstr>Ledare 2018 Pixbo P11</vt:lpstr>
      <vt:lpstr>Allmänt</vt:lpstr>
      <vt:lpstr>Utvecklingsmodell &amp; Träningarna</vt:lpstr>
      <vt:lpstr>Träningarna</vt:lpstr>
      <vt:lpstr>Tillåtande miljö för barnen att utvecklas i</vt:lpstr>
      <vt:lpstr>Ungdomspolicy – GRÖN – barnen</vt:lpstr>
      <vt:lpstr>Ungdomspolicy – GRÖN – Ledare</vt:lpstr>
      <vt:lpstr>Ungdomspolicy – GRÖN – Förälder</vt:lpstr>
      <vt:lpstr>Handlingsplan – Incident</vt:lpstr>
      <vt:lpstr>Träning – praktiskt information</vt:lpstr>
      <vt:lpstr>Träningsupplägg</vt:lpstr>
      <vt:lpstr>Träningskläder</vt:lpstr>
      <vt:lpstr>Vad gäller kring ett lag och två grupper?</vt:lpstr>
      <vt:lpstr>www.laget.se / app</vt:lpstr>
      <vt:lpstr>Matcher/Sammandrag</vt:lpstr>
      <vt:lpstr>Medlemsavgift och försäkring</vt:lpstr>
      <vt:lpstr>Medlemsavgifter</vt:lpstr>
      <vt:lpstr>Ekonomi</vt:lpstr>
      <vt:lpstr>Intäkter till laget</vt:lpstr>
      <vt:lpstr>Åtagande för klubben</vt:lpstr>
      <vt:lpstr>Föräldragrupp</vt:lpstr>
      <vt:lpstr>Vad förväntas av er som föräldrar?</vt:lpstr>
      <vt:lpstr>Aktiviteter</vt:lpstr>
      <vt:lpstr>Matchspel</vt:lpstr>
      <vt:lpstr>A-lagets mentorer &amp; Matchens knattar?</vt:lpstr>
      <vt:lpstr>Informationskanaler ….</vt:lpstr>
      <vt:lpstr>Frågor eller funderingar?</vt:lpstr>
      <vt:lpstr>20071029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Fredrik Pettersson</dc:creator>
  <cp:lastModifiedBy>Burman, Tommy (GOTFZ)</cp:lastModifiedBy>
  <cp:revision>497</cp:revision>
  <cp:lastPrinted>2015-09-09T13:42:44Z</cp:lastPrinted>
  <dcterms:created xsi:type="dcterms:W3CDTF">2007-09-09T21:15:41Z</dcterms:created>
  <dcterms:modified xsi:type="dcterms:W3CDTF">2018-10-18T14:17:52Z</dcterms:modified>
</cp:coreProperties>
</file>