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9" r:id="rId3"/>
    <p:sldId id="256" r:id="rId4"/>
    <p:sldId id="271" r:id="rId5"/>
    <p:sldId id="257"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67" d="100"/>
          <a:sy n="67" d="100"/>
        </p:scale>
        <p:origin x="6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680F4A-010C-4C72-9D76-03489795465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0C794C4-63C6-4C1E-8FEA-199167607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24DEF21-FFD8-4591-9F7C-A50212BB36A0}"/>
              </a:ext>
            </a:extLst>
          </p:cNvPr>
          <p:cNvSpPr>
            <a:spLocks noGrp="1"/>
          </p:cNvSpPr>
          <p:nvPr>
            <p:ph type="dt" sz="half" idx="10"/>
          </p:nvPr>
        </p:nvSpPr>
        <p:spPr/>
        <p:txBody>
          <a:bodyPr/>
          <a:lstStyle/>
          <a:p>
            <a:fld id="{438378BC-BFC7-44F1-A5A2-112EF09F3ECE}" type="datetimeFigureOut">
              <a:rPr lang="sv-SE" smtClean="0"/>
              <a:t>2019-03-23</a:t>
            </a:fld>
            <a:endParaRPr lang="sv-SE"/>
          </a:p>
        </p:txBody>
      </p:sp>
      <p:sp>
        <p:nvSpPr>
          <p:cNvPr id="5" name="Platshållare för sidfot 4">
            <a:extLst>
              <a:ext uri="{FF2B5EF4-FFF2-40B4-BE49-F238E27FC236}">
                <a16:creationId xmlns:a16="http://schemas.microsoft.com/office/drawing/2014/main" id="{1D01CA2E-1629-4B40-B08A-FE05F99A6F3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9F0369-DF6A-4759-9C91-04B3D317C204}"/>
              </a:ext>
            </a:extLst>
          </p:cNvPr>
          <p:cNvSpPr>
            <a:spLocks noGrp="1"/>
          </p:cNvSpPr>
          <p:nvPr>
            <p:ph type="sldNum" sz="quarter" idx="12"/>
          </p:nvPr>
        </p:nvSpPr>
        <p:spPr/>
        <p:txBody>
          <a:bodyPr/>
          <a:lstStyle/>
          <a:p>
            <a:fld id="{14F725D4-7B74-4361-AE12-D5155DB1EBDB}" type="slidenum">
              <a:rPr lang="sv-SE" smtClean="0"/>
              <a:t>‹#›</a:t>
            </a:fld>
            <a:endParaRPr lang="sv-SE"/>
          </a:p>
        </p:txBody>
      </p:sp>
    </p:spTree>
    <p:extLst>
      <p:ext uri="{BB962C8B-B14F-4D97-AF65-F5344CB8AC3E}">
        <p14:creationId xmlns:p14="http://schemas.microsoft.com/office/powerpoint/2010/main" val="174757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580850-A940-4EEF-B458-65E93DE8F46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B9010B1-C5EB-4364-85C9-1E522AF43219}"/>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1DD4B4-04BB-4FC6-B2B9-BB4E8BECB7E8}"/>
              </a:ext>
            </a:extLst>
          </p:cNvPr>
          <p:cNvSpPr>
            <a:spLocks noGrp="1"/>
          </p:cNvSpPr>
          <p:nvPr>
            <p:ph type="dt" sz="half" idx="10"/>
          </p:nvPr>
        </p:nvSpPr>
        <p:spPr/>
        <p:txBody>
          <a:bodyPr/>
          <a:lstStyle/>
          <a:p>
            <a:fld id="{438378BC-BFC7-44F1-A5A2-112EF09F3ECE}" type="datetimeFigureOut">
              <a:rPr lang="sv-SE" smtClean="0"/>
              <a:t>2019-03-23</a:t>
            </a:fld>
            <a:endParaRPr lang="sv-SE"/>
          </a:p>
        </p:txBody>
      </p:sp>
      <p:sp>
        <p:nvSpPr>
          <p:cNvPr id="5" name="Platshållare för sidfot 4">
            <a:extLst>
              <a:ext uri="{FF2B5EF4-FFF2-40B4-BE49-F238E27FC236}">
                <a16:creationId xmlns:a16="http://schemas.microsoft.com/office/drawing/2014/main" id="{C77A580E-8B49-4A15-A80A-A7240BF6F3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88C5802-6666-446B-AF1E-D988C04BC79B}"/>
              </a:ext>
            </a:extLst>
          </p:cNvPr>
          <p:cNvSpPr>
            <a:spLocks noGrp="1"/>
          </p:cNvSpPr>
          <p:nvPr>
            <p:ph type="sldNum" sz="quarter" idx="12"/>
          </p:nvPr>
        </p:nvSpPr>
        <p:spPr/>
        <p:txBody>
          <a:bodyPr/>
          <a:lstStyle/>
          <a:p>
            <a:fld id="{14F725D4-7B74-4361-AE12-D5155DB1EBDB}" type="slidenum">
              <a:rPr lang="sv-SE" smtClean="0"/>
              <a:t>‹#›</a:t>
            </a:fld>
            <a:endParaRPr lang="sv-SE"/>
          </a:p>
        </p:txBody>
      </p:sp>
    </p:spTree>
    <p:extLst>
      <p:ext uri="{BB962C8B-B14F-4D97-AF65-F5344CB8AC3E}">
        <p14:creationId xmlns:p14="http://schemas.microsoft.com/office/powerpoint/2010/main" val="51526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93B803D-9EF0-44AD-8F52-EE2E619D2D1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6592DD3-50FB-48C5-9577-097F5842980A}"/>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844E381-C463-4C82-B43F-629E93AE53FC}"/>
              </a:ext>
            </a:extLst>
          </p:cNvPr>
          <p:cNvSpPr>
            <a:spLocks noGrp="1"/>
          </p:cNvSpPr>
          <p:nvPr>
            <p:ph type="dt" sz="half" idx="10"/>
          </p:nvPr>
        </p:nvSpPr>
        <p:spPr/>
        <p:txBody>
          <a:bodyPr/>
          <a:lstStyle/>
          <a:p>
            <a:fld id="{438378BC-BFC7-44F1-A5A2-112EF09F3ECE}" type="datetimeFigureOut">
              <a:rPr lang="sv-SE" smtClean="0"/>
              <a:t>2019-03-23</a:t>
            </a:fld>
            <a:endParaRPr lang="sv-SE"/>
          </a:p>
        </p:txBody>
      </p:sp>
      <p:sp>
        <p:nvSpPr>
          <p:cNvPr id="5" name="Platshållare för sidfot 4">
            <a:extLst>
              <a:ext uri="{FF2B5EF4-FFF2-40B4-BE49-F238E27FC236}">
                <a16:creationId xmlns:a16="http://schemas.microsoft.com/office/drawing/2014/main" id="{16E0345B-0125-4DD4-9E5C-89D228DEAEE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9FB0F2E-C78B-44B6-9125-D6A83607514B}"/>
              </a:ext>
            </a:extLst>
          </p:cNvPr>
          <p:cNvSpPr>
            <a:spLocks noGrp="1"/>
          </p:cNvSpPr>
          <p:nvPr>
            <p:ph type="sldNum" sz="quarter" idx="12"/>
          </p:nvPr>
        </p:nvSpPr>
        <p:spPr/>
        <p:txBody>
          <a:bodyPr/>
          <a:lstStyle/>
          <a:p>
            <a:fld id="{14F725D4-7B74-4361-AE12-D5155DB1EBDB}" type="slidenum">
              <a:rPr lang="sv-SE" smtClean="0"/>
              <a:t>‹#›</a:t>
            </a:fld>
            <a:endParaRPr lang="sv-SE"/>
          </a:p>
        </p:txBody>
      </p:sp>
    </p:spTree>
    <p:extLst>
      <p:ext uri="{BB962C8B-B14F-4D97-AF65-F5344CB8AC3E}">
        <p14:creationId xmlns:p14="http://schemas.microsoft.com/office/powerpoint/2010/main" val="8667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3C89D-680D-4B98-9200-29C096BF518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458C77F-3A83-47FF-A3F8-97C963CD5C7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D20F8F7-A49C-4E58-B033-9AB600EBA9BA}"/>
              </a:ext>
            </a:extLst>
          </p:cNvPr>
          <p:cNvSpPr>
            <a:spLocks noGrp="1"/>
          </p:cNvSpPr>
          <p:nvPr>
            <p:ph type="dt" sz="half" idx="10"/>
          </p:nvPr>
        </p:nvSpPr>
        <p:spPr/>
        <p:txBody>
          <a:bodyPr/>
          <a:lstStyle/>
          <a:p>
            <a:fld id="{438378BC-BFC7-44F1-A5A2-112EF09F3ECE}" type="datetimeFigureOut">
              <a:rPr lang="sv-SE" smtClean="0"/>
              <a:t>2019-03-23</a:t>
            </a:fld>
            <a:endParaRPr lang="sv-SE"/>
          </a:p>
        </p:txBody>
      </p:sp>
      <p:sp>
        <p:nvSpPr>
          <p:cNvPr id="5" name="Platshållare för sidfot 4">
            <a:extLst>
              <a:ext uri="{FF2B5EF4-FFF2-40B4-BE49-F238E27FC236}">
                <a16:creationId xmlns:a16="http://schemas.microsoft.com/office/drawing/2014/main" id="{AC909E59-F726-4B9E-854F-DC51D408C88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F723A9-F823-42A1-B1AC-1B2693E9922B}"/>
              </a:ext>
            </a:extLst>
          </p:cNvPr>
          <p:cNvSpPr>
            <a:spLocks noGrp="1"/>
          </p:cNvSpPr>
          <p:nvPr>
            <p:ph type="sldNum" sz="quarter" idx="12"/>
          </p:nvPr>
        </p:nvSpPr>
        <p:spPr/>
        <p:txBody>
          <a:bodyPr/>
          <a:lstStyle/>
          <a:p>
            <a:fld id="{14F725D4-7B74-4361-AE12-D5155DB1EBDB}" type="slidenum">
              <a:rPr lang="sv-SE" smtClean="0"/>
              <a:t>‹#›</a:t>
            </a:fld>
            <a:endParaRPr lang="sv-SE"/>
          </a:p>
        </p:txBody>
      </p:sp>
    </p:spTree>
    <p:extLst>
      <p:ext uri="{BB962C8B-B14F-4D97-AF65-F5344CB8AC3E}">
        <p14:creationId xmlns:p14="http://schemas.microsoft.com/office/powerpoint/2010/main" val="240137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748A8-BBD8-41FC-ABAA-346FBE41A18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DE4699F-466F-4ED0-8D86-96C07630B4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049046D5-3085-4779-9CA8-52343A9A247B}"/>
              </a:ext>
            </a:extLst>
          </p:cNvPr>
          <p:cNvSpPr>
            <a:spLocks noGrp="1"/>
          </p:cNvSpPr>
          <p:nvPr>
            <p:ph type="dt" sz="half" idx="10"/>
          </p:nvPr>
        </p:nvSpPr>
        <p:spPr/>
        <p:txBody>
          <a:bodyPr/>
          <a:lstStyle/>
          <a:p>
            <a:fld id="{438378BC-BFC7-44F1-A5A2-112EF09F3ECE}" type="datetimeFigureOut">
              <a:rPr lang="sv-SE" smtClean="0"/>
              <a:t>2019-03-23</a:t>
            </a:fld>
            <a:endParaRPr lang="sv-SE"/>
          </a:p>
        </p:txBody>
      </p:sp>
      <p:sp>
        <p:nvSpPr>
          <p:cNvPr id="5" name="Platshållare för sidfot 4">
            <a:extLst>
              <a:ext uri="{FF2B5EF4-FFF2-40B4-BE49-F238E27FC236}">
                <a16:creationId xmlns:a16="http://schemas.microsoft.com/office/drawing/2014/main" id="{5534F8ED-8864-46F3-ABBA-ABF9CA1A44C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076D6BB-4679-4A62-98F1-CCA40CF0D5B5}"/>
              </a:ext>
            </a:extLst>
          </p:cNvPr>
          <p:cNvSpPr>
            <a:spLocks noGrp="1"/>
          </p:cNvSpPr>
          <p:nvPr>
            <p:ph type="sldNum" sz="quarter" idx="12"/>
          </p:nvPr>
        </p:nvSpPr>
        <p:spPr/>
        <p:txBody>
          <a:bodyPr/>
          <a:lstStyle/>
          <a:p>
            <a:fld id="{14F725D4-7B74-4361-AE12-D5155DB1EBDB}" type="slidenum">
              <a:rPr lang="sv-SE" smtClean="0"/>
              <a:t>‹#›</a:t>
            </a:fld>
            <a:endParaRPr lang="sv-SE"/>
          </a:p>
        </p:txBody>
      </p:sp>
    </p:spTree>
    <p:extLst>
      <p:ext uri="{BB962C8B-B14F-4D97-AF65-F5344CB8AC3E}">
        <p14:creationId xmlns:p14="http://schemas.microsoft.com/office/powerpoint/2010/main" val="424684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CCBC2-78B5-47B6-AB8E-6DE5D057337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9355383-B88D-4050-B8B6-5DC97E63C2C3}"/>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BC516C2-39ED-4FB4-BA5F-4C55E7B3E2DD}"/>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A07A22D-9CC7-4095-9FA8-98C33B3D0F51}"/>
              </a:ext>
            </a:extLst>
          </p:cNvPr>
          <p:cNvSpPr>
            <a:spLocks noGrp="1"/>
          </p:cNvSpPr>
          <p:nvPr>
            <p:ph type="dt" sz="half" idx="10"/>
          </p:nvPr>
        </p:nvSpPr>
        <p:spPr/>
        <p:txBody>
          <a:bodyPr/>
          <a:lstStyle/>
          <a:p>
            <a:fld id="{438378BC-BFC7-44F1-A5A2-112EF09F3ECE}" type="datetimeFigureOut">
              <a:rPr lang="sv-SE" smtClean="0"/>
              <a:t>2019-03-23</a:t>
            </a:fld>
            <a:endParaRPr lang="sv-SE"/>
          </a:p>
        </p:txBody>
      </p:sp>
      <p:sp>
        <p:nvSpPr>
          <p:cNvPr id="6" name="Platshållare för sidfot 5">
            <a:extLst>
              <a:ext uri="{FF2B5EF4-FFF2-40B4-BE49-F238E27FC236}">
                <a16:creationId xmlns:a16="http://schemas.microsoft.com/office/drawing/2014/main" id="{08F2616F-01F2-45C9-B2CD-199B5B00127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B348E7D-A4C7-49DD-8BF1-6E012DD4B6C6}"/>
              </a:ext>
            </a:extLst>
          </p:cNvPr>
          <p:cNvSpPr>
            <a:spLocks noGrp="1"/>
          </p:cNvSpPr>
          <p:nvPr>
            <p:ph type="sldNum" sz="quarter" idx="12"/>
          </p:nvPr>
        </p:nvSpPr>
        <p:spPr/>
        <p:txBody>
          <a:bodyPr/>
          <a:lstStyle/>
          <a:p>
            <a:fld id="{14F725D4-7B74-4361-AE12-D5155DB1EBDB}" type="slidenum">
              <a:rPr lang="sv-SE" smtClean="0"/>
              <a:t>‹#›</a:t>
            </a:fld>
            <a:endParaRPr lang="sv-SE"/>
          </a:p>
        </p:txBody>
      </p:sp>
    </p:spTree>
    <p:extLst>
      <p:ext uri="{BB962C8B-B14F-4D97-AF65-F5344CB8AC3E}">
        <p14:creationId xmlns:p14="http://schemas.microsoft.com/office/powerpoint/2010/main" val="382745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3E41C3-53AE-49E5-B9B7-CCE6D0810CD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4E1BA48-7A70-4B85-93D9-007493A8F1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22D30528-44DB-4B7A-B092-9DCDC78450A3}"/>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D57BF51-95FD-4550-B901-60EFA8D5E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97CBE02A-3FF5-4D54-B2E7-3184BB95E5CC}"/>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C6B3515-7AC0-4FC4-843D-824281F80B0D}"/>
              </a:ext>
            </a:extLst>
          </p:cNvPr>
          <p:cNvSpPr>
            <a:spLocks noGrp="1"/>
          </p:cNvSpPr>
          <p:nvPr>
            <p:ph type="dt" sz="half" idx="10"/>
          </p:nvPr>
        </p:nvSpPr>
        <p:spPr/>
        <p:txBody>
          <a:bodyPr/>
          <a:lstStyle/>
          <a:p>
            <a:fld id="{438378BC-BFC7-44F1-A5A2-112EF09F3ECE}" type="datetimeFigureOut">
              <a:rPr lang="sv-SE" smtClean="0"/>
              <a:t>2019-03-23</a:t>
            </a:fld>
            <a:endParaRPr lang="sv-SE"/>
          </a:p>
        </p:txBody>
      </p:sp>
      <p:sp>
        <p:nvSpPr>
          <p:cNvPr id="8" name="Platshållare för sidfot 7">
            <a:extLst>
              <a:ext uri="{FF2B5EF4-FFF2-40B4-BE49-F238E27FC236}">
                <a16:creationId xmlns:a16="http://schemas.microsoft.com/office/drawing/2014/main" id="{A04DE73C-5358-4675-AB5A-04746E7125F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FA98669-E377-41C8-AB62-1FCB71C090B3}"/>
              </a:ext>
            </a:extLst>
          </p:cNvPr>
          <p:cNvSpPr>
            <a:spLocks noGrp="1"/>
          </p:cNvSpPr>
          <p:nvPr>
            <p:ph type="sldNum" sz="quarter" idx="12"/>
          </p:nvPr>
        </p:nvSpPr>
        <p:spPr/>
        <p:txBody>
          <a:bodyPr/>
          <a:lstStyle/>
          <a:p>
            <a:fld id="{14F725D4-7B74-4361-AE12-D5155DB1EBDB}" type="slidenum">
              <a:rPr lang="sv-SE" smtClean="0"/>
              <a:t>‹#›</a:t>
            </a:fld>
            <a:endParaRPr lang="sv-SE"/>
          </a:p>
        </p:txBody>
      </p:sp>
    </p:spTree>
    <p:extLst>
      <p:ext uri="{BB962C8B-B14F-4D97-AF65-F5344CB8AC3E}">
        <p14:creationId xmlns:p14="http://schemas.microsoft.com/office/powerpoint/2010/main" val="86013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12DB4C-1F5A-4786-95EF-061E2067A89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8011EB9-9522-431B-9C2D-64B24DE31A79}"/>
              </a:ext>
            </a:extLst>
          </p:cNvPr>
          <p:cNvSpPr>
            <a:spLocks noGrp="1"/>
          </p:cNvSpPr>
          <p:nvPr>
            <p:ph type="dt" sz="half" idx="10"/>
          </p:nvPr>
        </p:nvSpPr>
        <p:spPr/>
        <p:txBody>
          <a:bodyPr/>
          <a:lstStyle/>
          <a:p>
            <a:fld id="{438378BC-BFC7-44F1-A5A2-112EF09F3ECE}" type="datetimeFigureOut">
              <a:rPr lang="sv-SE" smtClean="0"/>
              <a:t>2019-03-23</a:t>
            </a:fld>
            <a:endParaRPr lang="sv-SE"/>
          </a:p>
        </p:txBody>
      </p:sp>
      <p:sp>
        <p:nvSpPr>
          <p:cNvPr id="4" name="Platshållare för sidfot 3">
            <a:extLst>
              <a:ext uri="{FF2B5EF4-FFF2-40B4-BE49-F238E27FC236}">
                <a16:creationId xmlns:a16="http://schemas.microsoft.com/office/drawing/2014/main" id="{DF582197-2B66-4CA9-A3FC-7E751DB352F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75BD57D-CAF3-49C1-BBE6-79A02D4E2C63}"/>
              </a:ext>
            </a:extLst>
          </p:cNvPr>
          <p:cNvSpPr>
            <a:spLocks noGrp="1"/>
          </p:cNvSpPr>
          <p:nvPr>
            <p:ph type="sldNum" sz="quarter" idx="12"/>
          </p:nvPr>
        </p:nvSpPr>
        <p:spPr/>
        <p:txBody>
          <a:bodyPr/>
          <a:lstStyle/>
          <a:p>
            <a:fld id="{14F725D4-7B74-4361-AE12-D5155DB1EBDB}" type="slidenum">
              <a:rPr lang="sv-SE" smtClean="0"/>
              <a:t>‹#›</a:t>
            </a:fld>
            <a:endParaRPr lang="sv-SE"/>
          </a:p>
        </p:txBody>
      </p:sp>
    </p:spTree>
    <p:extLst>
      <p:ext uri="{BB962C8B-B14F-4D97-AF65-F5344CB8AC3E}">
        <p14:creationId xmlns:p14="http://schemas.microsoft.com/office/powerpoint/2010/main" val="10210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A77A430-8D44-4FC5-AB66-FBA7C930795F}"/>
              </a:ext>
            </a:extLst>
          </p:cNvPr>
          <p:cNvSpPr>
            <a:spLocks noGrp="1"/>
          </p:cNvSpPr>
          <p:nvPr>
            <p:ph type="dt" sz="half" idx="10"/>
          </p:nvPr>
        </p:nvSpPr>
        <p:spPr/>
        <p:txBody>
          <a:bodyPr/>
          <a:lstStyle/>
          <a:p>
            <a:fld id="{438378BC-BFC7-44F1-A5A2-112EF09F3ECE}" type="datetimeFigureOut">
              <a:rPr lang="sv-SE" smtClean="0"/>
              <a:t>2019-03-23</a:t>
            </a:fld>
            <a:endParaRPr lang="sv-SE"/>
          </a:p>
        </p:txBody>
      </p:sp>
      <p:sp>
        <p:nvSpPr>
          <p:cNvPr id="3" name="Platshållare för sidfot 2">
            <a:extLst>
              <a:ext uri="{FF2B5EF4-FFF2-40B4-BE49-F238E27FC236}">
                <a16:creationId xmlns:a16="http://schemas.microsoft.com/office/drawing/2014/main" id="{0856171A-8F55-4C00-8A4B-42C9D888A52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53023F1-B162-42D8-B9FF-68590EAA7A54}"/>
              </a:ext>
            </a:extLst>
          </p:cNvPr>
          <p:cNvSpPr>
            <a:spLocks noGrp="1"/>
          </p:cNvSpPr>
          <p:nvPr>
            <p:ph type="sldNum" sz="quarter" idx="12"/>
          </p:nvPr>
        </p:nvSpPr>
        <p:spPr/>
        <p:txBody>
          <a:bodyPr/>
          <a:lstStyle/>
          <a:p>
            <a:fld id="{14F725D4-7B74-4361-AE12-D5155DB1EBDB}" type="slidenum">
              <a:rPr lang="sv-SE" smtClean="0"/>
              <a:t>‹#›</a:t>
            </a:fld>
            <a:endParaRPr lang="sv-SE"/>
          </a:p>
        </p:txBody>
      </p:sp>
    </p:spTree>
    <p:extLst>
      <p:ext uri="{BB962C8B-B14F-4D97-AF65-F5344CB8AC3E}">
        <p14:creationId xmlns:p14="http://schemas.microsoft.com/office/powerpoint/2010/main" val="327147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52BE88-1771-4A33-AA24-BB94ABDB1A6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88A579-6B61-4CD5-95DC-7AD1017B1F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DC45053-4EEF-4BAC-A1D9-883286774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34F5854B-B25A-42F4-B0E4-16D5DE25FD40}"/>
              </a:ext>
            </a:extLst>
          </p:cNvPr>
          <p:cNvSpPr>
            <a:spLocks noGrp="1"/>
          </p:cNvSpPr>
          <p:nvPr>
            <p:ph type="dt" sz="half" idx="10"/>
          </p:nvPr>
        </p:nvSpPr>
        <p:spPr/>
        <p:txBody>
          <a:bodyPr/>
          <a:lstStyle/>
          <a:p>
            <a:fld id="{438378BC-BFC7-44F1-A5A2-112EF09F3ECE}" type="datetimeFigureOut">
              <a:rPr lang="sv-SE" smtClean="0"/>
              <a:t>2019-03-23</a:t>
            </a:fld>
            <a:endParaRPr lang="sv-SE"/>
          </a:p>
        </p:txBody>
      </p:sp>
      <p:sp>
        <p:nvSpPr>
          <p:cNvPr id="6" name="Platshållare för sidfot 5">
            <a:extLst>
              <a:ext uri="{FF2B5EF4-FFF2-40B4-BE49-F238E27FC236}">
                <a16:creationId xmlns:a16="http://schemas.microsoft.com/office/drawing/2014/main" id="{E732652F-6849-4FAB-8F18-91B4F08A3C8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CE62BC7-C5D9-4820-9E51-55932DD3DD1A}"/>
              </a:ext>
            </a:extLst>
          </p:cNvPr>
          <p:cNvSpPr>
            <a:spLocks noGrp="1"/>
          </p:cNvSpPr>
          <p:nvPr>
            <p:ph type="sldNum" sz="quarter" idx="12"/>
          </p:nvPr>
        </p:nvSpPr>
        <p:spPr/>
        <p:txBody>
          <a:bodyPr/>
          <a:lstStyle/>
          <a:p>
            <a:fld id="{14F725D4-7B74-4361-AE12-D5155DB1EBDB}" type="slidenum">
              <a:rPr lang="sv-SE" smtClean="0"/>
              <a:t>‹#›</a:t>
            </a:fld>
            <a:endParaRPr lang="sv-SE"/>
          </a:p>
        </p:txBody>
      </p:sp>
    </p:spTree>
    <p:extLst>
      <p:ext uri="{BB962C8B-B14F-4D97-AF65-F5344CB8AC3E}">
        <p14:creationId xmlns:p14="http://schemas.microsoft.com/office/powerpoint/2010/main" val="266416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23DD68-3892-4F76-88E5-718CD503E6B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B941722-C5E5-49FC-A902-C4F747380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2DE7037-E551-4D9A-9CC6-6F2EB258B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790C1FBD-05F6-4D46-9A96-BCCC3B1264F0}"/>
              </a:ext>
            </a:extLst>
          </p:cNvPr>
          <p:cNvSpPr>
            <a:spLocks noGrp="1"/>
          </p:cNvSpPr>
          <p:nvPr>
            <p:ph type="dt" sz="half" idx="10"/>
          </p:nvPr>
        </p:nvSpPr>
        <p:spPr/>
        <p:txBody>
          <a:bodyPr/>
          <a:lstStyle/>
          <a:p>
            <a:fld id="{438378BC-BFC7-44F1-A5A2-112EF09F3ECE}" type="datetimeFigureOut">
              <a:rPr lang="sv-SE" smtClean="0"/>
              <a:t>2019-03-23</a:t>
            </a:fld>
            <a:endParaRPr lang="sv-SE"/>
          </a:p>
        </p:txBody>
      </p:sp>
      <p:sp>
        <p:nvSpPr>
          <p:cNvPr id="6" name="Platshållare för sidfot 5">
            <a:extLst>
              <a:ext uri="{FF2B5EF4-FFF2-40B4-BE49-F238E27FC236}">
                <a16:creationId xmlns:a16="http://schemas.microsoft.com/office/drawing/2014/main" id="{657CB326-A61F-4432-B51F-905F55852E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35F9A92-CC79-4313-9362-B755CA0A3306}"/>
              </a:ext>
            </a:extLst>
          </p:cNvPr>
          <p:cNvSpPr>
            <a:spLocks noGrp="1"/>
          </p:cNvSpPr>
          <p:nvPr>
            <p:ph type="sldNum" sz="quarter" idx="12"/>
          </p:nvPr>
        </p:nvSpPr>
        <p:spPr/>
        <p:txBody>
          <a:bodyPr/>
          <a:lstStyle/>
          <a:p>
            <a:fld id="{14F725D4-7B74-4361-AE12-D5155DB1EBDB}" type="slidenum">
              <a:rPr lang="sv-SE" smtClean="0"/>
              <a:t>‹#›</a:t>
            </a:fld>
            <a:endParaRPr lang="sv-SE"/>
          </a:p>
        </p:txBody>
      </p:sp>
    </p:spTree>
    <p:extLst>
      <p:ext uri="{BB962C8B-B14F-4D97-AF65-F5344CB8AC3E}">
        <p14:creationId xmlns:p14="http://schemas.microsoft.com/office/powerpoint/2010/main" val="21429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952398B-4636-4514-AD78-C9B94F8B8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C24E8CD-D65F-4A41-A878-AF1353957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8E30D2-75A6-4A64-A877-D5091DBB21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378BC-BFC7-44F1-A5A2-112EF09F3ECE}" type="datetimeFigureOut">
              <a:rPr lang="sv-SE" smtClean="0"/>
              <a:t>2019-03-23</a:t>
            </a:fld>
            <a:endParaRPr lang="sv-SE"/>
          </a:p>
        </p:txBody>
      </p:sp>
      <p:sp>
        <p:nvSpPr>
          <p:cNvPr id="5" name="Platshållare för sidfot 4">
            <a:extLst>
              <a:ext uri="{FF2B5EF4-FFF2-40B4-BE49-F238E27FC236}">
                <a16:creationId xmlns:a16="http://schemas.microsoft.com/office/drawing/2014/main" id="{C9C3F47D-BBDE-4548-86B0-54BAF6F9A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36767C6-872D-40D6-896E-6B15EC0B0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725D4-7B74-4361-AE12-D5155DB1EBDB}" type="slidenum">
              <a:rPr lang="sv-SE" smtClean="0"/>
              <a:t>‹#›</a:t>
            </a:fld>
            <a:endParaRPr lang="sv-SE"/>
          </a:p>
        </p:txBody>
      </p:sp>
    </p:spTree>
    <p:extLst>
      <p:ext uri="{BB962C8B-B14F-4D97-AF65-F5344CB8AC3E}">
        <p14:creationId xmlns:p14="http://schemas.microsoft.com/office/powerpoint/2010/main" val="1245340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4E403E7-29F9-405B-847D-B93F08C0F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09" y="-1"/>
            <a:ext cx="11535957" cy="6211669"/>
          </a:xfrm>
          <a:prstGeom prst="rect">
            <a:avLst/>
          </a:prstGeom>
        </p:spPr>
      </p:pic>
      <p:sp>
        <p:nvSpPr>
          <p:cNvPr id="5" name="textruta 4">
            <a:extLst>
              <a:ext uri="{FF2B5EF4-FFF2-40B4-BE49-F238E27FC236}">
                <a16:creationId xmlns:a16="http://schemas.microsoft.com/office/drawing/2014/main" id="{863060E7-0E26-4E67-BE35-6B47A30B0B78}"/>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Tree>
    <p:extLst>
      <p:ext uri="{BB962C8B-B14F-4D97-AF65-F5344CB8AC3E}">
        <p14:creationId xmlns:p14="http://schemas.microsoft.com/office/powerpoint/2010/main" val="180794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DBF20B9-CAD4-49CC-B9E1-58AE66274426}"/>
              </a:ext>
            </a:extLst>
          </p:cNvPr>
          <p:cNvSpPr/>
          <p:nvPr/>
        </p:nvSpPr>
        <p:spPr>
          <a:xfrm>
            <a:off x="189394" y="795872"/>
            <a:ext cx="5524031" cy="830997"/>
          </a:xfrm>
          <a:prstGeom prst="rect">
            <a:avLst/>
          </a:prstGeom>
        </p:spPr>
        <p:txBody>
          <a:bodyPr wrap="square">
            <a:spAutoFit/>
          </a:bodyPr>
          <a:lstStyle/>
          <a:p>
            <a:r>
              <a:rPr lang="sv-SE" sz="2400" dirty="0"/>
              <a:t>Vitaminer skyddar våra celler mot fria radikaler som finns i luften</a:t>
            </a:r>
          </a:p>
        </p:txBody>
      </p:sp>
      <p:sp>
        <p:nvSpPr>
          <p:cNvPr id="5" name="Rektangel 4">
            <a:extLst>
              <a:ext uri="{FF2B5EF4-FFF2-40B4-BE49-F238E27FC236}">
                <a16:creationId xmlns:a16="http://schemas.microsoft.com/office/drawing/2014/main" id="{89797D22-D4D7-4D44-BD5E-30C63F964691}"/>
              </a:ext>
            </a:extLst>
          </p:cNvPr>
          <p:cNvSpPr/>
          <p:nvPr/>
        </p:nvSpPr>
        <p:spPr>
          <a:xfrm>
            <a:off x="210018" y="1555517"/>
            <a:ext cx="5209706" cy="1200329"/>
          </a:xfrm>
          <a:prstGeom prst="rect">
            <a:avLst/>
          </a:prstGeom>
        </p:spPr>
        <p:txBody>
          <a:bodyPr wrap="square">
            <a:spAutoFit/>
          </a:bodyPr>
          <a:lstStyle/>
          <a:p>
            <a:r>
              <a:rPr lang="sv-SE" sz="2400" dirty="0"/>
              <a:t>Dessa bidrar till immunförsvarets normala funktion samt reparerar skadad vävnad som muskler</a:t>
            </a:r>
          </a:p>
        </p:txBody>
      </p:sp>
      <p:sp>
        <p:nvSpPr>
          <p:cNvPr id="7" name="Rektangel 6">
            <a:extLst>
              <a:ext uri="{FF2B5EF4-FFF2-40B4-BE49-F238E27FC236}">
                <a16:creationId xmlns:a16="http://schemas.microsoft.com/office/drawing/2014/main" id="{8E7CAB17-73E8-47C5-A5A5-2FF15DDE008D}"/>
              </a:ext>
            </a:extLst>
          </p:cNvPr>
          <p:cNvSpPr/>
          <p:nvPr/>
        </p:nvSpPr>
        <p:spPr>
          <a:xfrm>
            <a:off x="189394" y="2693065"/>
            <a:ext cx="5209706" cy="1200329"/>
          </a:xfrm>
          <a:prstGeom prst="rect">
            <a:avLst/>
          </a:prstGeom>
        </p:spPr>
        <p:txBody>
          <a:bodyPr wrap="square">
            <a:spAutoFit/>
          </a:bodyPr>
          <a:lstStyle/>
          <a:p>
            <a:r>
              <a:rPr lang="sv-SE" sz="2400" dirty="0"/>
              <a:t>Kroppen behöver också mineraler för att kunna upprätthålla sin vatten- och saltbalans</a:t>
            </a:r>
          </a:p>
        </p:txBody>
      </p:sp>
      <p:sp>
        <p:nvSpPr>
          <p:cNvPr id="8" name="Rektangel 7">
            <a:extLst>
              <a:ext uri="{FF2B5EF4-FFF2-40B4-BE49-F238E27FC236}">
                <a16:creationId xmlns:a16="http://schemas.microsoft.com/office/drawing/2014/main" id="{F6A23AE4-216D-4D99-B7D7-2B19364D7F60}"/>
              </a:ext>
            </a:extLst>
          </p:cNvPr>
          <p:cNvSpPr/>
          <p:nvPr/>
        </p:nvSpPr>
        <p:spPr>
          <a:xfrm>
            <a:off x="189394" y="3767833"/>
            <a:ext cx="5524031" cy="1200329"/>
          </a:xfrm>
          <a:prstGeom prst="rect">
            <a:avLst/>
          </a:prstGeom>
        </p:spPr>
        <p:txBody>
          <a:bodyPr wrap="square">
            <a:spAutoFit/>
          </a:bodyPr>
          <a:lstStyle/>
          <a:p>
            <a:r>
              <a:rPr lang="sv-SE" sz="2400" dirty="0"/>
              <a:t>För musklernas arbete och för att nervimpulser och signalöverföring mellan celler ska fungera</a:t>
            </a:r>
          </a:p>
        </p:txBody>
      </p:sp>
      <p:sp>
        <p:nvSpPr>
          <p:cNvPr id="9" name="Rektangel 8">
            <a:extLst>
              <a:ext uri="{FF2B5EF4-FFF2-40B4-BE49-F238E27FC236}">
                <a16:creationId xmlns:a16="http://schemas.microsoft.com/office/drawing/2014/main" id="{BFD451ED-7841-471A-AF1A-AE8EC7167D24}"/>
              </a:ext>
            </a:extLst>
          </p:cNvPr>
          <p:cNvSpPr/>
          <p:nvPr/>
        </p:nvSpPr>
        <p:spPr>
          <a:xfrm>
            <a:off x="189393" y="4898704"/>
            <a:ext cx="5524031" cy="1200329"/>
          </a:xfrm>
          <a:prstGeom prst="rect">
            <a:avLst/>
          </a:prstGeom>
        </p:spPr>
        <p:txBody>
          <a:bodyPr wrap="square">
            <a:spAutoFit/>
          </a:bodyPr>
          <a:lstStyle/>
          <a:p>
            <a:r>
              <a:rPr lang="sv-SE" sz="2400" dirty="0"/>
              <a:t>För de som tränar mycket måste man kontinuerligt tillföra vitaminer och mineraler via sin kost</a:t>
            </a:r>
          </a:p>
        </p:txBody>
      </p:sp>
      <p:sp>
        <p:nvSpPr>
          <p:cNvPr id="10" name="Rektangel 9">
            <a:extLst>
              <a:ext uri="{FF2B5EF4-FFF2-40B4-BE49-F238E27FC236}">
                <a16:creationId xmlns:a16="http://schemas.microsoft.com/office/drawing/2014/main" id="{9C762893-B20A-441B-9B91-7B402CC27973}"/>
              </a:ext>
            </a:extLst>
          </p:cNvPr>
          <p:cNvSpPr/>
          <p:nvPr/>
        </p:nvSpPr>
        <p:spPr>
          <a:xfrm>
            <a:off x="206400" y="6027681"/>
            <a:ext cx="5641481" cy="461665"/>
          </a:xfrm>
          <a:prstGeom prst="rect">
            <a:avLst/>
          </a:prstGeom>
        </p:spPr>
        <p:txBody>
          <a:bodyPr wrap="none">
            <a:spAutoFit/>
          </a:bodyPr>
          <a:lstStyle/>
          <a:p>
            <a:r>
              <a:rPr lang="sv-SE" sz="2400" dirty="0"/>
              <a:t>Skall utgöra 10% av vårt dagliga energiintag </a:t>
            </a:r>
          </a:p>
        </p:txBody>
      </p:sp>
      <p:sp>
        <p:nvSpPr>
          <p:cNvPr id="11" name="Rektangel 10">
            <a:extLst>
              <a:ext uri="{FF2B5EF4-FFF2-40B4-BE49-F238E27FC236}">
                <a16:creationId xmlns:a16="http://schemas.microsoft.com/office/drawing/2014/main" id="{DC437DC0-7760-4974-B66F-3B2A7E29EB72}"/>
              </a:ext>
            </a:extLst>
          </p:cNvPr>
          <p:cNvSpPr/>
          <p:nvPr/>
        </p:nvSpPr>
        <p:spPr>
          <a:xfrm>
            <a:off x="210018" y="176272"/>
            <a:ext cx="4204997" cy="584775"/>
          </a:xfrm>
          <a:prstGeom prst="rect">
            <a:avLst/>
          </a:prstGeom>
        </p:spPr>
        <p:txBody>
          <a:bodyPr wrap="none">
            <a:spAutoFit/>
          </a:bodyPr>
          <a:lstStyle/>
          <a:p>
            <a:r>
              <a:rPr lang="sv-SE" sz="3200" dirty="0"/>
              <a:t>VITAMINER/MINERALER</a:t>
            </a:r>
          </a:p>
        </p:txBody>
      </p:sp>
      <p:pic>
        <p:nvPicPr>
          <p:cNvPr id="12" name="Bildobjekt 11">
            <a:extLst>
              <a:ext uri="{FF2B5EF4-FFF2-40B4-BE49-F238E27FC236}">
                <a16:creationId xmlns:a16="http://schemas.microsoft.com/office/drawing/2014/main" id="{8EFE4AEC-7E84-4FAD-84D8-6CEEB4070459}"/>
              </a:ext>
            </a:extLst>
          </p:cNvPr>
          <p:cNvPicPr>
            <a:picLocks noChangeAspect="1"/>
          </p:cNvPicPr>
          <p:nvPr/>
        </p:nvPicPr>
        <p:blipFill>
          <a:blip r:embed="rId2"/>
          <a:stretch>
            <a:fillRect/>
          </a:stretch>
        </p:blipFill>
        <p:spPr>
          <a:xfrm>
            <a:off x="6244694" y="57061"/>
            <a:ext cx="5369758" cy="3015965"/>
          </a:xfrm>
          <a:prstGeom prst="rect">
            <a:avLst/>
          </a:prstGeom>
        </p:spPr>
      </p:pic>
      <p:sp>
        <p:nvSpPr>
          <p:cNvPr id="13" name="Rektangel 12">
            <a:extLst>
              <a:ext uri="{FF2B5EF4-FFF2-40B4-BE49-F238E27FC236}">
                <a16:creationId xmlns:a16="http://schemas.microsoft.com/office/drawing/2014/main" id="{86E5B65A-5EE4-4CEC-9646-0B562D3B6F5C}"/>
              </a:ext>
            </a:extLst>
          </p:cNvPr>
          <p:cNvSpPr/>
          <p:nvPr/>
        </p:nvSpPr>
        <p:spPr>
          <a:xfrm>
            <a:off x="6096000" y="3073026"/>
            <a:ext cx="6096000" cy="3416320"/>
          </a:xfrm>
          <a:prstGeom prst="rect">
            <a:avLst/>
          </a:prstGeom>
        </p:spPr>
        <p:txBody>
          <a:bodyPr>
            <a:spAutoFit/>
          </a:bodyPr>
          <a:lstStyle/>
          <a:p>
            <a:r>
              <a:rPr lang="sv-SE" sz="2400" b="1" dirty="0"/>
              <a:t>Vitaminer och mineral </a:t>
            </a:r>
            <a:r>
              <a:rPr lang="sv-SE" sz="2400" dirty="0"/>
              <a:t>hittar vi främst i färgrika frukter och grönsaker.       Även andra livsmedel som kött, mejeriprodukter och olika sorters nötter är rika på vitaminer och mineraler..</a:t>
            </a:r>
          </a:p>
          <a:p>
            <a:r>
              <a:rPr lang="sv-SE" sz="2400" b="1" dirty="0"/>
              <a:t>Rekommendationen</a:t>
            </a:r>
            <a:r>
              <a:rPr lang="sv-SE" sz="2400" dirty="0"/>
              <a:t> är att vi skall äta mellan 500-600 gram frukt och grönsaker per dag. Försök att vid varje måltid ha minst 3 olika färger på tallriken för tillgodose kroppen med vitaminer och mineraler..</a:t>
            </a:r>
          </a:p>
        </p:txBody>
      </p:sp>
      <p:sp>
        <p:nvSpPr>
          <p:cNvPr id="14" name="textruta 13">
            <a:extLst>
              <a:ext uri="{FF2B5EF4-FFF2-40B4-BE49-F238E27FC236}">
                <a16:creationId xmlns:a16="http://schemas.microsoft.com/office/drawing/2014/main" id="{CB3BDE37-B649-4088-AF82-4058657EF48B}"/>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Tree>
    <p:extLst>
      <p:ext uri="{BB962C8B-B14F-4D97-AF65-F5344CB8AC3E}">
        <p14:creationId xmlns:p14="http://schemas.microsoft.com/office/powerpoint/2010/main" val="36815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20DA83A-8F45-486F-B829-9A607BC6F88B}"/>
              </a:ext>
            </a:extLst>
          </p:cNvPr>
          <p:cNvSpPr/>
          <p:nvPr/>
        </p:nvSpPr>
        <p:spPr>
          <a:xfrm>
            <a:off x="6096000" y="507000"/>
            <a:ext cx="6096000" cy="4893647"/>
          </a:xfrm>
          <a:prstGeom prst="rect">
            <a:avLst/>
          </a:prstGeom>
        </p:spPr>
        <p:txBody>
          <a:bodyPr>
            <a:spAutoFit/>
          </a:bodyPr>
          <a:lstStyle/>
          <a:p>
            <a:r>
              <a:rPr lang="sv-SE" sz="2400" b="1" dirty="0"/>
              <a:t>Rekommendationer</a:t>
            </a:r>
            <a:r>
              <a:rPr lang="sv-SE" sz="2400" dirty="0"/>
              <a:t> drick 0,5 liter vatten 30min-1h innan träning eller match, under träning och match fyll på med vätska när tillfälle ges. Efter avslutad aktivitet fyll på med vätska så snabbt som möjligt 0,5 liter för att sedan med jämna mellanrum cirka varje timma dricka 2-3 dl vatten vilket motsvara ungefär 1 glas. På detta sätt säkerställer du att kroppens vätskenivåer återställs..</a:t>
            </a:r>
          </a:p>
          <a:p>
            <a:r>
              <a:rPr lang="sv-SE" sz="2400" b="1" dirty="0"/>
              <a:t>Vätskebrist, </a:t>
            </a:r>
            <a:r>
              <a:rPr lang="sv-SE" sz="2400" dirty="0"/>
              <a:t>tecken på att du inte druckit tillräckligt är gult eller mörkt urin, trötthet, bristande koncentration, illamående eller huvudvärk..</a:t>
            </a:r>
          </a:p>
        </p:txBody>
      </p:sp>
      <p:pic>
        <p:nvPicPr>
          <p:cNvPr id="5" name="Bildobjekt 4">
            <a:extLst>
              <a:ext uri="{FF2B5EF4-FFF2-40B4-BE49-F238E27FC236}">
                <a16:creationId xmlns:a16="http://schemas.microsoft.com/office/drawing/2014/main" id="{57DFDF45-B5C8-49EE-AD4C-96B88C596D4B}"/>
              </a:ext>
            </a:extLst>
          </p:cNvPr>
          <p:cNvPicPr>
            <a:picLocks noChangeAspect="1"/>
          </p:cNvPicPr>
          <p:nvPr/>
        </p:nvPicPr>
        <p:blipFill>
          <a:blip r:embed="rId2"/>
          <a:stretch>
            <a:fillRect/>
          </a:stretch>
        </p:blipFill>
        <p:spPr>
          <a:xfrm>
            <a:off x="1022907" y="4750920"/>
            <a:ext cx="2859225" cy="1460749"/>
          </a:xfrm>
          <a:prstGeom prst="rect">
            <a:avLst/>
          </a:prstGeom>
        </p:spPr>
      </p:pic>
      <p:sp>
        <p:nvSpPr>
          <p:cNvPr id="6" name="Rektangel 5">
            <a:extLst>
              <a:ext uri="{FF2B5EF4-FFF2-40B4-BE49-F238E27FC236}">
                <a16:creationId xmlns:a16="http://schemas.microsoft.com/office/drawing/2014/main" id="{B34DF93D-F6E0-4633-96D5-6336D53D7285}"/>
              </a:ext>
            </a:extLst>
          </p:cNvPr>
          <p:cNvSpPr/>
          <p:nvPr/>
        </p:nvSpPr>
        <p:spPr>
          <a:xfrm>
            <a:off x="565949" y="6211669"/>
            <a:ext cx="4444037" cy="461665"/>
          </a:xfrm>
          <a:prstGeom prst="rect">
            <a:avLst/>
          </a:prstGeom>
        </p:spPr>
        <p:txBody>
          <a:bodyPr wrap="none">
            <a:spAutoFit/>
          </a:bodyPr>
          <a:lstStyle/>
          <a:p>
            <a:r>
              <a:rPr lang="sv-SE" sz="2400" dirty="0"/>
              <a:t>Vår kropp består till 70% av vatten</a:t>
            </a:r>
          </a:p>
        </p:txBody>
      </p:sp>
      <p:sp>
        <p:nvSpPr>
          <p:cNvPr id="7" name="Rektangel 6">
            <a:extLst>
              <a:ext uri="{FF2B5EF4-FFF2-40B4-BE49-F238E27FC236}">
                <a16:creationId xmlns:a16="http://schemas.microsoft.com/office/drawing/2014/main" id="{F4754F5D-9A77-4D7E-9B1A-DB6894B51D46}"/>
              </a:ext>
            </a:extLst>
          </p:cNvPr>
          <p:cNvSpPr/>
          <p:nvPr/>
        </p:nvSpPr>
        <p:spPr>
          <a:xfrm>
            <a:off x="123825" y="507000"/>
            <a:ext cx="6096000" cy="3785652"/>
          </a:xfrm>
          <a:prstGeom prst="rect">
            <a:avLst/>
          </a:prstGeom>
        </p:spPr>
        <p:txBody>
          <a:bodyPr>
            <a:spAutoFit/>
          </a:bodyPr>
          <a:lstStyle/>
          <a:p>
            <a:r>
              <a:rPr lang="sv-SE" sz="2400" dirty="0"/>
              <a:t>Har en viktig roll i blodcirkulationen</a:t>
            </a:r>
          </a:p>
          <a:p>
            <a:r>
              <a:rPr lang="sv-SE" sz="2400" dirty="0"/>
              <a:t>Kyler ner våra muskler under träning och match</a:t>
            </a:r>
          </a:p>
          <a:p>
            <a:r>
              <a:rPr lang="sv-SE" sz="2400" dirty="0"/>
              <a:t>Nödvändigt för att kroppen ska kunna ta upp näringsämnen och leverera till musklerna</a:t>
            </a:r>
          </a:p>
          <a:p>
            <a:r>
              <a:rPr lang="sv-SE" sz="2400" dirty="0"/>
              <a:t>Ser till att mjölksyra och andra slaggprodukter avlägsnas från musklerna</a:t>
            </a:r>
          </a:p>
          <a:p>
            <a:r>
              <a:rPr lang="sv-SE" sz="2400" dirty="0"/>
              <a:t>Som idrottare förlorar vi mycket vätska under träning och match</a:t>
            </a:r>
          </a:p>
          <a:p>
            <a:r>
              <a:rPr lang="sv-SE" sz="2400" dirty="0"/>
              <a:t>Detta kan leda till nedsatt prestation, nedsatt koncentration, trötthet och skador </a:t>
            </a:r>
          </a:p>
        </p:txBody>
      </p:sp>
      <p:sp>
        <p:nvSpPr>
          <p:cNvPr id="8" name="textruta 7">
            <a:extLst>
              <a:ext uri="{FF2B5EF4-FFF2-40B4-BE49-F238E27FC236}">
                <a16:creationId xmlns:a16="http://schemas.microsoft.com/office/drawing/2014/main" id="{32D59654-1592-43E5-B71D-629A5C3A111E}"/>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
        <p:nvSpPr>
          <p:cNvPr id="2" name="textruta 1">
            <a:extLst>
              <a:ext uri="{FF2B5EF4-FFF2-40B4-BE49-F238E27FC236}">
                <a16:creationId xmlns:a16="http://schemas.microsoft.com/office/drawing/2014/main" id="{956505DB-F33A-408F-83FF-F63428418507}"/>
              </a:ext>
            </a:extLst>
          </p:cNvPr>
          <p:cNvSpPr txBox="1"/>
          <p:nvPr/>
        </p:nvSpPr>
        <p:spPr>
          <a:xfrm>
            <a:off x="123825" y="0"/>
            <a:ext cx="1474314" cy="584775"/>
          </a:xfrm>
          <a:prstGeom prst="rect">
            <a:avLst/>
          </a:prstGeom>
          <a:noFill/>
        </p:spPr>
        <p:txBody>
          <a:bodyPr wrap="none" rtlCol="0">
            <a:spAutoFit/>
          </a:bodyPr>
          <a:lstStyle/>
          <a:p>
            <a:r>
              <a:rPr lang="sv-SE" sz="3200" dirty="0"/>
              <a:t>VATTEN</a:t>
            </a:r>
          </a:p>
        </p:txBody>
      </p:sp>
    </p:spTree>
    <p:extLst>
      <p:ext uri="{BB962C8B-B14F-4D97-AF65-F5344CB8AC3E}">
        <p14:creationId xmlns:p14="http://schemas.microsoft.com/office/powerpoint/2010/main" val="233685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4D04273-E296-4B29-88AD-E4FAF76978B9}"/>
              </a:ext>
            </a:extLst>
          </p:cNvPr>
          <p:cNvSpPr/>
          <p:nvPr/>
        </p:nvSpPr>
        <p:spPr>
          <a:xfrm>
            <a:off x="7870519" y="769292"/>
            <a:ext cx="2742930" cy="461665"/>
          </a:xfrm>
          <a:prstGeom prst="rect">
            <a:avLst/>
          </a:prstGeom>
        </p:spPr>
        <p:txBody>
          <a:bodyPr wrap="none">
            <a:spAutoFit/>
          </a:bodyPr>
          <a:lstStyle/>
          <a:p>
            <a:r>
              <a:rPr lang="sv-SE" sz="2400" dirty="0"/>
              <a:t>MÅLTIDSPLANERING</a:t>
            </a:r>
          </a:p>
        </p:txBody>
      </p:sp>
      <p:sp>
        <p:nvSpPr>
          <p:cNvPr id="5" name="Rektangel 4">
            <a:extLst>
              <a:ext uri="{FF2B5EF4-FFF2-40B4-BE49-F238E27FC236}">
                <a16:creationId xmlns:a16="http://schemas.microsoft.com/office/drawing/2014/main" id="{D054F992-26EE-4583-8DEB-90725EFB5421}"/>
              </a:ext>
            </a:extLst>
          </p:cNvPr>
          <p:cNvSpPr/>
          <p:nvPr/>
        </p:nvSpPr>
        <p:spPr>
          <a:xfrm>
            <a:off x="7940318" y="1330763"/>
            <a:ext cx="2096408" cy="461665"/>
          </a:xfrm>
          <a:prstGeom prst="rect">
            <a:avLst/>
          </a:prstGeom>
        </p:spPr>
        <p:txBody>
          <a:bodyPr wrap="none">
            <a:spAutoFit/>
          </a:bodyPr>
          <a:lstStyle/>
          <a:p>
            <a:r>
              <a:rPr lang="sv-SE" sz="2400" dirty="0"/>
              <a:t>0700. FRUKOST</a:t>
            </a:r>
          </a:p>
        </p:txBody>
      </p:sp>
      <p:sp>
        <p:nvSpPr>
          <p:cNvPr id="6" name="Rektangel 5">
            <a:extLst>
              <a:ext uri="{FF2B5EF4-FFF2-40B4-BE49-F238E27FC236}">
                <a16:creationId xmlns:a16="http://schemas.microsoft.com/office/drawing/2014/main" id="{78A4DF80-8608-4DC0-B300-8A8387A85EE6}"/>
              </a:ext>
            </a:extLst>
          </p:cNvPr>
          <p:cNvSpPr/>
          <p:nvPr/>
        </p:nvSpPr>
        <p:spPr>
          <a:xfrm>
            <a:off x="7940318" y="1700095"/>
            <a:ext cx="2573140" cy="461665"/>
          </a:xfrm>
          <a:prstGeom prst="rect">
            <a:avLst/>
          </a:prstGeom>
        </p:spPr>
        <p:txBody>
          <a:bodyPr wrap="none">
            <a:spAutoFit/>
          </a:bodyPr>
          <a:lstStyle/>
          <a:p>
            <a:r>
              <a:rPr lang="sv-SE" sz="2400" dirty="0"/>
              <a:t>1000. MELLANMÅL</a:t>
            </a:r>
          </a:p>
        </p:txBody>
      </p:sp>
      <p:sp>
        <p:nvSpPr>
          <p:cNvPr id="7" name="Rektangel 6">
            <a:extLst>
              <a:ext uri="{FF2B5EF4-FFF2-40B4-BE49-F238E27FC236}">
                <a16:creationId xmlns:a16="http://schemas.microsoft.com/office/drawing/2014/main" id="{BB974099-1FE6-4DC9-A5B9-22ADF2A32514}"/>
              </a:ext>
            </a:extLst>
          </p:cNvPr>
          <p:cNvSpPr/>
          <p:nvPr/>
        </p:nvSpPr>
        <p:spPr>
          <a:xfrm>
            <a:off x="7940318" y="2074585"/>
            <a:ext cx="1827552" cy="461665"/>
          </a:xfrm>
          <a:prstGeom prst="rect">
            <a:avLst/>
          </a:prstGeom>
        </p:spPr>
        <p:txBody>
          <a:bodyPr wrap="none">
            <a:spAutoFit/>
          </a:bodyPr>
          <a:lstStyle/>
          <a:p>
            <a:r>
              <a:rPr lang="sv-SE" sz="2400" dirty="0"/>
              <a:t>1130. LUNCH</a:t>
            </a:r>
          </a:p>
        </p:txBody>
      </p:sp>
      <p:sp>
        <p:nvSpPr>
          <p:cNvPr id="8" name="Rektangel 7">
            <a:extLst>
              <a:ext uri="{FF2B5EF4-FFF2-40B4-BE49-F238E27FC236}">
                <a16:creationId xmlns:a16="http://schemas.microsoft.com/office/drawing/2014/main" id="{416019E6-52DF-4654-A8F2-654CB8F53357}"/>
              </a:ext>
            </a:extLst>
          </p:cNvPr>
          <p:cNvSpPr/>
          <p:nvPr/>
        </p:nvSpPr>
        <p:spPr>
          <a:xfrm>
            <a:off x="7940317" y="2453990"/>
            <a:ext cx="2573140" cy="461665"/>
          </a:xfrm>
          <a:prstGeom prst="rect">
            <a:avLst/>
          </a:prstGeom>
        </p:spPr>
        <p:txBody>
          <a:bodyPr wrap="none">
            <a:spAutoFit/>
          </a:bodyPr>
          <a:lstStyle/>
          <a:p>
            <a:r>
              <a:rPr lang="sv-SE" sz="2400" dirty="0"/>
              <a:t>1400. MELLANMÅL</a:t>
            </a:r>
          </a:p>
        </p:txBody>
      </p:sp>
      <p:sp>
        <p:nvSpPr>
          <p:cNvPr id="9" name="Rektangel 8">
            <a:extLst>
              <a:ext uri="{FF2B5EF4-FFF2-40B4-BE49-F238E27FC236}">
                <a16:creationId xmlns:a16="http://schemas.microsoft.com/office/drawing/2014/main" id="{E5B10C82-A966-40C3-BD93-F8F9937834F7}"/>
              </a:ext>
            </a:extLst>
          </p:cNvPr>
          <p:cNvSpPr/>
          <p:nvPr/>
        </p:nvSpPr>
        <p:spPr>
          <a:xfrm>
            <a:off x="7940317" y="2820227"/>
            <a:ext cx="2035814" cy="461665"/>
          </a:xfrm>
          <a:prstGeom prst="rect">
            <a:avLst/>
          </a:prstGeom>
        </p:spPr>
        <p:txBody>
          <a:bodyPr wrap="none">
            <a:spAutoFit/>
          </a:bodyPr>
          <a:lstStyle/>
          <a:p>
            <a:r>
              <a:rPr lang="sv-SE" sz="2400" dirty="0"/>
              <a:t>1600. MIDDAG</a:t>
            </a:r>
          </a:p>
        </p:txBody>
      </p:sp>
      <p:sp>
        <p:nvSpPr>
          <p:cNvPr id="10" name="Rektangel 9">
            <a:extLst>
              <a:ext uri="{FF2B5EF4-FFF2-40B4-BE49-F238E27FC236}">
                <a16:creationId xmlns:a16="http://schemas.microsoft.com/office/drawing/2014/main" id="{CD353E15-2395-408C-9D57-DCF6BA37142D}"/>
              </a:ext>
            </a:extLst>
          </p:cNvPr>
          <p:cNvSpPr/>
          <p:nvPr/>
        </p:nvSpPr>
        <p:spPr>
          <a:xfrm>
            <a:off x="7940317" y="3167315"/>
            <a:ext cx="2116285" cy="461665"/>
          </a:xfrm>
          <a:prstGeom prst="rect">
            <a:avLst/>
          </a:prstGeom>
        </p:spPr>
        <p:txBody>
          <a:bodyPr wrap="none">
            <a:spAutoFit/>
          </a:bodyPr>
          <a:lstStyle/>
          <a:p>
            <a:r>
              <a:rPr lang="sv-SE" sz="2400" dirty="0"/>
              <a:t>1800. TRÄNING</a:t>
            </a:r>
          </a:p>
        </p:txBody>
      </p:sp>
      <p:sp>
        <p:nvSpPr>
          <p:cNvPr id="11" name="Rektangel 10">
            <a:extLst>
              <a:ext uri="{FF2B5EF4-FFF2-40B4-BE49-F238E27FC236}">
                <a16:creationId xmlns:a16="http://schemas.microsoft.com/office/drawing/2014/main" id="{E4F11FF1-FFC3-4E7E-9A1F-7A4B80D463FC}"/>
              </a:ext>
            </a:extLst>
          </p:cNvPr>
          <p:cNvSpPr/>
          <p:nvPr/>
        </p:nvSpPr>
        <p:spPr>
          <a:xfrm>
            <a:off x="7940317" y="3533552"/>
            <a:ext cx="3738524" cy="461665"/>
          </a:xfrm>
          <a:prstGeom prst="rect">
            <a:avLst/>
          </a:prstGeom>
        </p:spPr>
        <p:txBody>
          <a:bodyPr wrap="none">
            <a:spAutoFit/>
          </a:bodyPr>
          <a:lstStyle/>
          <a:p>
            <a:r>
              <a:rPr lang="sv-SE" sz="2400" dirty="0"/>
              <a:t>2000. ÅTERHÄMTNINGSMÅL</a:t>
            </a:r>
          </a:p>
        </p:txBody>
      </p:sp>
      <p:sp>
        <p:nvSpPr>
          <p:cNvPr id="12" name="Rektangel 11">
            <a:extLst>
              <a:ext uri="{FF2B5EF4-FFF2-40B4-BE49-F238E27FC236}">
                <a16:creationId xmlns:a16="http://schemas.microsoft.com/office/drawing/2014/main" id="{C4CC7930-3F09-46A5-9CF5-731726048B31}"/>
              </a:ext>
            </a:extLst>
          </p:cNvPr>
          <p:cNvSpPr/>
          <p:nvPr/>
        </p:nvSpPr>
        <p:spPr>
          <a:xfrm>
            <a:off x="7940317" y="3921210"/>
            <a:ext cx="2422458" cy="461665"/>
          </a:xfrm>
          <a:prstGeom prst="rect">
            <a:avLst/>
          </a:prstGeom>
        </p:spPr>
        <p:txBody>
          <a:bodyPr wrap="none">
            <a:spAutoFit/>
          </a:bodyPr>
          <a:lstStyle/>
          <a:p>
            <a:r>
              <a:rPr lang="sv-SE" sz="2400" dirty="0"/>
              <a:t>2100. KVÄLLSMÅL</a:t>
            </a:r>
          </a:p>
        </p:txBody>
      </p:sp>
      <p:pic>
        <p:nvPicPr>
          <p:cNvPr id="13" name="Bildobjekt 12">
            <a:extLst>
              <a:ext uri="{FF2B5EF4-FFF2-40B4-BE49-F238E27FC236}">
                <a16:creationId xmlns:a16="http://schemas.microsoft.com/office/drawing/2014/main" id="{633BAC14-DC03-4683-8872-7B661C43C2F5}"/>
              </a:ext>
            </a:extLst>
          </p:cNvPr>
          <p:cNvPicPr>
            <a:picLocks noChangeAspect="1"/>
          </p:cNvPicPr>
          <p:nvPr/>
        </p:nvPicPr>
        <p:blipFill>
          <a:blip r:embed="rId2"/>
          <a:stretch>
            <a:fillRect/>
          </a:stretch>
        </p:blipFill>
        <p:spPr>
          <a:xfrm>
            <a:off x="825727" y="2338952"/>
            <a:ext cx="4180568" cy="4084473"/>
          </a:xfrm>
          <a:prstGeom prst="rect">
            <a:avLst/>
          </a:prstGeom>
        </p:spPr>
      </p:pic>
      <p:sp>
        <p:nvSpPr>
          <p:cNvPr id="14" name="Rektangel 13">
            <a:extLst>
              <a:ext uri="{FF2B5EF4-FFF2-40B4-BE49-F238E27FC236}">
                <a16:creationId xmlns:a16="http://schemas.microsoft.com/office/drawing/2014/main" id="{C3228FE5-366F-4490-99C3-28648702A43C}"/>
              </a:ext>
            </a:extLst>
          </p:cNvPr>
          <p:cNvSpPr/>
          <p:nvPr/>
        </p:nvSpPr>
        <p:spPr>
          <a:xfrm>
            <a:off x="226638" y="769292"/>
            <a:ext cx="6096000" cy="1569660"/>
          </a:xfrm>
          <a:prstGeom prst="rect">
            <a:avLst/>
          </a:prstGeom>
        </p:spPr>
        <p:txBody>
          <a:bodyPr>
            <a:spAutoFit/>
          </a:bodyPr>
          <a:lstStyle/>
          <a:p>
            <a:r>
              <a:rPr lang="sv-SE" sz="2400" dirty="0"/>
              <a:t>Rekommendationerna är att äta tre stora måltider under dagen samt tre mindre för att säkerställa att vi får den energi som behövs för att kunna prestera..</a:t>
            </a:r>
          </a:p>
        </p:txBody>
      </p:sp>
      <p:sp>
        <p:nvSpPr>
          <p:cNvPr id="15" name="textruta 14">
            <a:extLst>
              <a:ext uri="{FF2B5EF4-FFF2-40B4-BE49-F238E27FC236}">
                <a16:creationId xmlns:a16="http://schemas.microsoft.com/office/drawing/2014/main" id="{58214C80-D03B-4E29-B4B0-14A78AB62406}"/>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Tree>
    <p:extLst>
      <p:ext uri="{BB962C8B-B14F-4D97-AF65-F5344CB8AC3E}">
        <p14:creationId xmlns:p14="http://schemas.microsoft.com/office/powerpoint/2010/main" val="7665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37C0D5B-F92B-4D42-8CC2-F7E1948587E8}"/>
              </a:ext>
            </a:extLst>
          </p:cNvPr>
          <p:cNvSpPr/>
          <p:nvPr/>
        </p:nvSpPr>
        <p:spPr>
          <a:xfrm>
            <a:off x="3205611" y="101025"/>
            <a:ext cx="4918334" cy="584775"/>
          </a:xfrm>
          <a:prstGeom prst="rect">
            <a:avLst/>
          </a:prstGeom>
        </p:spPr>
        <p:txBody>
          <a:bodyPr wrap="none">
            <a:spAutoFit/>
          </a:bodyPr>
          <a:lstStyle/>
          <a:p>
            <a:r>
              <a:rPr lang="sv-SE" sz="3200" dirty="0"/>
              <a:t>MÅLTIDSPLANERING MATCH</a:t>
            </a:r>
          </a:p>
        </p:txBody>
      </p:sp>
      <p:sp>
        <p:nvSpPr>
          <p:cNvPr id="5" name="Rektangel 4">
            <a:extLst>
              <a:ext uri="{FF2B5EF4-FFF2-40B4-BE49-F238E27FC236}">
                <a16:creationId xmlns:a16="http://schemas.microsoft.com/office/drawing/2014/main" id="{3452575E-7EF6-4AC5-8DF5-D4C7BC74EF08}"/>
              </a:ext>
            </a:extLst>
          </p:cNvPr>
          <p:cNvSpPr/>
          <p:nvPr/>
        </p:nvSpPr>
        <p:spPr>
          <a:xfrm>
            <a:off x="0" y="3625452"/>
            <a:ext cx="3919791" cy="461665"/>
          </a:xfrm>
          <a:prstGeom prst="rect">
            <a:avLst/>
          </a:prstGeom>
        </p:spPr>
        <p:txBody>
          <a:bodyPr wrap="none">
            <a:spAutoFit/>
          </a:bodyPr>
          <a:lstStyle/>
          <a:p>
            <a:r>
              <a:rPr lang="sv-SE" sz="2400" dirty="0"/>
              <a:t>08-0830 FÖRSTÄRKT FRUKOST</a:t>
            </a:r>
          </a:p>
        </p:txBody>
      </p:sp>
      <p:sp>
        <p:nvSpPr>
          <p:cNvPr id="6" name="Rektangel 5">
            <a:extLst>
              <a:ext uri="{FF2B5EF4-FFF2-40B4-BE49-F238E27FC236}">
                <a16:creationId xmlns:a16="http://schemas.microsoft.com/office/drawing/2014/main" id="{69DB2FD6-B5C8-4926-8E5D-95B9B900EE51}"/>
              </a:ext>
            </a:extLst>
          </p:cNvPr>
          <p:cNvSpPr/>
          <p:nvPr/>
        </p:nvSpPr>
        <p:spPr>
          <a:xfrm>
            <a:off x="-6756" y="4019757"/>
            <a:ext cx="2901756" cy="461665"/>
          </a:xfrm>
          <a:prstGeom prst="rect">
            <a:avLst/>
          </a:prstGeom>
        </p:spPr>
        <p:txBody>
          <a:bodyPr wrap="none">
            <a:spAutoFit/>
          </a:bodyPr>
          <a:lstStyle/>
          <a:p>
            <a:r>
              <a:rPr lang="sv-SE" sz="2400" dirty="0"/>
              <a:t>10-1030 MELLANMÅL</a:t>
            </a:r>
          </a:p>
        </p:txBody>
      </p:sp>
      <p:sp>
        <p:nvSpPr>
          <p:cNvPr id="7" name="Rektangel 6">
            <a:extLst>
              <a:ext uri="{FF2B5EF4-FFF2-40B4-BE49-F238E27FC236}">
                <a16:creationId xmlns:a16="http://schemas.microsoft.com/office/drawing/2014/main" id="{C83FE31C-2500-4F67-AA39-A32AA5B8B5F1}"/>
              </a:ext>
            </a:extLst>
          </p:cNvPr>
          <p:cNvSpPr/>
          <p:nvPr/>
        </p:nvSpPr>
        <p:spPr>
          <a:xfrm>
            <a:off x="-6756" y="4414062"/>
            <a:ext cx="1792607" cy="461665"/>
          </a:xfrm>
          <a:prstGeom prst="rect">
            <a:avLst/>
          </a:prstGeom>
        </p:spPr>
        <p:txBody>
          <a:bodyPr wrap="none">
            <a:spAutoFit/>
          </a:bodyPr>
          <a:lstStyle/>
          <a:p>
            <a:r>
              <a:rPr lang="sv-SE" sz="2400" dirty="0"/>
              <a:t>1200 MATCH</a:t>
            </a:r>
          </a:p>
        </p:txBody>
      </p:sp>
      <p:sp>
        <p:nvSpPr>
          <p:cNvPr id="8" name="Rektangel 7">
            <a:extLst>
              <a:ext uri="{FF2B5EF4-FFF2-40B4-BE49-F238E27FC236}">
                <a16:creationId xmlns:a16="http://schemas.microsoft.com/office/drawing/2014/main" id="{1CAB3A89-2BA9-4EC2-BC3C-D8ACDEAA592E}"/>
              </a:ext>
            </a:extLst>
          </p:cNvPr>
          <p:cNvSpPr/>
          <p:nvPr/>
        </p:nvSpPr>
        <p:spPr>
          <a:xfrm>
            <a:off x="9319561" y="3589971"/>
            <a:ext cx="2736005" cy="461665"/>
          </a:xfrm>
          <a:prstGeom prst="rect">
            <a:avLst/>
          </a:prstGeom>
        </p:spPr>
        <p:txBody>
          <a:bodyPr wrap="none">
            <a:spAutoFit/>
          </a:bodyPr>
          <a:lstStyle/>
          <a:p>
            <a:r>
              <a:rPr lang="sv-SE" sz="2400" dirty="0"/>
              <a:t>0830-0900 FRUKOST</a:t>
            </a:r>
          </a:p>
        </p:txBody>
      </p:sp>
      <p:sp>
        <p:nvSpPr>
          <p:cNvPr id="9" name="Rektangel 8">
            <a:extLst>
              <a:ext uri="{FF2B5EF4-FFF2-40B4-BE49-F238E27FC236}">
                <a16:creationId xmlns:a16="http://schemas.microsoft.com/office/drawing/2014/main" id="{6C30E5AA-F106-4C93-86B3-26884603ED0E}"/>
              </a:ext>
            </a:extLst>
          </p:cNvPr>
          <p:cNvSpPr/>
          <p:nvPr/>
        </p:nvSpPr>
        <p:spPr>
          <a:xfrm>
            <a:off x="9315771" y="3983175"/>
            <a:ext cx="2156168" cy="461665"/>
          </a:xfrm>
          <a:prstGeom prst="rect">
            <a:avLst/>
          </a:prstGeom>
        </p:spPr>
        <p:txBody>
          <a:bodyPr wrap="none">
            <a:spAutoFit/>
          </a:bodyPr>
          <a:lstStyle/>
          <a:p>
            <a:r>
              <a:rPr lang="sv-SE" sz="2400" dirty="0"/>
              <a:t>12-1230 LUNCH</a:t>
            </a:r>
          </a:p>
        </p:txBody>
      </p:sp>
      <p:sp>
        <p:nvSpPr>
          <p:cNvPr id="10" name="Rektangel 9">
            <a:extLst>
              <a:ext uri="{FF2B5EF4-FFF2-40B4-BE49-F238E27FC236}">
                <a16:creationId xmlns:a16="http://schemas.microsoft.com/office/drawing/2014/main" id="{3A72C744-FA78-4DC8-B6DE-A367606CD23D}"/>
              </a:ext>
            </a:extLst>
          </p:cNvPr>
          <p:cNvSpPr/>
          <p:nvPr/>
        </p:nvSpPr>
        <p:spPr>
          <a:xfrm>
            <a:off x="9081193" y="4364740"/>
            <a:ext cx="3212739" cy="461665"/>
          </a:xfrm>
          <a:prstGeom prst="rect">
            <a:avLst/>
          </a:prstGeom>
        </p:spPr>
        <p:txBody>
          <a:bodyPr wrap="none">
            <a:spAutoFit/>
          </a:bodyPr>
          <a:lstStyle/>
          <a:p>
            <a:r>
              <a:rPr lang="sv-SE" sz="2400" dirty="0"/>
              <a:t>1400-1430 MELLANMÅL</a:t>
            </a:r>
          </a:p>
        </p:txBody>
      </p:sp>
      <p:sp>
        <p:nvSpPr>
          <p:cNvPr id="11" name="Rektangel 10">
            <a:extLst>
              <a:ext uri="{FF2B5EF4-FFF2-40B4-BE49-F238E27FC236}">
                <a16:creationId xmlns:a16="http://schemas.microsoft.com/office/drawing/2014/main" id="{702ED309-4D41-437C-8199-358A8C6E7806}"/>
              </a:ext>
            </a:extLst>
          </p:cNvPr>
          <p:cNvSpPr/>
          <p:nvPr/>
        </p:nvSpPr>
        <p:spPr>
          <a:xfrm>
            <a:off x="9315771" y="4722762"/>
            <a:ext cx="1861535" cy="461665"/>
          </a:xfrm>
          <a:prstGeom prst="rect">
            <a:avLst/>
          </a:prstGeom>
        </p:spPr>
        <p:txBody>
          <a:bodyPr wrap="none">
            <a:spAutoFit/>
          </a:bodyPr>
          <a:lstStyle/>
          <a:p>
            <a:r>
              <a:rPr lang="sv-SE" sz="2400" dirty="0"/>
              <a:t>1600 MATCH </a:t>
            </a:r>
          </a:p>
        </p:txBody>
      </p:sp>
      <p:sp>
        <p:nvSpPr>
          <p:cNvPr id="12" name="Rektangel 11">
            <a:extLst>
              <a:ext uri="{FF2B5EF4-FFF2-40B4-BE49-F238E27FC236}">
                <a16:creationId xmlns:a16="http://schemas.microsoft.com/office/drawing/2014/main" id="{96C2D0AF-C46E-4FA7-AA9E-414C2C53B604}"/>
              </a:ext>
            </a:extLst>
          </p:cNvPr>
          <p:cNvSpPr/>
          <p:nvPr/>
        </p:nvSpPr>
        <p:spPr>
          <a:xfrm>
            <a:off x="1724025" y="737711"/>
            <a:ext cx="8067236" cy="2677656"/>
          </a:xfrm>
          <a:prstGeom prst="rect">
            <a:avLst/>
          </a:prstGeom>
        </p:spPr>
        <p:txBody>
          <a:bodyPr wrap="square">
            <a:spAutoFit/>
          </a:bodyPr>
          <a:lstStyle/>
          <a:p>
            <a:r>
              <a:rPr lang="sv-SE" sz="2400" dirty="0"/>
              <a:t>REKOMMENDATIONER Se till att ha den största måltiden innan match 3,5-4 tim. innan så att kroppen hinner smälta maten. Glöm inte att vår kropp lagrar energi och att den mat som du äter 24 tim. innan match är den som främst förser kroppen med energi under match, tänk på vad du äter dagen innan. Se till att dagen innan och under matchdagen dricka vatten ofta och i mindre mängder…</a:t>
            </a:r>
          </a:p>
        </p:txBody>
      </p:sp>
      <p:sp>
        <p:nvSpPr>
          <p:cNvPr id="13" name="textruta 12">
            <a:extLst>
              <a:ext uri="{FF2B5EF4-FFF2-40B4-BE49-F238E27FC236}">
                <a16:creationId xmlns:a16="http://schemas.microsoft.com/office/drawing/2014/main" id="{256ED9F7-75D4-40A1-8246-825E52A84F7A}"/>
              </a:ext>
            </a:extLst>
          </p:cNvPr>
          <p:cNvSpPr txBox="1"/>
          <p:nvPr/>
        </p:nvSpPr>
        <p:spPr>
          <a:xfrm>
            <a:off x="3771900" y="3624500"/>
            <a:ext cx="5745055" cy="1569660"/>
          </a:xfrm>
          <a:prstGeom prst="rect">
            <a:avLst/>
          </a:prstGeom>
          <a:noFill/>
        </p:spPr>
        <p:txBody>
          <a:bodyPr wrap="square" rtlCol="0">
            <a:spAutoFit/>
          </a:bodyPr>
          <a:lstStyle/>
          <a:p>
            <a:r>
              <a:rPr lang="sv-SE" sz="2400" dirty="0"/>
              <a:t>08-0830 LÄTTARE FRUKOST</a:t>
            </a:r>
          </a:p>
          <a:p>
            <a:r>
              <a:rPr lang="sv-SE" sz="2400" dirty="0"/>
              <a:t>10-1030 LUNCH ELLER FÖRSTÄRKT FRUKOST</a:t>
            </a:r>
          </a:p>
          <a:p>
            <a:r>
              <a:rPr lang="sv-SE" sz="2400" dirty="0"/>
              <a:t>12-1230 MELLANMÅL</a:t>
            </a:r>
          </a:p>
          <a:p>
            <a:r>
              <a:rPr lang="sv-SE" sz="2400" dirty="0"/>
              <a:t>1400 MATCH</a:t>
            </a:r>
          </a:p>
        </p:txBody>
      </p:sp>
      <p:sp>
        <p:nvSpPr>
          <p:cNvPr id="14" name="textruta 13">
            <a:extLst>
              <a:ext uri="{FF2B5EF4-FFF2-40B4-BE49-F238E27FC236}">
                <a16:creationId xmlns:a16="http://schemas.microsoft.com/office/drawing/2014/main" id="{628EA9C0-87A8-43B7-8BAA-953F7565B0E6}"/>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Tree>
    <p:extLst>
      <p:ext uri="{BB962C8B-B14F-4D97-AF65-F5344CB8AC3E}">
        <p14:creationId xmlns:p14="http://schemas.microsoft.com/office/powerpoint/2010/main" val="91409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1E1EEB6-EDCD-4ED2-939A-36C434C59FBD}"/>
              </a:ext>
            </a:extLst>
          </p:cNvPr>
          <p:cNvSpPr/>
          <p:nvPr/>
        </p:nvSpPr>
        <p:spPr>
          <a:xfrm>
            <a:off x="3308208" y="396359"/>
            <a:ext cx="5138330" cy="584775"/>
          </a:xfrm>
          <a:prstGeom prst="rect">
            <a:avLst/>
          </a:prstGeom>
        </p:spPr>
        <p:txBody>
          <a:bodyPr wrap="none">
            <a:spAutoFit/>
          </a:bodyPr>
          <a:lstStyle/>
          <a:p>
            <a:r>
              <a:rPr lang="sv-SE" sz="3200" dirty="0"/>
              <a:t>ÅTERHÄMTNINGSSTRATEGIER</a:t>
            </a:r>
          </a:p>
        </p:txBody>
      </p:sp>
      <p:sp>
        <p:nvSpPr>
          <p:cNvPr id="5" name="Rektangel 4">
            <a:extLst>
              <a:ext uri="{FF2B5EF4-FFF2-40B4-BE49-F238E27FC236}">
                <a16:creationId xmlns:a16="http://schemas.microsoft.com/office/drawing/2014/main" id="{B720DA88-2CF0-4784-BD71-57A5BD910B1D}"/>
              </a:ext>
            </a:extLst>
          </p:cNvPr>
          <p:cNvSpPr/>
          <p:nvPr/>
        </p:nvSpPr>
        <p:spPr>
          <a:xfrm>
            <a:off x="158891" y="1264752"/>
            <a:ext cx="7013433" cy="2677656"/>
          </a:xfrm>
          <a:prstGeom prst="rect">
            <a:avLst/>
          </a:prstGeom>
        </p:spPr>
        <p:txBody>
          <a:bodyPr wrap="square">
            <a:spAutoFit/>
          </a:bodyPr>
          <a:lstStyle/>
          <a:p>
            <a:r>
              <a:rPr lang="sv-SE" dirty="0"/>
              <a:t>-	</a:t>
            </a:r>
            <a:r>
              <a:rPr lang="sv-SE" sz="2400" dirty="0"/>
              <a:t>Direkt efter aktivitet jogga ner</a:t>
            </a:r>
          </a:p>
          <a:p>
            <a:r>
              <a:rPr lang="sv-SE" sz="2400" dirty="0"/>
              <a:t>-	Fyll på med vätska och snabba kolhydrater</a:t>
            </a:r>
          </a:p>
          <a:p>
            <a:r>
              <a:rPr lang="sv-SE" sz="2400" dirty="0"/>
              <a:t>-	Duscha kallt för att kyla ner musklerna</a:t>
            </a:r>
          </a:p>
          <a:p>
            <a:r>
              <a:rPr lang="sv-SE" sz="2400" dirty="0"/>
              <a:t>-	Ät mat så fort du kommer hem</a:t>
            </a:r>
          </a:p>
          <a:p>
            <a:r>
              <a:rPr lang="sv-SE" sz="2400" dirty="0"/>
              <a:t>-	Vila</a:t>
            </a:r>
          </a:p>
          <a:p>
            <a:r>
              <a:rPr lang="sv-SE" sz="2400" dirty="0"/>
              <a:t>-	Sov minst 7-8h per dygn</a:t>
            </a:r>
          </a:p>
          <a:p>
            <a:r>
              <a:rPr lang="sv-SE" sz="2400" dirty="0"/>
              <a:t>-	Stäng av telefonen</a:t>
            </a:r>
          </a:p>
        </p:txBody>
      </p:sp>
      <p:pic>
        <p:nvPicPr>
          <p:cNvPr id="6" name="Bildobjekt 5">
            <a:extLst>
              <a:ext uri="{FF2B5EF4-FFF2-40B4-BE49-F238E27FC236}">
                <a16:creationId xmlns:a16="http://schemas.microsoft.com/office/drawing/2014/main" id="{3CA44328-89D2-4522-B194-F869A3FB9860}"/>
              </a:ext>
            </a:extLst>
          </p:cNvPr>
          <p:cNvPicPr>
            <a:picLocks noChangeAspect="1"/>
          </p:cNvPicPr>
          <p:nvPr/>
        </p:nvPicPr>
        <p:blipFill>
          <a:blip r:embed="rId2"/>
          <a:stretch>
            <a:fillRect/>
          </a:stretch>
        </p:blipFill>
        <p:spPr>
          <a:xfrm>
            <a:off x="4351423" y="3131651"/>
            <a:ext cx="944925" cy="929500"/>
          </a:xfrm>
          <a:prstGeom prst="rect">
            <a:avLst/>
          </a:prstGeom>
        </p:spPr>
      </p:pic>
      <p:pic>
        <p:nvPicPr>
          <p:cNvPr id="7" name="Bildobjekt 6">
            <a:extLst>
              <a:ext uri="{FF2B5EF4-FFF2-40B4-BE49-F238E27FC236}">
                <a16:creationId xmlns:a16="http://schemas.microsoft.com/office/drawing/2014/main" id="{0BF5B9A8-C1FF-4D1F-BB83-D6E9003B90B7}"/>
              </a:ext>
            </a:extLst>
          </p:cNvPr>
          <p:cNvPicPr>
            <a:picLocks noChangeAspect="1"/>
          </p:cNvPicPr>
          <p:nvPr/>
        </p:nvPicPr>
        <p:blipFill>
          <a:blip r:embed="rId3"/>
          <a:stretch>
            <a:fillRect/>
          </a:stretch>
        </p:blipFill>
        <p:spPr>
          <a:xfrm>
            <a:off x="6768191" y="1148311"/>
            <a:ext cx="5282896" cy="3966679"/>
          </a:xfrm>
          <a:prstGeom prst="rect">
            <a:avLst/>
          </a:prstGeom>
        </p:spPr>
      </p:pic>
      <p:sp>
        <p:nvSpPr>
          <p:cNvPr id="8" name="textruta 7">
            <a:extLst>
              <a:ext uri="{FF2B5EF4-FFF2-40B4-BE49-F238E27FC236}">
                <a16:creationId xmlns:a16="http://schemas.microsoft.com/office/drawing/2014/main" id="{5C4C4E75-FF68-46EE-BDD0-2188D1606AF9}"/>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Tree>
    <p:extLst>
      <p:ext uri="{BB962C8B-B14F-4D97-AF65-F5344CB8AC3E}">
        <p14:creationId xmlns:p14="http://schemas.microsoft.com/office/powerpoint/2010/main" val="345352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1D50A57-2789-4476-84B5-BFB7DEC3F6C8}"/>
              </a:ext>
            </a:extLst>
          </p:cNvPr>
          <p:cNvSpPr/>
          <p:nvPr/>
        </p:nvSpPr>
        <p:spPr>
          <a:xfrm>
            <a:off x="2414587" y="2138660"/>
            <a:ext cx="7362825" cy="1569660"/>
          </a:xfrm>
          <a:prstGeom prst="rect">
            <a:avLst/>
          </a:prstGeom>
        </p:spPr>
        <p:txBody>
          <a:bodyPr wrap="square">
            <a:spAutoFit/>
          </a:bodyPr>
          <a:lstStyle/>
          <a:p>
            <a:r>
              <a:rPr lang="sv-SE" sz="3200" dirty="0"/>
              <a:t>Dem små detaljerna spelar en stor roll på vår väg mot att bli framtida guldvinnare.. Du avgör själv hur bra du vill bli. Lycka till! </a:t>
            </a:r>
          </a:p>
        </p:txBody>
      </p:sp>
      <p:sp>
        <p:nvSpPr>
          <p:cNvPr id="3" name="textruta 2">
            <a:extLst>
              <a:ext uri="{FF2B5EF4-FFF2-40B4-BE49-F238E27FC236}">
                <a16:creationId xmlns:a16="http://schemas.microsoft.com/office/drawing/2014/main" id="{B7A60DC3-958B-44A3-A30E-F8D84DE3352B}"/>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Tree>
    <p:extLst>
      <p:ext uri="{BB962C8B-B14F-4D97-AF65-F5344CB8AC3E}">
        <p14:creationId xmlns:p14="http://schemas.microsoft.com/office/powerpoint/2010/main" val="180292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F693C4-F45E-44A2-9806-AFBC2F8DB7E2}"/>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85724D32-CD08-4E5A-9668-8E06817BFE98}"/>
              </a:ext>
            </a:extLst>
          </p:cNvPr>
          <p:cNvSpPr>
            <a:spLocks noGrp="1"/>
          </p:cNvSpPr>
          <p:nvPr>
            <p:ph type="subTitle" idx="1"/>
          </p:nvPr>
        </p:nvSpPr>
        <p:spPr/>
        <p:txBody>
          <a:bodyPr/>
          <a:lstStyle/>
          <a:p>
            <a:endParaRPr lang="sv-SE"/>
          </a:p>
        </p:txBody>
      </p:sp>
      <p:pic>
        <p:nvPicPr>
          <p:cNvPr id="4" name="Bildobjekt 3">
            <a:extLst>
              <a:ext uri="{FF2B5EF4-FFF2-40B4-BE49-F238E27FC236}">
                <a16:creationId xmlns:a16="http://schemas.microsoft.com/office/drawing/2014/main" id="{5F8326FD-DF57-41CC-AA4E-37845975A460}"/>
              </a:ext>
            </a:extLst>
          </p:cNvPr>
          <p:cNvPicPr>
            <a:picLocks noChangeAspect="1"/>
          </p:cNvPicPr>
          <p:nvPr/>
        </p:nvPicPr>
        <p:blipFill>
          <a:blip r:embed="rId2"/>
          <a:stretch>
            <a:fillRect/>
          </a:stretch>
        </p:blipFill>
        <p:spPr>
          <a:xfrm>
            <a:off x="-33559" y="0"/>
            <a:ext cx="12259116" cy="6857999"/>
          </a:xfrm>
          <a:prstGeom prst="rect">
            <a:avLst/>
          </a:prstGeom>
        </p:spPr>
      </p:pic>
      <p:pic>
        <p:nvPicPr>
          <p:cNvPr id="5" name="Bildobjekt 4">
            <a:extLst>
              <a:ext uri="{FF2B5EF4-FFF2-40B4-BE49-F238E27FC236}">
                <a16:creationId xmlns:a16="http://schemas.microsoft.com/office/drawing/2014/main" id="{B6BAAD93-1034-45DC-AF47-FCE457AE326C}"/>
              </a:ext>
            </a:extLst>
          </p:cNvPr>
          <p:cNvPicPr>
            <a:picLocks noChangeAspect="1"/>
          </p:cNvPicPr>
          <p:nvPr/>
        </p:nvPicPr>
        <p:blipFill>
          <a:blip r:embed="rId3"/>
          <a:stretch>
            <a:fillRect/>
          </a:stretch>
        </p:blipFill>
        <p:spPr>
          <a:xfrm>
            <a:off x="0" y="20451"/>
            <a:ext cx="12192000" cy="6817097"/>
          </a:xfrm>
          <a:prstGeom prst="rect">
            <a:avLst/>
          </a:prstGeom>
        </p:spPr>
      </p:pic>
      <p:sp>
        <p:nvSpPr>
          <p:cNvPr id="6" name="textruta 5">
            <a:extLst>
              <a:ext uri="{FF2B5EF4-FFF2-40B4-BE49-F238E27FC236}">
                <a16:creationId xmlns:a16="http://schemas.microsoft.com/office/drawing/2014/main" id="{3365A0E2-21C7-4824-8F4C-9ED1BBF2F5B1}"/>
              </a:ext>
            </a:extLst>
          </p:cNvPr>
          <p:cNvSpPr txBox="1"/>
          <p:nvPr/>
        </p:nvSpPr>
        <p:spPr>
          <a:xfrm>
            <a:off x="7972426" y="1847841"/>
            <a:ext cx="4219574" cy="3046988"/>
          </a:xfrm>
          <a:prstGeom prst="rect">
            <a:avLst/>
          </a:prstGeom>
          <a:noFill/>
        </p:spPr>
        <p:txBody>
          <a:bodyPr wrap="square" rtlCol="0">
            <a:spAutoFit/>
          </a:bodyPr>
          <a:lstStyle/>
          <a:p>
            <a:r>
              <a:rPr lang="sv-SE" sz="2400" dirty="0">
                <a:solidFill>
                  <a:schemeClr val="bg1"/>
                </a:solidFill>
              </a:rPr>
              <a:t>INFORMATION 20190324</a:t>
            </a:r>
          </a:p>
          <a:p>
            <a:r>
              <a:rPr lang="sv-SE" sz="2400" dirty="0">
                <a:solidFill>
                  <a:schemeClr val="bg1"/>
                </a:solidFill>
              </a:rPr>
              <a:t>- Ansvar och Uppförande</a:t>
            </a:r>
          </a:p>
          <a:p>
            <a:r>
              <a:rPr lang="sv-SE" sz="2400" dirty="0">
                <a:solidFill>
                  <a:schemeClr val="bg1"/>
                </a:solidFill>
              </a:rPr>
              <a:t>- Säsongplanering / - Belastning </a:t>
            </a:r>
          </a:p>
          <a:p>
            <a:r>
              <a:rPr lang="sv-SE" sz="2400" dirty="0">
                <a:solidFill>
                  <a:schemeClr val="bg1"/>
                </a:solidFill>
              </a:rPr>
              <a:t>- Kost och Prestation</a:t>
            </a:r>
          </a:p>
          <a:p>
            <a:r>
              <a:rPr lang="sv-SE" sz="2400" dirty="0">
                <a:solidFill>
                  <a:schemeClr val="bg1"/>
                </a:solidFill>
              </a:rPr>
              <a:t>- Gothia Cup</a:t>
            </a:r>
          </a:p>
          <a:p>
            <a:r>
              <a:rPr lang="sv-SE" sz="2400" dirty="0">
                <a:solidFill>
                  <a:schemeClr val="bg1"/>
                </a:solidFill>
              </a:rPr>
              <a:t>- Matchvärdar / ”linjemän”</a:t>
            </a:r>
          </a:p>
          <a:p>
            <a:r>
              <a:rPr lang="sv-SE" sz="2400" dirty="0">
                <a:solidFill>
                  <a:schemeClr val="bg1"/>
                </a:solidFill>
              </a:rPr>
              <a:t>- Lagkassan</a:t>
            </a:r>
          </a:p>
          <a:p>
            <a:r>
              <a:rPr lang="sv-SE" sz="2400" dirty="0">
                <a:solidFill>
                  <a:schemeClr val="bg1"/>
                </a:solidFill>
              </a:rPr>
              <a:t>- Träningskläder</a:t>
            </a:r>
          </a:p>
        </p:txBody>
      </p:sp>
      <p:sp>
        <p:nvSpPr>
          <p:cNvPr id="8" name="textruta 7">
            <a:extLst>
              <a:ext uri="{FF2B5EF4-FFF2-40B4-BE49-F238E27FC236}">
                <a16:creationId xmlns:a16="http://schemas.microsoft.com/office/drawing/2014/main" id="{7170BD2C-720D-49BF-9B43-BB418AC28419}"/>
              </a:ext>
            </a:extLst>
          </p:cNvPr>
          <p:cNvSpPr txBox="1"/>
          <p:nvPr/>
        </p:nvSpPr>
        <p:spPr>
          <a:xfrm>
            <a:off x="7870519" y="6211669"/>
            <a:ext cx="4180568" cy="646331"/>
          </a:xfrm>
          <a:prstGeom prst="rect">
            <a:avLst/>
          </a:prstGeom>
          <a:noFill/>
        </p:spPr>
        <p:txBody>
          <a:bodyPr wrap="none" rtlCol="0">
            <a:spAutoFit/>
          </a:bodyPr>
          <a:lstStyle/>
          <a:p>
            <a:r>
              <a:rPr lang="sv-SE" sz="3600" b="1" dirty="0">
                <a:solidFill>
                  <a:schemeClr val="bg1"/>
                </a:solidFill>
              </a:rPr>
              <a:t>ORUST FOTBOLL U15</a:t>
            </a:r>
          </a:p>
        </p:txBody>
      </p:sp>
    </p:spTree>
    <p:extLst>
      <p:ext uri="{BB962C8B-B14F-4D97-AF65-F5344CB8AC3E}">
        <p14:creationId xmlns:p14="http://schemas.microsoft.com/office/powerpoint/2010/main" val="165453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E5066BE-F0E3-4494-8F35-2E024ECD94A8}"/>
              </a:ext>
            </a:extLst>
          </p:cNvPr>
          <p:cNvSpPr/>
          <p:nvPr/>
        </p:nvSpPr>
        <p:spPr>
          <a:xfrm>
            <a:off x="2905125" y="263010"/>
            <a:ext cx="6096000" cy="1754326"/>
          </a:xfrm>
          <a:prstGeom prst="rect">
            <a:avLst/>
          </a:prstGeom>
        </p:spPr>
        <p:txBody>
          <a:bodyPr>
            <a:spAutoFit/>
          </a:bodyPr>
          <a:lstStyle/>
          <a:p>
            <a:r>
              <a:rPr lang="sv-SE" sz="3600" dirty="0"/>
              <a:t>ANSVARSOMRÅDEN FÖR ATT UTVECKLAS OCH BLI EN BÄTTRE FOTBOLLSSPELARE</a:t>
            </a:r>
          </a:p>
        </p:txBody>
      </p:sp>
      <p:sp>
        <p:nvSpPr>
          <p:cNvPr id="7" name="Rektangel 6">
            <a:extLst>
              <a:ext uri="{FF2B5EF4-FFF2-40B4-BE49-F238E27FC236}">
                <a16:creationId xmlns:a16="http://schemas.microsoft.com/office/drawing/2014/main" id="{659F603B-2661-495E-BC37-DC7ABC81353B}"/>
              </a:ext>
            </a:extLst>
          </p:cNvPr>
          <p:cNvSpPr/>
          <p:nvPr/>
        </p:nvSpPr>
        <p:spPr>
          <a:xfrm>
            <a:off x="705548" y="2129909"/>
            <a:ext cx="3996415" cy="461665"/>
          </a:xfrm>
          <a:prstGeom prst="rect">
            <a:avLst/>
          </a:prstGeom>
        </p:spPr>
        <p:txBody>
          <a:bodyPr wrap="none">
            <a:spAutoFit/>
          </a:bodyPr>
          <a:lstStyle/>
          <a:p>
            <a:r>
              <a:rPr lang="sv-SE" sz="2400" dirty="0"/>
              <a:t>Faktorer som du kan påverka…</a:t>
            </a:r>
          </a:p>
        </p:txBody>
      </p:sp>
      <p:sp>
        <p:nvSpPr>
          <p:cNvPr id="8" name="Rektangel 7">
            <a:extLst>
              <a:ext uri="{FF2B5EF4-FFF2-40B4-BE49-F238E27FC236}">
                <a16:creationId xmlns:a16="http://schemas.microsoft.com/office/drawing/2014/main" id="{90BDFD7A-D14C-49F4-8A61-5109EDF0512C}"/>
              </a:ext>
            </a:extLst>
          </p:cNvPr>
          <p:cNvSpPr/>
          <p:nvPr/>
        </p:nvSpPr>
        <p:spPr>
          <a:xfrm>
            <a:off x="705548" y="2775852"/>
            <a:ext cx="6096000" cy="2308324"/>
          </a:xfrm>
          <a:prstGeom prst="rect">
            <a:avLst/>
          </a:prstGeom>
        </p:spPr>
        <p:txBody>
          <a:bodyPr>
            <a:spAutoFit/>
          </a:bodyPr>
          <a:lstStyle/>
          <a:p>
            <a:r>
              <a:rPr lang="sv-SE" dirty="0"/>
              <a:t>-</a:t>
            </a:r>
            <a:r>
              <a:rPr lang="sv-SE" sz="2400" dirty="0"/>
              <a:t>    Träning</a:t>
            </a:r>
          </a:p>
          <a:p>
            <a:pPr marL="342900" indent="-342900">
              <a:buFontTx/>
              <a:buChar char="-"/>
            </a:pPr>
            <a:r>
              <a:rPr lang="sv-SE" sz="2400" dirty="0"/>
              <a:t>Kost</a:t>
            </a:r>
          </a:p>
          <a:p>
            <a:pPr marL="342900" indent="-342900">
              <a:buFontTx/>
              <a:buChar char="-"/>
            </a:pPr>
            <a:r>
              <a:rPr lang="sv-SE" sz="2400" dirty="0"/>
              <a:t>Sömn</a:t>
            </a:r>
          </a:p>
          <a:p>
            <a:pPr marL="342900" indent="-342900">
              <a:buFontTx/>
              <a:buChar char="-"/>
            </a:pPr>
            <a:r>
              <a:rPr lang="sv-SE" sz="2400" dirty="0"/>
              <a:t>Vila</a:t>
            </a:r>
          </a:p>
          <a:p>
            <a:pPr marL="342900" indent="-342900">
              <a:buFontTx/>
              <a:buChar char="-"/>
            </a:pPr>
            <a:r>
              <a:rPr lang="sv-SE" sz="2400" dirty="0"/>
              <a:t>Skola</a:t>
            </a:r>
          </a:p>
          <a:p>
            <a:pPr marL="342900" indent="-342900">
              <a:buFontTx/>
              <a:buChar char="-"/>
            </a:pPr>
            <a:r>
              <a:rPr lang="sv-SE" sz="2400" dirty="0"/>
              <a:t>Beteende </a:t>
            </a:r>
          </a:p>
        </p:txBody>
      </p:sp>
      <p:sp>
        <p:nvSpPr>
          <p:cNvPr id="9" name="Rektangel 8">
            <a:extLst>
              <a:ext uri="{FF2B5EF4-FFF2-40B4-BE49-F238E27FC236}">
                <a16:creationId xmlns:a16="http://schemas.microsoft.com/office/drawing/2014/main" id="{F550BAB2-8D7A-4B07-A997-0F0D21EAD798}"/>
              </a:ext>
            </a:extLst>
          </p:cNvPr>
          <p:cNvSpPr/>
          <p:nvPr/>
        </p:nvSpPr>
        <p:spPr>
          <a:xfrm>
            <a:off x="5412763" y="2129909"/>
            <a:ext cx="4548040" cy="461665"/>
          </a:xfrm>
          <a:prstGeom prst="rect">
            <a:avLst/>
          </a:prstGeom>
        </p:spPr>
        <p:txBody>
          <a:bodyPr wrap="none">
            <a:spAutoFit/>
          </a:bodyPr>
          <a:lstStyle/>
          <a:p>
            <a:r>
              <a:rPr lang="sv-SE" sz="2400" dirty="0"/>
              <a:t>Faktorer som du inte kan påverka…</a:t>
            </a:r>
          </a:p>
        </p:txBody>
      </p:sp>
      <p:sp>
        <p:nvSpPr>
          <p:cNvPr id="10" name="Rektangel 9">
            <a:extLst>
              <a:ext uri="{FF2B5EF4-FFF2-40B4-BE49-F238E27FC236}">
                <a16:creationId xmlns:a16="http://schemas.microsoft.com/office/drawing/2014/main" id="{9317727B-9DB1-4FC3-A83E-DD7936ADF014}"/>
              </a:ext>
            </a:extLst>
          </p:cNvPr>
          <p:cNvSpPr/>
          <p:nvPr/>
        </p:nvSpPr>
        <p:spPr>
          <a:xfrm>
            <a:off x="5514975" y="2704147"/>
            <a:ext cx="6096000" cy="2308324"/>
          </a:xfrm>
          <a:prstGeom prst="rect">
            <a:avLst/>
          </a:prstGeom>
        </p:spPr>
        <p:txBody>
          <a:bodyPr>
            <a:spAutoFit/>
          </a:bodyPr>
          <a:lstStyle/>
          <a:p>
            <a:pPr marL="342900" indent="-342900">
              <a:buFontTx/>
              <a:buChar char="-"/>
            </a:pPr>
            <a:r>
              <a:rPr lang="sv-SE" sz="2400" dirty="0"/>
              <a:t>Vädret</a:t>
            </a:r>
          </a:p>
          <a:p>
            <a:pPr marL="342900" indent="-342900">
              <a:buFontTx/>
              <a:buChar char="-"/>
            </a:pPr>
            <a:r>
              <a:rPr lang="sv-SE" sz="2400" dirty="0"/>
              <a:t>Planer</a:t>
            </a:r>
          </a:p>
          <a:p>
            <a:pPr marL="342900" indent="-342900">
              <a:buFontTx/>
              <a:buChar char="-"/>
            </a:pPr>
            <a:r>
              <a:rPr lang="sv-SE" sz="2400" dirty="0"/>
              <a:t>Motståndare</a:t>
            </a:r>
          </a:p>
          <a:p>
            <a:pPr marL="342900" indent="-342900">
              <a:buFontTx/>
              <a:buChar char="-"/>
            </a:pPr>
            <a:r>
              <a:rPr lang="sv-SE" sz="2400" dirty="0"/>
              <a:t>Domare</a:t>
            </a:r>
          </a:p>
          <a:p>
            <a:pPr marL="342900" indent="-342900">
              <a:buFontTx/>
              <a:buChar char="-"/>
            </a:pPr>
            <a:r>
              <a:rPr lang="sv-SE" sz="2400" dirty="0"/>
              <a:t>Publik</a:t>
            </a:r>
          </a:p>
          <a:p>
            <a:pPr marL="342900" indent="-342900">
              <a:buFontTx/>
              <a:buChar char="-"/>
            </a:pPr>
            <a:r>
              <a:rPr lang="sv-SE" sz="2400" dirty="0"/>
              <a:t>Laguttagning</a:t>
            </a:r>
          </a:p>
        </p:txBody>
      </p:sp>
      <p:sp>
        <p:nvSpPr>
          <p:cNvPr id="3" name="textruta 2">
            <a:extLst>
              <a:ext uri="{FF2B5EF4-FFF2-40B4-BE49-F238E27FC236}">
                <a16:creationId xmlns:a16="http://schemas.microsoft.com/office/drawing/2014/main" id="{C8030093-7E08-413B-AB04-54302558998F}"/>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Tree>
    <p:extLst>
      <p:ext uri="{BB962C8B-B14F-4D97-AF65-F5344CB8AC3E}">
        <p14:creationId xmlns:p14="http://schemas.microsoft.com/office/powerpoint/2010/main" val="319359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1CB1567-6F4A-4F06-9488-1C7BE49BBFB2}"/>
              </a:ext>
            </a:extLst>
          </p:cNvPr>
          <p:cNvPicPr>
            <a:picLocks noChangeAspect="1"/>
          </p:cNvPicPr>
          <p:nvPr/>
        </p:nvPicPr>
        <p:blipFill>
          <a:blip r:embed="rId2"/>
          <a:stretch>
            <a:fillRect/>
          </a:stretch>
        </p:blipFill>
        <p:spPr>
          <a:xfrm>
            <a:off x="156645" y="0"/>
            <a:ext cx="11878710" cy="6858000"/>
          </a:xfrm>
          <a:prstGeom prst="rect">
            <a:avLst/>
          </a:prstGeom>
        </p:spPr>
      </p:pic>
    </p:spTree>
    <p:extLst>
      <p:ext uri="{BB962C8B-B14F-4D97-AF65-F5344CB8AC3E}">
        <p14:creationId xmlns:p14="http://schemas.microsoft.com/office/powerpoint/2010/main" val="76142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8812853-2FB9-4EB7-874B-24F66E00EB62}"/>
              </a:ext>
            </a:extLst>
          </p:cNvPr>
          <p:cNvSpPr/>
          <p:nvPr/>
        </p:nvSpPr>
        <p:spPr>
          <a:xfrm>
            <a:off x="551551" y="618262"/>
            <a:ext cx="8532952" cy="2308324"/>
          </a:xfrm>
          <a:prstGeom prst="rect">
            <a:avLst/>
          </a:prstGeom>
        </p:spPr>
        <p:txBody>
          <a:bodyPr wrap="square">
            <a:spAutoFit/>
          </a:bodyPr>
          <a:lstStyle/>
          <a:p>
            <a:r>
              <a:rPr lang="sv-SE" sz="2400" dirty="0"/>
              <a:t>För att vi skall utvecklas och bli bättre krävs det att vi tränar ordentligt och spelar matcher.</a:t>
            </a:r>
          </a:p>
          <a:p>
            <a:r>
              <a:rPr lang="sv-SE" sz="2400" dirty="0"/>
              <a:t>Då träning och match bryter ner kroppen är det viktigt att man mellan äter och dricker ordentligt.</a:t>
            </a:r>
          </a:p>
          <a:p>
            <a:r>
              <a:rPr lang="sv-SE" sz="2400" dirty="0"/>
              <a:t>För att återhämta kroppen krävs det även att vi sover ordentligt och vilar mellan träning och match.</a:t>
            </a:r>
          </a:p>
        </p:txBody>
      </p:sp>
      <p:sp>
        <p:nvSpPr>
          <p:cNvPr id="4" name="textruta 3">
            <a:extLst>
              <a:ext uri="{FF2B5EF4-FFF2-40B4-BE49-F238E27FC236}">
                <a16:creationId xmlns:a16="http://schemas.microsoft.com/office/drawing/2014/main" id="{E086E61E-0F58-4EC7-BFF5-138411F4EDFE}"/>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pic>
        <p:nvPicPr>
          <p:cNvPr id="5" name="Bildobjekt 4">
            <a:extLst>
              <a:ext uri="{FF2B5EF4-FFF2-40B4-BE49-F238E27FC236}">
                <a16:creationId xmlns:a16="http://schemas.microsoft.com/office/drawing/2014/main" id="{47C7BC21-C64F-40D3-87CF-BEA34D50BBB7}"/>
              </a:ext>
            </a:extLst>
          </p:cNvPr>
          <p:cNvPicPr>
            <a:picLocks noChangeAspect="1"/>
          </p:cNvPicPr>
          <p:nvPr/>
        </p:nvPicPr>
        <p:blipFill>
          <a:blip r:embed="rId2"/>
          <a:stretch>
            <a:fillRect/>
          </a:stretch>
        </p:blipFill>
        <p:spPr>
          <a:xfrm>
            <a:off x="663450" y="2926586"/>
            <a:ext cx="6561519" cy="3608248"/>
          </a:xfrm>
          <a:prstGeom prst="rect">
            <a:avLst/>
          </a:prstGeom>
        </p:spPr>
      </p:pic>
      <p:sp>
        <p:nvSpPr>
          <p:cNvPr id="2" name="textruta 1">
            <a:extLst>
              <a:ext uri="{FF2B5EF4-FFF2-40B4-BE49-F238E27FC236}">
                <a16:creationId xmlns:a16="http://schemas.microsoft.com/office/drawing/2014/main" id="{0955B038-8999-441B-87B1-97C4171BD218}"/>
              </a:ext>
            </a:extLst>
          </p:cNvPr>
          <p:cNvSpPr txBox="1"/>
          <p:nvPr/>
        </p:nvSpPr>
        <p:spPr>
          <a:xfrm>
            <a:off x="3543299" y="109687"/>
            <a:ext cx="3469796" cy="584775"/>
          </a:xfrm>
          <a:prstGeom prst="rect">
            <a:avLst/>
          </a:prstGeom>
          <a:noFill/>
        </p:spPr>
        <p:txBody>
          <a:bodyPr wrap="none" rtlCol="0">
            <a:spAutoFit/>
          </a:bodyPr>
          <a:lstStyle/>
          <a:p>
            <a:r>
              <a:rPr lang="sv-SE" sz="3200" b="1" dirty="0"/>
              <a:t>Kost och Prestation</a:t>
            </a:r>
          </a:p>
        </p:txBody>
      </p:sp>
    </p:spTree>
    <p:extLst>
      <p:ext uri="{BB962C8B-B14F-4D97-AF65-F5344CB8AC3E}">
        <p14:creationId xmlns:p14="http://schemas.microsoft.com/office/powerpoint/2010/main" val="321658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433B51A-8C35-43D8-9448-1E0C09D0FBD0}"/>
              </a:ext>
            </a:extLst>
          </p:cNvPr>
          <p:cNvSpPr/>
          <p:nvPr/>
        </p:nvSpPr>
        <p:spPr>
          <a:xfrm>
            <a:off x="590550" y="928985"/>
            <a:ext cx="6096000" cy="1569660"/>
          </a:xfrm>
          <a:prstGeom prst="rect">
            <a:avLst/>
          </a:prstGeom>
        </p:spPr>
        <p:txBody>
          <a:bodyPr>
            <a:spAutoFit/>
          </a:bodyPr>
          <a:lstStyle/>
          <a:p>
            <a:r>
              <a:rPr lang="sv-SE" sz="2400" dirty="0"/>
              <a:t>Du blir vad du äter! </a:t>
            </a:r>
          </a:p>
          <a:p>
            <a:r>
              <a:rPr lang="sv-SE" sz="2400" dirty="0"/>
              <a:t>Den näring du förser kroppen med använder kroppen till att reparera skadad vävnad, muskler, skelett, hud och inre organ…</a:t>
            </a:r>
          </a:p>
        </p:txBody>
      </p:sp>
      <p:pic>
        <p:nvPicPr>
          <p:cNvPr id="5" name="Bildobjekt 4">
            <a:extLst>
              <a:ext uri="{FF2B5EF4-FFF2-40B4-BE49-F238E27FC236}">
                <a16:creationId xmlns:a16="http://schemas.microsoft.com/office/drawing/2014/main" id="{BDA534D9-B3D1-4377-B139-BE5D62E8ADA2}"/>
              </a:ext>
            </a:extLst>
          </p:cNvPr>
          <p:cNvPicPr>
            <a:picLocks noChangeAspect="1"/>
          </p:cNvPicPr>
          <p:nvPr/>
        </p:nvPicPr>
        <p:blipFill>
          <a:blip r:embed="rId2"/>
          <a:stretch>
            <a:fillRect/>
          </a:stretch>
        </p:blipFill>
        <p:spPr>
          <a:xfrm>
            <a:off x="6886572" y="796570"/>
            <a:ext cx="3264259" cy="2074334"/>
          </a:xfrm>
          <a:prstGeom prst="rect">
            <a:avLst/>
          </a:prstGeom>
        </p:spPr>
      </p:pic>
      <p:sp>
        <p:nvSpPr>
          <p:cNvPr id="10" name="Rektangel 9">
            <a:extLst>
              <a:ext uri="{FF2B5EF4-FFF2-40B4-BE49-F238E27FC236}">
                <a16:creationId xmlns:a16="http://schemas.microsoft.com/office/drawing/2014/main" id="{0D67DC2B-4AEE-4A01-BFD5-9703B485AE31}"/>
              </a:ext>
            </a:extLst>
          </p:cNvPr>
          <p:cNvSpPr/>
          <p:nvPr/>
        </p:nvSpPr>
        <p:spPr>
          <a:xfrm>
            <a:off x="590550" y="3429000"/>
            <a:ext cx="6096000" cy="1569660"/>
          </a:xfrm>
          <a:prstGeom prst="rect">
            <a:avLst/>
          </a:prstGeom>
        </p:spPr>
        <p:txBody>
          <a:bodyPr>
            <a:spAutoFit/>
          </a:bodyPr>
          <a:lstStyle/>
          <a:p>
            <a:r>
              <a:rPr lang="sv-SE" sz="2400" dirty="0"/>
              <a:t>KOSTCIRKELN Ett säkert sätt att säkerställa att du får i dig alla näringsämnen som du behöver för att din kropp skall må bra är att följa kostcirkeln i bilden bredvid.. </a:t>
            </a:r>
          </a:p>
        </p:txBody>
      </p:sp>
      <p:pic>
        <p:nvPicPr>
          <p:cNvPr id="11" name="Bildobjekt 10">
            <a:extLst>
              <a:ext uri="{FF2B5EF4-FFF2-40B4-BE49-F238E27FC236}">
                <a16:creationId xmlns:a16="http://schemas.microsoft.com/office/drawing/2014/main" id="{7C12E38B-E54B-4837-96C4-34FE60AA5151}"/>
              </a:ext>
            </a:extLst>
          </p:cNvPr>
          <p:cNvPicPr>
            <a:picLocks noChangeAspect="1"/>
          </p:cNvPicPr>
          <p:nvPr/>
        </p:nvPicPr>
        <p:blipFill>
          <a:blip r:embed="rId3"/>
          <a:stretch>
            <a:fillRect/>
          </a:stretch>
        </p:blipFill>
        <p:spPr>
          <a:xfrm>
            <a:off x="7219515" y="3176663"/>
            <a:ext cx="2598375" cy="2074333"/>
          </a:xfrm>
          <a:prstGeom prst="rect">
            <a:avLst/>
          </a:prstGeom>
        </p:spPr>
      </p:pic>
      <p:sp>
        <p:nvSpPr>
          <p:cNvPr id="12" name="Rektangel 11">
            <a:extLst>
              <a:ext uri="{FF2B5EF4-FFF2-40B4-BE49-F238E27FC236}">
                <a16:creationId xmlns:a16="http://schemas.microsoft.com/office/drawing/2014/main" id="{C1C97051-E725-417F-B016-89C8A1BF523E}"/>
              </a:ext>
            </a:extLst>
          </p:cNvPr>
          <p:cNvSpPr/>
          <p:nvPr/>
        </p:nvSpPr>
        <p:spPr>
          <a:xfrm>
            <a:off x="3826419" y="32337"/>
            <a:ext cx="3191195" cy="523220"/>
          </a:xfrm>
          <a:prstGeom prst="rect">
            <a:avLst/>
          </a:prstGeom>
        </p:spPr>
        <p:txBody>
          <a:bodyPr wrap="none">
            <a:spAutoFit/>
          </a:bodyPr>
          <a:lstStyle/>
          <a:p>
            <a:r>
              <a:rPr lang="sv-SE" sz="2800" dirty="0"/>
              <a:t>VILKET ÄR DITT VAL?</a:t>
            </a:r>
          </a:p>
        </p:txBody>
      </p:sp>
      <p:sp>
        <p:nvSpPr>
          <p:cNvPr id="8" name="textruta 7">
            <a:extLst>
              <a:ext uri="{FF2B5EF4-FFF2-40B4-BE49-F238E27FC236}">
                <a16:creationId xmlns:a16="http://schemas.microsoft.com/office/drawing/2014/main" id="{F93C285E-5352-4499-972C-C244027C0CA4}"/>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Tree>
    <p:extLst>
      <p:ext uri="{BB962C8B-B14F-4D97-AF65-F5344CB8AC3E}">
        <p14:creationId xmlns:p14="http://schemas.microsoft.com/office/powerpoint/2010/main" val="135338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8D6E444-5C71-4B77-BF60-DC97CC3F09B3}"/>
              </a:ext>
            </a:extLst>
          </p:cNvPr>
          <p:cNvSpPr/>
          <p:nvPr/>
        </p:nvSpPr>
        <p:spPr>
          <a:xfrm>
            <a:off x="19050" y="67759"/>
            <a:ext cx="2069156" cy="584775"/>
          </a:xfrm>
          <a:prstGeom prst="rect">
            <a:avLst/>
          </a:prstGeom>
        </p:spPr>
        <p:txBody>
          <a:bodyPr wrap="none">
            <a:spAutoFit/>
          </a:bodyPr>
          <a:lstStyle/>
          <a:p>
            <a:r>
              <a:rPr lang="sv-SE" sz="3200" dirty="0"/>
              <a:t>PROTEINER</a:t>
            </a:r>
          </a:p>
        </p:txBody>
      </p:sp>
      <p:sp>
        <p:nvSpPr>
          <p:cNvPr id="9" name="Rektangel 8">
            <a:extLst>
              <a:ext uri="{FF2B5EF4-FFF2-40B4-BE49-F238E27FC236}">
                <a16:creationId xmlns:a16="http://schemas.microsoft.com/office/drawing/2014/main" id="{214B3F2C-EF1E-4143-97B7-7AFCB48E89D2}"/>
              </a:ext>
            </a:extLst>
          </p:cNvPr>
          <p:cNvSpPr/>
          <p:nvPr/>
        </p:nvSpPr>
        <p:spPr>
          <a:xfrm>
            <a:off x="3017305" y="3249855"/>
            <a:ext cx="6096000" cy="830997"/>
          </a:xfrm>
          <a:prstGeom prst="rect">
            <a:avLst/>
          </a:prstGeom>
        </p:spPr>
        <p:txBody>
          <a:bodyPr>
            <a:spAutoFit/>
          </a:bodyPr>
          <a:lstStyle/>
          <a:p>
            <a:r>
              <a:rPr lang="sv-SE" sz="2400" dirty="0"/>
              <a:t>Vid större måltider som lunch och middag skall proteinerna utgör 15-20% av energiintaget</a:t>
            </a:r>
          </a:p>
        </p:txBody>
      </p:sp>
      <p:pic>
        <p:nvPicPr>
          <p:cNvPr id="10" name="Bildobjekt 9">
            <a:extLst>
              <a:ext uri="{FF2B5EF4-FFF2-40B4-BE49-F238E27FC236}">
                <a16:creationId xmlns:a16="http://schemas.microsoft.com/office/drawing/2014/main" id="{AC4BC9AF-4104-4C55-B8CC-B5064188B193}"/>
              </a:ext>
            </a:extLst>
          </p:cNvPr>
          <p:cNvPicPr>
            <a:picLocks noChangeAspect="1"/>
          </p:cNvPicPr>
          <p:nvPr/>
        </p:nvPicPr>
        <p:blipFill>
          <a:blip r:embed="rId2"/>
          <a:stretch>
            <a:fillRect/>
          </a:stretch>
        </p:blipFill>
        <p:spPr>
          <a:xfrm>
            <a:off x="190500" y="3230648"/>
            <a:ext cx="2417775" cy="1692614"/>
          </a:xfrm>
          <a:prstGeom prst="rect">
            <a:avLst/>
          </a:prstGeom>
        </p:spPr>
      </p:pic>
      <p:pic>
        <p:nvPicPr>
          <p:cNvPr id="11" name="Bildobjekt 10">
            <a:extLst>
              <a:ext uri="{FF2B5EF4-FFF2-40B4-BE49-F238E27FC236}">
                <a16:creationId xmlns:a16="http://schemas.microsoft.com/office/drawing/2014/main" id="{9A0B6118-79B3-4F83-A58E-3F2BF33EC6A6}"/>
              </a:ext>
            </a:extLst>
          </p:cNvPr>
          <p:cNvPicPr>
            <a:picLocks noChangeAspect="1"/>
          </p:cNvPicPr>
          <p:nvPr/>
        </p:nvPicPr>
        <p:blipFill>
          <a:blip r:embed="rId3"/>
          <a:stretch>
            <a:fillRect/>
          </a:stretch>
        </p:blipFill>
        <p:spPr>
          <a:xfrm>
            <a:off x="9174695" y="3171303"/>
            <a:ext cx="2712505" cy="1819097"/>
          </a:xfrm>
          <a:prstGeom prst="rect">
            <a:avLst/>
          </a:prstGeom>
        </p:spPr>
      </p:pic>
      <p:sp>
        <p:nvSpPr>
          <p:cNvPr id="12" name="Rektangel 11">
            <a:extLst>
              <a:ext uri="{FF2B5EF4-FFF2-40B4-BE49-F238E27FC236}">
                <a16:creationId xmlns:a16="http://schemas.microsoft.com/office/drawing/2014/main" id="{D5FD2324-F817-4658-998C-76AD60A45762}"/>
              </a:ext>
            </a:extLst>
          </p:cNvPr>
          <p:cNvSpPr/>
          <p:nvPr/>
        </p:nvSpPr>
        <p:spPr>
          <a:xfrm>
            <a:off x="19050" y="4886780"/>
            <a:ext cx="5572125" cy="830997"/>
          </a:xfrm>
          <a:prstGeom prst="rect">
            <a:avLst/>
          </a:prstGeom>
        </p:spPr>
        <p:txBody>
          <a:bodyPr wrap="square">
            <a:spAutoFit/>
          </a:bodyPr>
          <a:lstStyle/>
          <a:p>
            <a:r>
              <a:rPr lang="sv-SE" sz="2400" dirty="0"/>
              <a:t>Proteinkällor från djurriket är kött, fisk, ägg och mejeriprodukter..</a:t>
            </a:r>
          </a:p>
        </p:txBody>
      </p:sp>
      <p:sp>
        <p:nvSpPr>
          <p:cNvPr id="13" name="Rektangel 12">
            <a:extLst>
              <a:ext uri="{FF2B5EF4-FFF2-40B4-BE49-F238E27FC236}">
                <a16:creationId xmlns:a16="http://schemas.microsoft.com/office/drawing/2014/main" id="{80E8248D-3D26-4A2C-B4E5-09255DCEB0B2}"/>
              </a:ext>
            </a:extLst>
          </p:cNvPr>
          <p:cNvSpPr/>
          <p:nvPr/>
        </p:nvSpPr>
        <p:spPr>
          <a:xfrm>
            <a:off x="6600827" y="4886622"/>
            <a:ext cx="6096000" cy="830997"/>
          </a:xfrm>
          <a:prstGeom prst="rect">
            <a:avLst/>
          </a:prstGeom>
        </p:spPr>
        <p:txBody>
          <a:bodyPr>
            <a:spAutoFit/>
          </a:bodyPr>
          <a:lstStyle/>
          <a:p>
            <a:r>
              <a:rPr lang="sv-SE" sz="2400" dirty="0"/>
              <a:t>Proteinkällor från växtriket är bönor, linser, ärter och olika sorters nötter..</a:t>
            </a:r>
          </a:p>
        </p:txBody>
      </p:sp>
      <p:sp>
        <p:nvSpPr>
          <p:cNvPr id="3" name="textruta 2">
            <a:extLst>
              <a:ext uri="{FF2B5EF4-FFF2-40B4-BE49-F238E27FC236}">
                <a16:creationId xmlns:a16="http://schemas.microsoft.com/office/drawing/2014/main" id="{5AB5BE38-210E-45A6-8A99-3815818F51C1}"/>
              </a:ext>
            </a:extLst>
          </p:cNvPr>
          <p:cNvSpPr txBox="1"/>
          <p:nvPr/>
        </p:nvSpPr>
        <p:spPr>
          <a:xfrm>
            <a:off x="2461246" y="603953"/>
            <a:ext cx="7536207" cy="2308324"/>
          </a:xfrm>
          <a:prstGeom prst="rect">
            <a:avLst/>
          </a:prstGeom>
          <a:noFill/>
        </p:spPr>
        <p:txBody>
          <a:bodyPr wrap="square" rtlCol="0">
            <a:spAutoFit/>
          </a:bodyPr>
          <a:lstStyle/>
          <a:p>
            <a:pPr marL="285750" indent="-285750">
              <a:buFontTx/>
              <a:buChar char="-"/>
            </a:pPr>
            <a:r>
              <a:rPr lang="sv-SE" sz="2400" dirty="0"/>
              <a:t>Våra muskler är uppbyggda av proteiner</a:t>
            </a:r>
          </a:p>
          <a:p>
            <a:pPr marL="285750" indent="-285750">
              <a:buFontTx/>
              <a:buChar char="-"/>
            </a:pPr>
            <a:r>
              <a:rPr lang="sv-SE" sz="2400" dirty="0"/>
              <a:t>När vi tränar och spelar match bryts musklerna ner</a:t>
            </a:r>
          </a:p>
          <a:p>
            <a:pPr marL="285750" indent="-285750">
              <a:buFontTx/>
              <a:buChar char="-"/>
            </a:pPr>
            <a:r>
              <a:rPr lang="sv-SE" sz="2400" dirty="0"/>
              <a:t>För att våra muskler skall byggas upp igen krävs det att vi förser kroppen med proteiner</a:t>
            </a:r>
          </a:p>
          <a:p>
            <a:pPr marL="285750" indent="-285750">
              <a:buFontTx/>
              <a:buChar char="-"/>
            </a:pPr>
            <a:r>
              <a:rPr lang="sv-SE" sz="2400" dirty="0"/>
              <a:t>Efter träning och match är det viktigt att direkt få i sig proteiner för att påskynda återhämtningen</a:t>
            </a:r>
            <a:endParaRPr lang="sv-SE" dirty="0"/>
          </a:p>
        </p:txBody>
      </p:sp>
      <p:sp>
        <p:nvSpPr>
          <p:cNvPr id="15" name="textruta 14">
            <a:extLst>
              <a:ext uri="{FF2B5EF4-FFF2-40B4-BE49-F238E27FC236}">
                <a16:creationId xmlns:a16="http://schemas.microsoft.com/office/drawing/2014/main" id="{8C827E95-C993-4E2F-80A9-43578884DC28}"/>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Tree>
    <p:extLst>
      <p:ext uri="{BB962C8B-B14F-4D97-AF65-F5344CB8AC3E}">
        <p14:creationId xmlns:p14="http://schemas.microsoft.com/office/powerpoint/2010/main" val="307133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DB7EF91-59A0-45EA-B317-DADDCFCA438E}"/>
              </a:ext>
            </a:extLst>
          </p:cNvPr>
          <p:cNvSpPr/>
          <p:nvPr/>
        </p:nvSpPr>
        <p:spPr>
          <a:xfrm>
            <a:off x="190500" y="35931"/>
            <a:ext cx="980589" cy="584775"/>
          </a:xfrm>
          <a:prstGeom prst="rect">
            <a:avLst/>
          </a:prstGeom>
        </p:spPr>
        <p:txBody>
          <a:bodyPr wrap="none">
            <a:spAutoFit/>
          </a:bodyPr>
          <a:lstStyle/>
          <a:p>
            <a:r>
              <a:rPr lang="sv-SE" sz="3200" dirty="0"/>
              <a:t>FETT</a:t>
            </a:r>
          </a:p>
        </p:txBody>
      </p:sp>
      <p:sp>
        <p:nvSpPr>
          <p:cNvPr id="5" name="Rektangel 4">
            <a:extLst>
              <a:ext uri="{FF2B5EF4-FFF2-40B4-BE49-F238E27FC236}">
                <a16:creationId xmlns:a16="http://schemas.microsoft.com/office/drawing/2014/main" id="{33B3EC5A-F1BB-49AE-8C9A-920752D447EB}"/>
              </a:ext>
            </a:extLst>
          </p:cNvPr>
          <p:cNvSpPr/>
          <p:nvPr/>
        </p:nvSpPr>
        <p:spPr>
          <a:xfrm>
            <a:off x="190500" y="501364"/>
            <a:ext cx="6096000" cy="830997"/>
          </a:xfrm>
          <a:prstGeom prst="rect">
            <a:avLst/>
          </a:prstGeom>
        </p:spPr>
        <p:txBody>
          <a:bodyPr>
            <a:spAutoFit/>
          </a:bodyPr>
          <a:lstStyle/>
          <a:p>
            <a:r>
              <a:rPr lang="sv-SE" sz="2400" dirty="0"/>
              <a:t>- Är ett av kroppens bränslen som ger oss        energi främst i vila och lågintensivt arbete</a:t>
            </a:r>
          </a:p>
        </p:txBody>
      </p:sp>
      <p:sp>
        <p:nvSpPr>
          <p:cNvPr id="6" name="Rektangel 5">
            <a:extLst>
              <a:ext uri="{FF2B5EF4-FFF2-40B4-BE49-F238E27FC236}">
                <a16:creationId xmlns:a16="http://schemas.microsoft.com/office/drawing/2014/main" id="{67377958-E786-483B-91A7-889C27E592EF}"/>
              </a:ext>
            </a:extLst>
          </p:cNvPr>
          <p:cNvSpPr/>
          <p:nvPr/>
        </p:nvSpPr>
        <p:spPr>
          <a:xfrm>
            <a:off x="190500" y="1252722"/>
            <a:ext cx="6096000" cy="830997"/>
          </a:xfrm>
          <a:prstGeom prst="rect">
            <a:avLst/>
          </a:prstGeom>
        </p:spPr>
        <p:txBody>
          <a:bodyPr>
            <a:spAutoFit/>
          </a:bodyPr>
          <a:lstStyle/>
          <a:p>
            <a:r>
              <a:rPr lang="sv-SE" sz="2400" dirty="0"/>
              <a:t>- Livsnödvändiga fettsyror som  omega 3-6-9 är viktiga för hjärnan, hjärtat muskler och leder</a:t>
            </a:r>
          </a:p>
        </p:txBody>
      </p:sp>
      <p:sp>
        <p:nvSpPr>
          <p:cNvPr id="7" name="Rektangel 6">
            <a:extLst>
              <a:ext uri="{FF2B5EF4-FFF2-40B4-BE49-F238E27FC236}">
                <a16:creationId xmlns:a16="http://schemas.microsoft.com/office/drawing/2014/main" id="{3B2E6F74-483A-42B5-BDA3-AB293161BA20}"/>
              </a:ext>
            </a:extLst>
          </p:cNvPr>
          <p:cNvSpPr/>
          <p:nvPr/>
        </p:nvSpPr>
        <p:spPr>
          <a:xfrm>
            <a:off x="190500" y="1999357"/>
            <a:ext cx="6651116" cy="461665"/>
          </a:xfrm>
          <a:prstGeom prst="rect">
            <a:avLst/>
          </a:prstGeom>
        </p:spPr>
        <p:txBody>
          <a:bodyPr wrap="none">
            <a:spAutoFit/>
          </a:bodyPr>
          <a:lstStyle/>
          <a:p>
            <a:r>
              <a:rPr lang="sv-SE" sz="2400" dirty="0"/>
              <a:t>- Stärker vårt immunförsvar och håller spelaren frisk</a:t>
            </a:r>
          </a:p>
        </p:txBody>
      </p:sp>
      <p:sp>
        <p:nvSpPr>
          <p:cNvPr id="8" name="Rektangel 7">
            <a:extLst>
              <a:ext uri="{FF2B5EF4-FFF2-40B4-BE49-F238E27FC236}">
                <a16:creationId xmlns:a16="http://schemas.microsoft.com/office/drawing/2014/main" id="{65DF155F-A540-4741-8A57-5D02962F2D87}"/>
              </a:ext>
            </a:extLst>
          </p:cNvPr>
          <p:cNvSpPr/>
          <p:nvPr/>
        </p:nvSpPr>
        <p:spPr>
          <a:xfrm>
            <a:off x="190500" y="2395108"/>
            <a:ext cx="6096000" cy="830997"/>
          </a:xfrm>
          <a:prstGeom prst="rect">
            <a:avLst/>
          </a:prstGeom>
        </p:spPr>
        <p:txBody>
          <a:bodyPr>
            <a:spAutoFit/>
          </a:bodyPr>
          <a:lstStyle/>
          <a:p>
            <a:r>
              <a:rPr lang="sv-SE" sz="2400" dirty="0"/>
              <a:t>- Undvik att äta fett kort tid 1-2h innan träning och match samt 1-2h efter </a:t>
            </a:r>
          </a:p>
        </p:txBody>
      </p:sp>
      <p:sp>
        <p:nvSpPr>
          <p:cNvPr id="9" name="Rektangel 8">
            <a:extLst>
              <a:ext uri="{FF2B5EF4-FFF2-40B4-BE49-F238E27FC236}">
                <a16:creationId xmlns:a16="http://schemas.microsoft.com/office/drawing/2014/main" id="{FB07531F-C5D1-4146-A5BB-A32EB229B7FC}"/>
              </a:ext>
            </a:extLst>
          </p:cNvPr>
          <p:cNvSpPr/>
          <p:nvPr/>
        </p:nvSpPr>
        <p:spPr>
          <a:xfrm>
            <a:off x="190500" y="3106901"/>
            <a:ext cx="6096000" cy="830997"/>
          </a:xfrm>
          <a:prstGeom prst="rect">
            <a:avLst/>
          </a:prstGeom>
        </p:spPr>
        <p:txBody>
          <a:bodyPr>
            <a:spAutoFit/>
          </a:bodyPr>
          <a:lstStyle/>
          <a:p>
            <a:r>
              <a:rPr lang="sv-SE" sz="2400" dirty="0"/>
              <a:t>- Innehåller mycket kalorier och är en bra källa att välja för att gå upp i vikt</a:t>
            </a:r>
          </a:p>
        </p:txBody>
      </p:sp>
      <p:sp>
        <p:nvSpPr>
          <p:cNvPr id="10" name="Rektangel 9">
            <a:extLst>
              <a:ext uri="{FF2B5EF4-FFF2-40B4-BE49-F238E27FC236}">
                <a16:creationId xmlns:a16="http://schemas.microsoft.com/office/drawing/2014/main" id="{B2964FA2-97B5-4EE9-8169-DB17CC34921C}"/>
              </a:ext>
            </a:extLst>
          </p:cNvPr>
          <p:cNvSpPr/>
          <p:nvPr/>
        </p:nvSpPr>
        <p:spPr>
          <a:xfrm>
            <a:off x="144882" y="3851047"/>
            <a:ext cx="6141618" cy="461665"/>
          </a:xfrm>
          <a:prstGeom prst="rect">
            <a:avLst/>
          </a:prstGeom>
        </p:spPr>
        <p:txBody>
          <a:bodyPr wrap="none">
            <a:spAutoFit/>
          </a:bodyPr>
          <a:lstStyle/>
          <a:p>
            <a:r>
              <a:rPr lang="sv-SE" sz="2400" dirty="0"/>
              <a:t>- Skall utgöra 25-30% av vårt dagliga energiintag</a:t>
            </a:r>
          </a:p>
        </p:txBody>
      </p:sp>
      <p:pic>
        <p:nvPicPr>
          <p:cNvPr id="11" name="Bildobjekt 10">
            <a:extLst>
              <a:ext uri="{FF2B5EF4-FFF2-40B4-BE49-F238E27FC236}">
                <a16:creationId xmlns:a16="http://schemas.microsoft.com/office/drawing/2014/main" id="{4D18B660-57DF-4967-B33F-237D365DC484}"/>
              </a:ext>
            </a:extLst>
          </p:cNvPr>
          <p:cNvPicPr>
            <a:picLocks noChangeAspect="1"/>
          </p:cNvPicPr>
          <p:nvPr/>
        </p:nvPicPr>
        <p:blipFill>
          <a:blip r:embed="rId2"/>
          <a:stretch>
            <a:fillRect/>
          </a:stretch>
        </p:blipFill>
        <p:spPr>
          <a:xfrm>
            <a:off x="6685044" y="2074557"/>
            <a:ext cx="5097308" cy="2162955"/>
          </a:xfrm>
          <a:prstGeom prst="rect">
            <a:avLst/>
          </a:prstGeom>
        </p:spPr>
      </p:pic>
      <p:sp>
        <p:nvSpPr>
          <p:cNvPr id="12" name="Rektangel 11">
            <a:extLst>
              <a:ext uri="{FF2B5EF4-FFF2-40B4-BE49-F238E27FC236}">
                <a16:creationId xmlns:a16="http://schemas.microsoft.com/office/drawing/2014/main" id="{35C73113-AB3E-40DF-ADEA-F4D014A6E956}"/>
              </a:ext>
            </a:extLst>
          </p:cNvPr>
          <p:cNvSpPr/>
          <p:nvPr/>
        </p:nvSpPr>
        <p:spPr>
          <a:xfrm>
            <a:off x="5516482" y="4314943"/>
            <a:ext cx="6867525" cy="1938992"/>
          </a:xfrm>
          <a:prstGeom prst="rect">
            <a:avLst/>
          </a:prstGeom>
        </p:spPr>
        <p:txBody>
          <a:bodyPr wrap="square">
            <a:spAutoFit/>
          </a:bodyPr>
          <a:lstStyle/>
          <a:p>
            <a:r>
              <a:rPr lang="sv-SE" sz="2400" dirty="0"/>
              <a:t>Fetter hittar vi i olika mejeriprodukter som smör, ost och margarin dock hittar vi de nyttigaste fetterna för kroppen i nötter, frön, fisk, oliver, avokado och olika oljor som rapsolja, linfröolja och sesamolja. ALLA dessa  är oerhört viktiga för kroppen..</a:t>
            </a:r>
          </a:p>
        </p:txBody>
      </p:sp>
      <p:sp>
        <p:nvSpPr>
          <p:cNvPr id="14" name="textruta 13">
            <a:extLst>
              <a:ext uri="{FF2B5EF4-FFF2-40B4-BE49-F238E27FC236}">
                <a16:creationId xmlns:a16="http://schemas.microsoft.com/office/drawing/2014/main" id="{5BDC32AA-8197-49FA-8AC2-EA8DAAF746C5}"/>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Tree>
    <p:extLst>
      <p:ext uri="{BB962C8B-B14F-4D97-AF65-F5344CB8AC3E}">
        <p14:creationId xmlns:p14="http://schemas.microsoft.com/office/powerpoint/2010/main" val="251089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7172A29-677E-4716-8A4E-393671AFC68A}"/>
              </a:ext>
            </a:extLst>
          </p:cNvPr>
          <p:cNvSpPr/>
          <p:nvPr/>
        </p:nvSpPr>
        <p:spPr>
          <a:xfrm>
            <a:off x="262368" y="41963"/>
            <a:ext cx="2585772" cy="584775"/>
          </a:xfrm>
          <a:prstGeom prst="rect">
            <a:avLst/>
          </a:prstGeom>
        </p:spPr>
        <p:txBody>
          <a:bodyPr wrap="none">
            <a:spAutoFit/>
          </a:bodyPr>
          <a:lstStyle/>
          <a:p>
            <a:r>
              <a:rPr lang="sv-SE" sz="3200" dirty="0"/>
              <a:t>KOLHYDRATER</a:t>
            </a:r>
          </a:p>
        </p:txBody>
      </p:sp>
      <p:pic>
        <p:nvPicPr>
          <p:cNvPr id="12" name="Bildobjekt 11">
            <a:extLst>
              <a:ext uri="{FF2B5EF4-FFF2-40B4-BE49-F238E27FC236}">
                <a16:creationId xmlns:a16="http://schemas.microsoft.com/office/drawing/2014/main" id="{4F196133-88CB-4948-B958-4E89908A547D}"/>
              </a:ext>
            </a:extLst>
          </p:cNvPr>
          <p:cNvPicPr>
            <a:picLocks noChangeAspect="1"/>
          </p:cNvPicPr>
          <p:nvPr/>
        </p:nvPicPr>
        <p:blipFill>
          <a:blip r:embed="rId2"/>
          <a:stretch>
            <a:fillRect/>
          </a:stretch>
        </p:blipFill>
        <p:spPr>
          <a:xfrm>
            <a:off x="1181100" y="3099236"/>
            <a:ext cx="2848140" cy="1009849"/>
          </a:xfrm>
          <a:prstGeom prst="rect">
            <a:avLst/>
          </a:prstGeom>
        </p:spPr>
      </p:pic>
      <p:sp>
        <p:nvSpPr>
          <p:cNvPr id="13" name="Rektangel 12">
            <a:extLst>
              <a:ext uri="{FF2B5EF4-FFF2-40B4-BE49-F238E27FC236}">
                <a16:creationId xmlns:a16="http://schemas.microsoft.com/office/drawing/2014/main" id="{18614CE3-389E-4E02-8A7B-737D07E92F2F}"/>
              </a:ext>
            </a:extLst>
          </p:cNvPr>
          <p:cNvSpPr/>
          <p:nvPr/>
        </p:nvSpPr>
        <p:spPr>
          <a:xfrm>
            <a:off x="0" y="4003117"/>
            <a:ext cx="6096000" cy="1938992"/>
          </a:xfrm>
          <a:prstGeom prst="rect">
            <a:avLst/>
          </a:prstGeom>
        </p:spPr>
        <p:txBody>
          <a:bodyPr>
            <a:spAutoFit/>
          </a:bodyPr>
          <a:lstStyle/>
          <a:p>
            <a:r>
              <a:rPr lang="sv-SE" sz="2400" b="1" dirty="0"/>
              <a:t>Långsamma kolhydrater </a:t>
            </a:r>
            <a:r>
              <a:rPr lang="sv-SE" sz="2400" dirty="0"/>
              <a:t>hittar vi i pasta, ris, potatis, gröt, mörkt bröd samt olika baljväxter…</a:t>
            </a:r>
          </a:p>
          <a:p>
            <a:r>
              <a:rPr lang="sv-SE" sz="2400" dirty="0"/>
              <a:t>Dessa skall ätas 3-4h innan träning och match samt så fort som möjligt 1-2h efter avslutad aktivitet..</a:t>
            </a:r>
          </a:p>
        </p:txBody>
      </p:sp>
      <p:pic>
        <p:nvPicPr>
          <p:cNvPr id="14" name="Bildobjekt 13">
            <a:extLst>
              <a:ext uri="{FF2B5EF4-FFF2-40B4-BE49-F238E27FC236}">
                <a16:creationId xmlns:a16="http://schemas.microsoft.com/office/drawing/2014/main" id="{92849921-95D1-4945-B650-DBA64900E571}"/>
              </a:ext>
            </a:extLst>
          </p:cNvPr>
          <p:cNvPicPr>
            <a:picLocks noChangeAspect="1"/>
          </p:cNvPicPr>
          <p:nvPr/>
        </p:nvPicPr>
        <p:blipFill>
          <a:blip r:embed="rId3"/>
          <a:stretch>
            <a:fillRect/>
          </a:stretch>
        </p:blipFill>
        <p:spPr>
          <a:xfrm>
            <a:off x="7638885" y="3045237"/>
            <a:ext cx="2848140" cy="1044604"/>
          </a:xfrm>
          <a:prstGeom prst="rect">
            <a:avLst/>
          </a:prstGeom>
        </p:spPr>
      </p:pic>
      <p:sp>
        <p:nvSpPr>
          <p:cNvPr id="15" name="Rektangel 14">
            <a:extLst>
              <a:ext uri="{FF2B5EF4-FFF2-40B4-BE49-F238E27FC236}">
                <a16:creationId xmlns:a16="http://schemas.microsoft.com/office/drawing/2014/main" id="{5BDD0A60-1431-4401-92E5-40C5B75FD6AB}"/>
              </a:ext>
            </a:extLst>
          </p:cNvPr>
          <p:cNvSpPr/>
          <p:nvPr/>
        </p:nvSpPr>
        <p:spPr>
          <a:xfrm>
            <a:off x="6096000" y="3999303"/>
            <a:ext cx="6096000" cy="2308324"/>
          </a:xfrm>
          <a:prstGeom prst="rect">
            <a:avLst/>
          </a:prstGeom>
        </p:spPr>
        <p:txBody>
          <a:bodyPr>
            <a:spAutoFit/>
          </a:bodyPr>
          <a:lstStyle/>
          <a:p>
            <a:r>
              <a:rPr lang="sv-SE" sz="2400" b="1" dirty="0"/>
              <a:t>Snabba kolhydrater </a:t>
            </a:r>
            <a:r>
              <a:rPr lang="sv-SE" sz="2400" dirty="0"/>
              <a:t>hittar vi främst i frukt som apelsin, äpplen, bananer mm men även i vitt bröd och juicer..</a:t>
            </a:r>
          </a:p>
          <a:p>
            <a:r>
              <a:rPr lang="sv-SE" sz="2400" dirty="0"/>
              <a:t>Dessa skall ätas 30 min – 1h innan träning och match samt så fort som möjligt 15 min - 1h efter avslutad aktivitet..</a:t>
            </a:r>
          </a:p>
        </p:txBody>
      </p:sp>
      <p:sp>
        <p:nvSpPr>
          <p:cNvPr id="2" name="textruta 1">
            <a:extLst>
              <a:ext uri="{FF2B5EF4-FFF2-40B4-BE49-F238E27FC236}">
                <a16:creationId xmlns:a16="http://schemas.microsoft.com/office/drawing/2014/main" id="{DE9987CE-CE43-4FF2-8E0E-23FA5D06D476}"/>
              </a:ext>
            </a:extLst>
          </p:cNvPr>
          <p:cNvSpPr txBox="1"/>
          <p:nvPr/>
        </p:nvSpPr>
        <p:spPr>
          <a:xfrm flipH="1">
            <a:off x="150382" y="458119"/>
            <a:ext cx="12135331" cy="2677656"/>
          </a:xfrm>
          <a:prstGeom prst="rect">
            <a:avLst/>
          </a:prstGeom>
          <a:noFill/>
        </p:spPr>
        <p:txBody>
          <a:bodyPr wrap="square" rtlCol="0">
            <a:spAutoFit/>
          </a:bodyPr>
          <a:lstStyle/>
          <a:p>
            <a:pPr marL="285750" indent="-285750">
              <a:buFontTx/>
              <a:buChar char="-"/>
            </a:pPr>
            <a:r>
              <a:rPr lang="sv-SE" sz="2400" dirty="0"/>
              <a:t>Är liksom fett ett av kroppens bränsle</a:t>
            </a:r>
          </a:p>
          <a:p>
            <a:pPr marL="285750" indent="-285750">
              <a:buFontTx/>
              <a:buChar char="-"/>
            </a:pPr>
            <a:r>
              <a:rPr lang="sv-SE" sz="2400" dirty="0"/>
              <a:t>Ger oss energi vid högintensivt arbete och är kroppens superbränsle</a:t>
            </a:r>
          </a:p>
          <a:p>
            <a:pPr marL="285750" indent="-285750">
              <a:buFontTx/>
              <a:buChar char="-"/>
            </a:pPr>
            <a:r>
              <a:rPr lang="sv-SE" sz="2400" dirty="0"/>
              <a:t>Kroppens lager av kolhydrater Är mycket låga och kan förbrukas helt under träning och match</a:t>
            </a:r>
          </a:p>
          <a:p>
            <a:pPr marL="285750" indent="-285750">
              <a:buFontTx/>
              <a:buChar char="-"/>
            </a:pPr>
            <a:r>
              <a:rPr lang="sv-SE" sz="2400" dirty="0"/>
              <a:t>Därför är det viktigt att äta kolhydratrik kost för att kunna träna och prestera kontinuerligt</a:t>
            </a:r>
          </a:p>
          <a:p>
            <a:pPr marL="285750" indent="-285750">
              <a:buFontTx/>
              <a:buChar char="-"/>
            </a:pPr>
            <a:r>
              <a:rPr lang="sv-SE" sz="2400" dirty="0"/>
              <a:t>Viktiga för kroppens återhämtning och skall ätas snabbt efter träning och match </a:t>
            </a:r>
          </a:p>
          <a:p>
            <a:pPr marL="285750" indent="-285750">
              <a:buFontTx/>
              <a:buChar char="-"/>
            </a:pPr>
            <a:r>
              <a:rPr lang="sv-SE" sz="2400" dirty="0"/>
              <a:t>Vi skiljer på två olika typer av kolhydrater snabba och långsamma</a:t>
            </a:r>
          </a:p>
          <a:p>
            <a:pPr marL="285750" indent="-285750">
              <a:buFontTx/>
              <a:buChar char="-"/>
            </a:pPr>
            <a:r>
              <a:rPr lang="sv-SE" sz="2400" dirty="0"/>
              <a:t>Kolhydrater bör utgöra den största andelen i kosten 40-50%.</a:t>
            </a:r>
            <a:endParaRPr lang="sv-SE" dirty="0"/>
          </a:p>
        </p:txBody>
      </p:sp>
      <p:sp>
        <p:nvSpPr>
          <p:cNvPr id="17" name="textruta 16">
            <a:extLst>
              <a:ext uri="{FF2B5EF4-FFF2-40B4-BE49-F238E27FC236}">
                <a16:creationId xmlns:a16="http://schemas.microsoft.com/office/drawing/2014/main" id="{4A5DFC37-C084-4D33-A30D-68C7DADFC438}"/>
              </a:ext>
            </a:extLst>
          </p:cNvPr>
          <p:cNvSpPr txBox="1"/>
          <p:nvPr/>
        </p:nvSpPr>
        <p:spPr>
          <a:xfrm>
            <a:off x="7870519" y="6211669"/>
            <a:ext cx="4180568" cy="646331"/>
          </a:xfrm>
          <a:prstGeom prst="rect">
            <a:avLst/>
          </a:prstGeom>
          <a:noFill/>
        </p:spPr>
        <p:txBody>
          <a:bodyPr wrap="none" rtlCol="0">
            <a:spAutoFit/>
          </a:bodyPr>
          <a:lstStyle/>
          <a:p>
            <a:r>
              <a:rPr lang="sv-SE" sz="3600" b="1" dirty="0"/>
              <a:t>ORUST FOTBOLL U15</a:t>
            </a:r>
          </a:p>
        </p:txBody>
      </p:sp>
    </p:spTree>
    <p:extLst>
      <p:ext uri="{BB962C8B-B14F-4D97-AF65-F5344CB8AC3E}">
        <p14:creationId xmlns:p14="http://schemas.microsoft.com/office/powerpoint/2010/main" val="238704430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1225</TotalTime>
  <Words>1092</Words>
  <Application>Microsoft Office PowerPoint</Application>
  <PresentationFormat>Bredbild</PresentationFormat>
  <Paragraphs>124</Paragraphs>
  <Slides>15</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Joakim Bergqvist</dc:creator>
  <cp:lastModifiedBy>Joakim Bergqvist</cp:lastModifiedBy>
  <cp:revision>37</cp:revision>
  <dcterms:created xsi:type="dcterms:W3CDTF">2019-03-02T14:15:29Z</dcterms:created>
  <dcterms:modified xsi:type="dcterms:W3CDTF">2019-03-24T09:06:44Z</dcterms:modified>
</cp:coreProperties>
</file>