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83" r:id="rId4"/>
    <p:sldId id="272" r:id="rId5"/>
    <p:sldId id="284" r:id="rId6"/>
    <p:sldId id="285" r:id="rId7"/>
    <p:sldId id="286" r:id="rId8"/>
    <p:sldId id="287" r:id="rId9"/>
    <p:sldId id="288" r:id="rId10"/>
    <p:sldId id="28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49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0582-38B7-4154-ABAD-E01E4F5F1004}" type="datetimeFigureOut">
              <a:rPr lang="en-US" smtClean="0"/>
              <a:t>2019-Oct-06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3A3C-86A6-4919-8304-B047F9C33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234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0582-38B7-4154-ABAD-E01E4F5F1004}" type="datetimeFigureOut">
              <a:rPr lang="en-US" smtClean="0"/>
              <a:t>2019-Oct-06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3A3C-86A6-4919-8304-B047F9C33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02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0582-38B7-4154-ABAD-E01E4F5F1004}" type="datetimeFigureOut">
              <a:rPr lang="en-US" smtClean="0"/>
              <a:t>2019-Oct-06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3A3C-86A6-4919-8304-B047F9C33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2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41" b="1" i="0">
                <a:solidFill>
                  <a:schemeClr val="tx1"/>
                </a:solidFill>
                <a:latin typeface="DIN Alternate"/>
                <a:cs typeface="DIN Alternat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584" y="1577340"/>
            <a:ext cx="3980982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13117" y="1577340"/>
            <a:ext cx="3980982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2019-Oct-06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1044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0582-38B7-4154-ABAD-E01E4F5F1004}" type="datetimeFigureOut">
              <a:rPr lang="en-US" smtClean="0"/>
              <a:t>2019-Oct-06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3A3C-86A6-4919-8304-B047F9C33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736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0582-38B7-4154-ABAD-E01E4F5F1004}" type="datetimeFigureOut">
              <a:rPr lang="en-US" smtClean="0"/>
              <a:t>2019-Oct-06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3A3C-86A6-4919-8304-B047F9C33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18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0582-38B7-4154-ABAD-E01E4F5F1004}" type="datetimeFigureOut">
              <a:rPr lang="en-US" smtClean="0"/>
              <a:t>2019-Oct-06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3A3C-86A6-4919-8304-B047F9C33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9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0582-38B7-4154-ABAD-E01E4F5F1004}" type="datetimeFigureOut">
              <a:rPr lang="en-US" smtClean="0"/>
              <a:t>2019-Oct-06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3A3C-86A6-4919-8304-B047F9C33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900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0582-38B7-4154-ABAD-E01E4F5F1004}" type="datetimeFigureOut">
              <a:rPr lang="en-US" smtClean="0"/>
              <a:t>2019-Oct-06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3A3C-86A6-4919-8304-B047F9C33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01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0582-38B7-4154-ABAD-E01E4F5F1004}" type="datetimeFigureOut">
              <a:rPr lang="en-US" smtClean="0"/>
              <a:t>2019-Oct-06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3A3C-86A6-4919-8304-B047F9C33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12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0582-38B7-4154-ABAD-E01E4F5F1004}" type="datetimeFigureOut">
              <a:rPr lang="en-US" smtClean="0"/>
              <a:t>2019-Oct-06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3A3C-86A6-4919-8304-B047F9C33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4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0582-38B7-4154-ABAD-E01E4F5F1004}" type="datetimeFigureOut">
              <a:rPr lang="en-US" smtClean="0"/>
              <a:t>2019-Oct-06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3A3C-86A6-4919-8304-B047F9C33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60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D0582-38B7-4154-ABAD-E01E4F5F1004}" type="datetimeFigureOut">
              <a:rPr lang="en-US" smtClean="0"/>
              <a:t>2019-Oct-06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83A3C-86A6-4919-8304-B047F9C33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7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se/url?sa=i&amp;rct=j&amp;q=&amp;esrc=s&amp;frm=1&amp;source=images&amp;cd=&amp;cad=rja&amp;docid=ZH5R2fKQ3tkY7M&amp;tbnid=PlKyVsulUBoWuM:&amp;ved=0CAUQjRw&amp;url=http://www.trivia.se/Hur-m%C3%A5nga-spelare-%C3%A4r-ute-p%C3%A5-plan-f%C3%B6rutom-m%C3%A5lvakten-i-handboll,0,1803.html&amp;ei=v3I4Uo_8BeWq4ATG54DYAg&amp;bvm=bv.52164340,d.bGE&amp;psig=AFQjCNHjiTBbtoBxrJaz6awS47rPRObaCw&amp;ust=13795174470622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se/url?sa=i&amp;rct=j&amp;q=&amp;esrc=s&amp;frm=1&amp;source=images&amp;cd=&amp;cad=rja&amp;docid=ZH5R2fKQ3tkY7M&amp;tbnid=PlKyVsulUBoWuM:&amp;ved=0CAUQjRw&amp;url=http://www.trivia.se/Hur-m%C3%A5nga-spelare-%C3%A4r-ute-p%C3%A5-plan-f%C3%B6rutom-m%C3%A5lvakten-i-handboll,0,1803.html&amp;ei=v3I4Uo_8BeWq4ATG54DYAg&amp;bvm=bv.52164340,d.bGE&amp;psig=AFQjCNHjiTBbtoBxrJaz6awS47rPRObaCw&amp;ust=13795174470622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.xlsx"/><Relationship Id="rId5" Type="http://schemas.openxmlformats.org/officeDocument/2006/relationships/image" Target="../media/image2.jpeg"/><Relationship Id="rId4" Type="http://schemas.openxmlformats.org/officeDocument/2006/relationships/hyperlink" Target="http://www.google.se/url?sa=i&amp;rct=j&amp;q=&amp;esrc=s&amp;frm=1&amp;source=images&amp;cd=&amp;cad=rja&amp;docid=ZH5R2fKQ3tkY7M&amp;tbnid=PlKyVsulUBoWuM:&amp;ved=0CAUQjRw&amp;url=http://www.trivia.se/Hur-m%C3%A5nga-spelare-%C3%A4r-ute-p%C3%A5-plan-f%C3%B6rutom-m%C3%A5lvakten-i-handboll,0,1803.html&amp;ei=v3I4Uo_8BeWq4ATG54DYAg&amp;bvm=bv.52164340,d.bGE&amp;psig=AFQjCNHjiTBbtoBxrJaz6awS47rPRObaCw&amp;ust=137951744706225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se/url?sa=i&amp;rct=j&amp;q=&amp;esrc=s&amp;frm=1&amp;source=images&amp;cd=&amp;cad=rja&amp;docid=ZH5R2fKQ3tkY7M&amp;tbnid=PlKyVsulUBoWuM:&amp;ved=0CAUQjRw&amp;url=http://www.trivia.se/Hur-m%C3%A5nga-spelare-%C3%A4r-ute-p%C3%A5-plan-f%C3%B6rutom-m%C3%A5lvakten-i-handboll,0,1803.html&amp;ei=v3I4Uo_8BeWq4ATG54DYAg&amp;bvm=bv.52164340,d.bGE&amp;psig=AFQjCNHjiTBbtoBxrJaz6awS47rPRObaCw&amp;ust=13795174470622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se/url?sa=i&amp;rct=j&amp;q=&amp;esrc=s&amp;frm=1&amp;source=images&amp;cd=&amp;cad=rja&amp;docid=ZH5R2fKQ3tkY7M&amp;tbnid=PlKyVsulUBoWuM:&amp;ved=0CAUQjRw&amp;url=http://www.trivia.se/Hur-m%C3%A5nga-spelare-%C3%A4r-ute-p%C3%A5-plan-f%C3%B6rutom-m%C3%A5lvakten-i-handboll,0,1803.html&amp;ei=v3I4Uo_8BeWq4ATG54DYAg&amp;bvm=bv.52164340,d.bGE&amp;psig=AFQjCNHjiTBbtoBxrJaz6awS47rPRObaCw&amp;ust=13795174470622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se/url?sa=i&amp;rct=j&amp;q=&amp;esrc=s&amp;frm=1&amp;source=images&amp;cd=&amp;cad=rja&amp;docid=ZH5R2fKQ3tkY7M&amp;tbnid=PlKyVsulUBoWuM:&amp;ved=0CAUQjRw&amp;url=http://www.trivia.se/Hur-m%C3%A5nga-spelare-%C3%A4r-ute-p%C3%A5-plan-f%C3%B6rutom-m%C3%A5lvakten-i-handboll,0,1803.html&amp;ei=v3I4Uo_8BeWq4ATG54DYAg&amp;bvm=bv.52164340,d.bGE&amp;psig=AFQjCNHjiTBbtoBxrJaz6awS47rPRObaCw&amp;ust=13795174470622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se/url?sa=i&amp;rct=j&amp;q=&amp;esrc=s&amp;frm=1&amp;source=images&amp;cd=&amp;cad=rja&amp;docid=ZH5R2fKQ3tkY7M&amp;tbnid=PlKyVsulUBoWuM:&amp;ved=0CAUQjRw&amp;url=http://www.trivia.se/Hur-m%C3%A5nga-spelare-%C3%A4r-ute-p%C3%A5-plan-f%C3%B6rutom-m%C3%A5lvakten-i-handboll,0,1803.html&amp;ei=v3I4Uo_8BeWq4ATG54DYAg&amp;bvm=bv.52164340,d.bGE&amp;psig=AFQjCNHjiTBbtoBxrJaz6awS47rPRObaCw&amp;ust=13795174470622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se/url?sa=i&amp;rct=j&amp;q=&amp;esrc=s&amp;frm=1&amp;source=images&amp;cd=&amp;cad=rja&amp;docid=ZH5R2fKQ3tkY7M&amp;tbnid=PlKyVsulUBoWuM:&amp;ved=0CAUQjRw&amp;url=http://www.trivia.se/Hur-m%C3%A5nga-spelare-%C3%A4r-ute-p%C3%A5-plan-f%C3%B6rutom-m%C3%A5lvakten-i-handboll,0,1803.html&amp;ei=v3I4Uo_8BeWq4ATG54DYAg&amp;bvm=bv.52164340,d.bGE&amp;psig=AFQjCNHjiTBbtoBxrJaz6awS47rPRObaCw&amp;ust=13795174470622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se/url?sa=i&amp;rct=j&amp;q=&amp;esrc=s&amp;frm=1&amp;source=images&amp;cd=&amp;cad=rja&amp;docid=ZH5R2fKQ3tkY7M&amp;tbnid=PlKyVsulUBoWuM:&amp;ved=0CAUQjRw&amp;url=http://www.trivia.se/Hur-m%C3%A5nga-spelare-%C3%A4r-ute-p%C3%A5-plan-f%C3%B6rutom-m%C3%A5lvakten-i-handboll,0,1803.html&amp;ei=v3I4Uo_8BeWq4ATG54DYAg&amp;bvm=bv.52164340,d.bGE&amp;psig=AFQjCNHjiTBbtoBxrJaz6awS47rPRObaCw&amp;ust=13795174470622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Nya Lag</a:t>
            </a:r>
            <a:br>
              <a:rPr lang="sv-SE" dirty="0"/>
            </a:br>
            <a:r>
              <a:rPr lang="sv-SE" sz="4000" dirty="0"/>
              <a:t>Lathund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06/10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416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25858" y="427470"/>
            <a:ext cx="4610438" cy="892188"/>
          </a:xfrm>
          <a:prstGeom prst="rect">
            <a:avLst/>
          </a:prstGeom>
        </p:spPr>
        <p:txBody>
          <a:bodyPr vert="horz" wrap="square" lIns="0" tIns="109113" rIns="0" bIns="0" rtlCol="0" anchor="ctr">
            <a:spAutoFit/>
          </a:bodyPr>
          <a:lstStyle/>
          <a:p>
            <a:pPr marL="30737">
              <a:spcBef>
                <a:spcPts val="859"/>
              </a:spcBef>
            </a:pPr>
            <a:r>
              <a:rPr lang="en-US" spc="224" dirty="0"/>
              <a:t>Min-</a:t>
            </a:r>
            <a:r>
              <a:rPr lang="en-US" spc="224" dirty="0" err="1"/>
              <a:t>Handbolls</a:t>
            </a:r>
            <a:r>
              <a:rPr lang="en-US" spc="224" dirty="0"/>
              <a:t> </a:t>
            </a:r>
            <a:r>
              <a:rPr lang="en-US" spc="224" dirty="0" err="1"/>
              <a:t>Sammandrag</a:t>
            </a:r>
            <a:r>
              <a:rPr lang="en-US" spc="224" dirty="0"/>
              <a:t> - </a:t>
            </a:r>
            <a:r>
              <a:rPr lang="en-US" spc="224" dirty="0" err="1"/>
              <a:t>Hemma</a:t>
            </a:r>
            <a:endParaRPr spc="-357" dirty="0"/>
          </a:p>
        </p:txBody>
      </p:sp>
      <p:sp>
        <p:nvSpPr>
          <p:cNvPr id="3" name="object 3"/>
          <p:cNvSpPr/>
          <p:nvPr/>
        </p:nvSpPr>
        <p:spPr>
          <a:xfrm>
            <a:off x="-4486" y="5864907"/>
            <a:ext cx="9157201" cy="7886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178"/>
          </a:p>
        </p:txBody>
      </p:sp>
      <p:pic>
        <p:nvPicPr>
          <p:cNvPr id="8" name="irc_mi" descr="http://www.trivia.se/bilder/questions/1803-20071009201023.jpg">
            <a:hlinkClick r:id="rId3"/>
            <a:extLst>
              <a:ext uri="{FF2B5EF4-FFF2-40B4-BE49-F238E27FC236}">
                <a16:creationId xmlns:a16="http://schemas.microsoft.com/office/drawing/2014/main" id="{6DB39AFC-C737-421E-8010-38556927105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22" y="242187"/>
            <a:ext cx="2227668" cy="170076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ruta 2">
            <a:extLst>
              <a:ext uri="{FF2B5EF4-FFF2-40B4-BE49-F238E27FC236}">
                <a16:creationId xmlns:a16="http://schemas.microsoft.com/office/drawing/2014/main" id="{9E4A0F5C-04D4-4D54-ADD8-04C4A521C66D}"/>
              </a:ext>
            </a:extLst>
          </p:cNvPr>
          <p:cNvSpPr txBox="1"/>
          <p:nvPr/>
        </p:nvSpPr>
        <p:spPr>
          <a:xfrm>
            <a:off x="975873" y="1835092"/>
            <a:ext cx="6984739" cy="2261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När Matcher Slutar</a:t>
            </a:r>
          </a:p>
          <a:p>
            <a:pPr marL="726152" lvl="1" indent="-268952">
              <a:buFont typeface="Arial"/>
              <a:buChar char="•"/>
            </a:pPr>
            <a:r>
              <a:rPr lang="sv-SE" sz="2259" dirty="0"/>
              <a:t>Tacka Domaren, Ledaren, Föräldrar</a:t>
            </a:r>
          </a:p>
          <a:p>
            <a:pPr marL="726152" lvl="1" indent="-268952">
              <a:buFont typeface="Arial"/>
              <a:buChar char="•"/>
            </a:pPr>
            <a:r>
              <a:rPr lang="sv-SE" sz="2259" dirty="0"/>
              <a:t>Plocka ner mini-målen</a:t>
            </a:r>
          </a:p>
          <a:p>
            <a:pPr marL="726152" lvl="1" indent="-268952">
              <a:buFont typeface="Arial"/>
              <a:buChar char="•"/>
            </a:pPr>
            <a:r>
              <a:rPr lang="sv-SE" sz="2259" dirty="0"/>
              <a:t>Sätta tillbaka avbytare bänk/stolar</a:t>
            </a:r>
          </a:p>
          <a:p>
            <a:pPr marL="726152" lvl="1" indent="-268952">
              <a:buFont typeface="Arial"/>
              <a:buChar char="•"/>
            </a:pPr>
            <a:r>
              <a:rPr lang="sv-SE" sz="2259" dirty="0"/>
              <a:t>Ta ner lappar</a:t>
            </a:r>
          </a:p>
          <a:p>
            <a:pPr marL="726152" lvl="1" indent="-268952">
              <a:buFont typeface="Arial"/>
              <a:buChar char="•"/>
            </a:pPr>
            <a:r>
              <a:rPr lang="sv-SE" sz="2259" dirty="0"/>
              <a:t>Låsa upp om ni är sist!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911B39-E6CA-4D6F-854A-9EE603101583}"/>
              </a:ext>
            </a:extLst>
          </p:cNvPr>
          <p:cNvSpPr txBox="1"/>
          <p:nvPr/>
        </p:nvSpPr>
        <p:spPr>
          <a:xfrm>
            <a:off x="1437551" y="1306588"/>
            <a:ext cx="3198824" cy="4833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541" b="1" spc="224" dirty="0">
                <a:latin typeface="DIN Alternate"/>
                <a:ea typeface="+mj-ea"/>
              </a:rPr>
              <a:t>Sammandrags</a:t>
            </a:r>
            <a:r>
              <a:rPr lang="sv-SE" dirty="0"/>
              <a:t> </a:t>
            </a:r>
            <a:r>
              <a:rPr lang="sv-SE" sz="2541" b="1" spc="224" dirty="0">
                <a:latin typeface="DIN Alternate"/>
                <a:ea typeface="+mj-ea"/>
              </a:rPr>
              <a:t>Dag!</a:t>
            </a:r>
          </a:p>
        </p:txBody>
      </p:sp>
    </p:spTree>
    <p:extLst>
      <p:ext uri="{BB962C8B-B14F-4D97-AF65-F5344CB8AC3E}">
        <p14:creationId xmlns:p14="http://schemas.microsoft.com/office/powerpoint/2010/main" val="2324464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25858" y="622972"/>
            <a:ext cx="4159144" cy="501183"/>
          </a:xfrm>
          <a:prstGeom prst="rect">
            <a:avLst/>
          </a:prstGeom>
        </p:spPr>
        <p:txBody>
          <a:bodyPr vert="horz" wrap="square" lIns="0" tIns="109113" rIns="0" bIns="0" rtlCol="0" anchor="ctr">
            <a:spAutoFit/>
          </a:bodyPr>
          <a:lstStyle/>
          <a:p>
            <a:pPr marL="30737">
              <a:spcBef>
                <a:spcPts val="859"/>
              </a:spcBef>
            </a:pPr>
            <a:r>
              <a:rPr lang="en-US" spc="224" dirty="0"/>
              <a:t>Laget.se</a:t>
            </a:r>
            <a:endParaRPr spc="-357" dirty="0"/>
          </a:p>
        </p:txBody>
      </p:sp>
      <p:sp>
        <p:nvSpPr>
          <p:cNvPr id="3" name="object 3"/>
          <p:cNvSpPr/>
          <p:nvPr/>
        </p:nvSpPr>
        <p:spPr>
          <a:xfrm>
            <a:off x="-4486" y="5864907"/>
            <a:ext cx="9157201" cy="7886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178"/>
          </a:p>
        </p:txBody>
      </p:sp>
      <p:pic>
        <p:nvPicPr>
          <p:cNvPr id="8" name="irc_mi" descr="http://www.trivia.se/bilder/questions/1803-20071009201023.jpg">
            <a:hlinkClick r:id="rId3"/>
            <a:extLst>
              <a:ext uri="{FF2B5EF4-FFF2-40B4-BE49-F238E27FC236}">
                <a16:creationId xmlns:a16="http://schemas.microsoft.com/office/drawing/2014/main" id="{6DB39AFC-C737-421E-8010-38556927105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22" y="242187"/>
            <a:ext cx="2227668" cy="170076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ruta 2">
            <a:extLst>
              <a:ext uri="{FF2B5EF4-FFF2-40B4-BE49-F238E27FC236}">
                <a16:creationId xmlns:a16="http://schemas.microsoft.com/office/drawing/2014/main" id="{9E4A0F5C-04D4-4D54-ADD8-04C4A521C66D}"/>
              </a:ext>
            </a:extLst>
          </p:cNvPr>
          <p:cNvSpPr txBox="1"/>
          <p:nvPr/>
        </p:nvSpPr>
        <p:spPr>
          <a:xfrm>
            <a:off x="975873" y="1938011"/>
            <a:ext cx="6984739" cy="3123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Truppen (minimalt)</a:t>
            </a:r>
          </a:p>
          <a:p>
            <a:pPr marL="726152" lvl="1" indent="-268952">
              <a:buFont typeface="Arial"/>
              <a:buChar char="•"/>
            </a:pPr>
            <a:r>
              <a:rPr lang="sv-SE" sz="2259" dirty="0"/>
              <a:t>Barnets Namn och Personnummer</a:t>
            </a:r>
          </a:p>
          <a:p>
            <a:pPr marL="726152" lvl="1" indent="-268952">
              <a:buFont typeface="Arial"/>
              <a:buChar char="•"/>
            </a:pPr>
            <a:r>
              <a:rPr lang="sv-SE" sz="2259" dirty="0"/>
              <a:t>Förälders Namn, E-mail, Mobilnummer</a:t>
            </a:r>
          </a:p>
          <a:p>
            <a:r>
              <a:rPr lang="sv-SE" sz="2800" dirty="0" err="1"/>
              <a:t>Kalendar</a:t>
            </a:r>
            <a:r>
              <a:rPr lang="sv-SE" sz="2800" dirty="0"/>
              <a:t> (minimalt)</a:t>
            </a:r>
          </a:p>
          <a:p>
            <a:pPr marL="726152" lvl="1" indent="-268952">
              <a:buFont typeface="Arial"/>
              <a:buChar char="•"/>
            </a:pPr>
            <a:r>
              <a:rPr lang="sv-SE" sz="2259" dirty="0"/>
              <a:t>Träningstider</a:t>
            </a:r>
          </a:p>
          <a:p>
            <a:pPr marL="726152" lvl="1" indent="-268952">
              <a:buFont typeface="Arial"/>
              <a:buChar char="•"/>
            </a:pPr>
            <a:r>
              <a:rPr lang="sv-SE" sz="2259" dirty="0"/>
              <a:t>Matcher</a:t>
            </a:r>
          </a:p>
          <a:p>
            <a:r>
              <a:rPr lang="sv-SE" sz="2800" dirty="0"/>
              <a:t>Närvara</a:t>
            </a:r>
          </a:p>
          <a:p>
            <a:pPr marL="726152" lvl="1" indent="-268952">
              <a:buFont typeface="Arial"/>
              <a:buChar char="•"/>
            </a:pPr>
            <a:r>
              <a:rPr lang="sv-SE" sz="2259" dirty="0"/>
              <a:t>Kör närvara i </a:t>
            </a:r>
            <a:r>
              <a:rPr lang="sv-SE" sz="2259" dirty="0" err="1"/>
              <a:t>appen</a:t>
            </a:r>
            <a:r>
              <a:rPr lang="sv-SE" sz="2259" dirty="0"/>
              <a:t> vid varje träning o samling</a:t>
            </a:r>
          </a:p>
        </p:txBody>
      </p:sp>
    </p:spTree>
    <p:extLst>
      <p:ext uri="{BB962C8B-B14F-4D97-AF65-F5344CB8AC3E}">
        <p14:creationId xmlns:p14="http://schemas.microsoft.com/office/powerpoint/2010/main" val="2987841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25858" y="622972"/>
            <a:ext cx="4826462" cy="501183"/>
          </a:xfrm>
          <a:prstGeom prst="rect">
            <a:avLst/>
          </a:prstGeom>
        </p:spPr>
        <p:txBody>
          <a:bodyPr vert="horz" wrap="square" lIns="0" tIns="109113" rIns="0" bIns="0" rtlCol="0" anchor="ctr">
            <a:spAutoFit/>
          </a:bodyPr>
          <a:lstStyle/>
          <a:p>
            <a:pPr marL="30737">
              <a:spcBef>
                <a:spcPts val="859"/>
              </a:spcBef>
            </a:pPr>
            <a:r>
              <a:rPr lang="en-US" spc="224" dirty="0"/>
              <a:t>Laget.se </a:t>
            </a:r>
            <a:r>
              <a:rPr lang="en-US" spc="224" dirty="0" err="1"/>
              <a:t>nya</a:t>
            </a:r>
            <a:r>
              <a:rPr lang="en-US" spc="224" dirty="0"/>
              <a:t> </a:t>
            </a:r>
            <a:r>
              <a:rPr lang="en-US" spc="224" dirty="0" err="1"/>
              <a:t>spelare</a:t>
            </a:r>
            <a:r>
              <a:rPr lang="en-US" spc="224" dirty="0"/>
              <a:t> </a:t>
            </a:r>
            <a:r>
              <a:rPr lang="en-US" spc="224" dirty="0" err="1"/>
              <a:t>templat</a:t>
            </a:r>
            <a:endParaRPr spc="-357" dirty="0"/>
          </a:p>
        </p:txBody>
      </p:sp>
      <p:sp>
        <p:nvSpPr>
          <p:cNvPr id="3" name="object 3"/>
          <p:cNvSpPr/>
          <p:nvPr/>
        </p:nvSpPr>
        <p:spPr>
          <a:xfrm>
            <a:off x="-4486" y="5864907"/>
            <a:ext cx="9157201" cy="7886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178"/>
          </a:p>
        </p:txBody>
      </p:sp>
      <p:pic>
        <p:nvPicPr>
          <p:cNvPr id="8" name="irc_mi" descr="http://www.trivia.se/bilder/questions/1803-20071009201023.jpg">
            <a:hlinkClick r:id="rId4"/>
            <a:extLst>
              <a:ext uri="{FF2B5EF4-FFF2-40B4-BE49-F238E27FC236}">
                <a16:creationId xmlns:a16="http://schemas.microsoft.com/office/drawing/2014/main" id="{6DB39AFC-C737-421E-8010-38556927105C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22" y="242187"/>
            <a:ext cx="2227668" cy="170076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F4CE22C-C898-4627-9E78-CE70D7770C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735157"/>
              </p:ext>
            </p:extLst>
          </p:nvPr>
        </p:nvGraphicFramePr>
        <p:xfrm>
          <a:off x="467544" y="2276872"/>
          <a:ext cx="8119405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Worksheet" r:id="rId6" imgW="10915750" imgH="1743140" progId="Excel.Sheet.12">
                  <p:embed/>
                </p:oleObj>
              </mc:Choice>
              <mc:Fallback>
                <p:oleObj name="Worksheet" r:id="rId6" imgW="10915750" imgH="17431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67544" y="2276872"/>
                        <a:ext cx="8119405" cy="12961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2557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25858" y="622972"/>
            <a:ext cx="4610438" cy="501183"/>
          </a:xfrm>
          <a:prstGeom prst="rect">
            <a:avLst/>
          </a:prstGeom>
        </p:spPr>
        <p:txBody>
          <a:bodyPr vert="horz" wrap="square" lIns="0" tIns="109113" rIns="0" bIns="0" rtlCol="0" anchor="ctr">
            <a:spAutoFit/>
          </a:bodyPr>
          <a:lstStyle/>
          <a:p>
            <a:pPr marL="30737">
              <a:spcBef>
                <a:spcPts val="859"/>
              </a:spcBef>
            </a:pPr>
            <a:r>
              <a:rPr lang="en-US" spc="224" dirty="0"/>
              <a:t>Min-</a:t>
            </a:r>
            <a:r>
              <a:rPr lang="en-US" spc="224" dirty="0" err="1"/>
              <a:t>Handbolls</a:t>
            </a:r>
            <a:r>
              <a:rPr lang="en-US" spc="224" dirty="0"/>
              <a:t> </a:t>
            </a:r>
            <a:r>
              <a:rPr lang="en-US" spc="224" dirty="0" err="1"/>
              <a:t>Sammandrag</a:t>
            </a:r>
            <a:endParaRPr spc="-357" dirty="0"/>
          </a:p>
        </p:txBody>
      </p:sp>
      <p:sp>
        <p:nvSpPr>
          <p:cNvPr id="3" name="object 3"/>
          <p:cNvSpPr/>
          <p:nvPr/>
        </p:nvSpPr>
        <p:spPr>
          <a:xfrm>
            <a:off x="-4486" y="5864907"/>
            <a:ext cx="9157201" cy="7886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178"/>
          </a:p>
        </p:txBody>
      </p:sp>
      <p:pic>
        <p:nvPicPr>
          <p:cNvPr id="8" name="irc_mi" descr="http://www.trivia.se/bilder/questions/1803-20071009201023.jpg">
            <a:hlinkClick r:id="rId3"/>
            <a:extLst>
              <a:ext uri="{FF2B5EF4-FFF2-40B4-BE49-F238E27FC236}">
                <a16:creationId xmlns:a16="http://schemas.microsoft.com/office/drawing/2014/main" id="{6DB39AFC-C737-421E-8010-38556927105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22" y="242187"/>
            <a:ext cx="2227668" cy="170076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ruta 2">
            <a:extLst>
              <a:ext uri="{FF2B5EF4-FFF2-40B4-BE49-F238E27FC236}">
                <a16:creationId xmlns:a16="http://schemas.microsoft.com/office/drawing/2014/main" id="{9E4A0F5C-04D4-4D54-ADD8-04C4A521C66D}"/>
              </a:ext>
            </a:extLst>
          </p:cNvPr>
          <p:cNvSpPr txBox="1"/>
          <p:nvPr/>
        </p:nvSpPr>
        <p:spPr>
          <a:xfrm>
            <a:off x="1403648" y="1434670"/>
            <a:ext cx="7412551" cy="4821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Lägg in Serie från… ta.svenskhandboll.se</a:t>
            </a:r>
          </a:p>
          <a:p>
            <a:r>
              <a:rPr lang="sv-SE" sz="2800" dirty="0"/>
              <a:t>Få e-mail adressen till andra klubbs ledare i serien</a:t>
            </a:r>
          </a:p>
          <a:p>
            <a:pPr marL="726152" lvl="1" indent="-268952">
              <a:buFont typeface="Arial"/>
              <a:buChar char="•"/>
            </a:pPr>
            <a:r>
              <a:rPr lang="sv-SE" sz="2259" dirty="0"/>
              <a:t>Har kontakt med de 2-3 veckor innan sammandrag</a:t>
            </a:r>
          </a:p>
          <a:p>
            <a:pPr marL="1183352" lvl="2" indent="-268952">
              <a:buFont typeface="Arial"/>
              <a:buChar char="•"/>
            </a:pPr>
            <a:r>
              <a:rPr lang="sv-SE" sz="2259" dirty="0"/>
              <a:t>Antal lagen från varje klubb</a:t>
            </a:r>
          </a:p>
          <a:p>
            <a:pPr marL="1183352" lvl="2" indent="-268952">
              <a:buFont typeface="Arial"/>
              <a:buChar char="•"/>
            </a:pPr>
            <a:r>
              <a:rPr lang="sv-SE" sz="2259" dirty="0"/>
              <a:t>Hallen och tiderna stämmer</a:t>
            </a:r>
          </a:p>
          <a:p>
            <a:pPr marL="1183352" lvl="2" indent="-268952">
              <a:buFont typeface="Arial"/>
              <a:buChar char="•"/>
            </a:pPr>
            <a:r>
              <a:rPr lang="sv-SE" sz="2259" dirty="0"/>
              <a:t>Bygg relationer</a:t>
            </a:r>
          </a:p>
          <a:p>
            <a:r>
              <a:rPr lang="sv-SE" sz="2400" dirty="0"/>
              <a:t>Kolla alla till matcherna genom laget.se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sz="2259" dirty="0"/>
              <a:t>I god tid men inte för tidigt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sz="2259" dirty="0"/>
              <a:t>Skriv in samlingstid och plats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sz="2259" dirty="0"/>
              <a:t>Anmälningsbart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sz="2259" dirty="0"/>
              <a:t>Även ledaren</a:t>
            </a:r>
          </a:p>
          <a:p>
            <a:r>
              <a:rPr lang="sv-SE" sz="2400" dirty="0"/>
              <a:t>Bestämma samma samlingsplats för alla borta matcher</a:t>
            </a:r>
          </a:p>
          <a:p>
            <a:pPr marL="726152" lvl="1" indent="-268952">
              <a:buFont typeface="Arial"/>
              <a:buChar char="•"/>
            </a:pPr>
            <a:r>
              <a:rPr lang="sv-SE" sz="2259" dirty="0"/>
              <a:t>Rekommenderar </a:t>
            </a:r>
            <a:r>
              <a:rPr lang="sv-SE" sz="2259" dirty="0" err="1"/>
              <a:t>sammåkningsparkeringen</a:t>
            </a:r>
            <a:endParaRPr lang="sv-SE" sz="2259" dirty="0"/>
          </a:p>
        </p:txBody>
      </p:sp>
    </p:spTree>
    <p:extLst>
      <p:ext uri="{BB962C8B-B14F-4D97-AF65-F5344CB8AC3E}">
        <p14:creationId xmlns:p14="http://schemas.microsoft.com/office/powerpoint/2010/main" val="2123217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25858" y="427470"/>
            <a:ext cx="4610438" cy="892188"/>
          </a:xfrm>
          <a:prstGeom prst="rect">
            <a:avLst/>
          </a:prstGeom>
        </p:spPr>
        <p:txBody>
          <a:bodyPr vert="horz" wrap="square" lIns="0" tIns="109113" rIns="0" bIns="0" rtlCol="0" anchor="ctr">
            <a:spAutoFit/>
          </a:bodyPr>
          <a:lstStyle/>
          <a:p>
            <a:pPr marL="30737">
              <a:spcBef>
                <a:spcPts val="859"/>
              </a:spcBef>
            </a:pPr>
            <a:r>
              <a:rPr lang="en-US" spc="224" dirty="0"/>
              <a:t>Min-</a:t>
            </a:r>
            <a:r>
              <a:rPr lang="en-US" spc="224" dirty="0" err="1"/>
              <a:t>Handbolls</a:t>
            </a:r>
            <a:r>
              <a:rPr lang="en-US" spc="224" dirty="0"/>
              <a:t> </a:t>
            </a:r>
            <a:r>
              <a:rPr lang="en-US" spc="224" dirty="0" err="1"/>
              <a:t>Sammandrag</a:t>
            </a:r>
            <a:r>
              <a:rPr lang="en-US" spc="224" dirty="0"/>
              <a:t> - </a:t>
            </a:r>
            <a:r>
              <a:rPr lang="en-US" spc="224" dirty="0" err="1"/>
              <a:t>Hemma</a:t>
            </a:r>
            <a:endParaRPr spc="-357" dirty="0"/>
          </a:p>
        </p:txBody>
      </p:sp>
      <p:sp>
        <p:nvSpPr>
          <p:cNvPr id="3" name="object 3"/>
          <p:cNvSpPr/>
          <p:nvPr/>
        </p:nvSpPr>
        <p:spPr>
          <a:xfrm>
            <a:off x="-4486" y="5864907"/>
            <a:ext cx="9157201" cy="7886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178"/>
          </a:p>
        </p:txBody>
      </p:sp>
      <p:pic>
        <p:nvPicPr>
          <p:cNvPr id="8" name="irc_mi" descr="http://www.trivia.se/bilder/questions/1803-20071009201023.jpg">
            <a:hlinkClick r:id="rId3"/>
            <a:extLst>
              <a:ext uri="{FF2B5EF4-FFF2-40B4-BE49-F238E27FC236}">
                <a16:creationId xmlns:a16="http://schemas.microsoft.com/office/drawing/2014/main" id="{6DB39AFC-C737-421E-8010-38556927105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22" y="242187"/>
            <a:ext cx="2227668" cy="170076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ruta 2">
            <a:extLst>
              <a:ext uri="{FF2B5EF4-FFF2-40B4-BE49-F238E27FC236}">
                <a16:creationId xmlns:a16="http://schemas.microsoft.com/office/drawing/2014/main" id="{9E4A0F5C-04D4-4D54-ADD8-04C4A521C66D}"/>
              </a:ext>
            </a:extLst>
          </p:cNvPr>
          <p:cNvSpPr txBox="1"/>
          <p:nvPr/>
        </p:nvSpPr>
        <p:spPr>
          <a:xfrm>
            <a:off x="975873" y="1484784"/>
            <a:ext cx="7700583" cy="5734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3 Veckor Innan</a:t>
            </a:r>
            <a:endParaRPr lang="sv-SE" sz="2400" dirty="0"/>
          </a:p>
          <a:p>
            <a:pPr marL="726152" lvl="1" indent="-268952">
              <a:buFont typeface="Arial"/>
              <a:buChar char="•"/>
            </a:pPr>
            <a:r>
              <a:rPr lang="sv-SE" sz="2259" dirty="0"/>
              <a:t>Skicka ut e-mail till andra klubbens ledare</a:t>
            </a:r>
          </a:p>
          <a:p>
            <a:pPr marL="1183352" lvl="2" indent="-268952">
              <a:buFont typeface="Arial"/>
              <a:buChar char="•"/>
            </a:pPr>
            <a:r>
              <a:rPr lang="sv-SE" sz="2259" dirty="0"/>
              <a:t>Berätta du ska lotta om</a:t>
            </a:r>
          </a:p>
          <a:p>
            <a:pPr marL="1183352" lvl="2" indent="-268952">
              <a:buFont typeface="Arial"/>
              <a:buChar char="•"/>
            </a:pPr>
            <a:r>
              <a:rPr lang="sv-SE" sz="2259" dirty="0"/>
              <a:t>Hur många lag?</a:t>
            </a:r>
          </a:p>
          <a:p>
            <a:r>
              <a:rPr lang="sv-SE" sz="2800" dirty="0"/>
              <a:t>2 Veckor Innan</a:t>
            </a:r>
          </a:p>
          <a:p>
            <a:pPr marL="726152" lvl="1" indent="-268952">
              <a:buFont typeface="Arial"/>
              <a:buChar char="•"/>
            </a:pPr>
            <a:r>
              <a:rPr lang="sv-SE" sz="2259" dirty="0"/>
              <a:t>Kolla du har fungerande tag, koder, nyckel till hallen</a:t>
            </a:r>
          </a:p>
          <a:p>
            <a:pPr marL="726152" lvl="1" indent="-268952">
              <a:buFont typeface="Arial"/>
              <a:buChar char="•"/>
            </a:pPr>
            <a:r>
              <a:rPr lang="sv-SE" sz="2259" dirty="0"/>
              <a:t>Kolla tidsfönster du har till hallen</a:t>
            </a:r>
          </a:p>
          <a:p>
            <a:pPr marL="726152" lvl="1" indent="-268952">
              <a:buFont typeface="Arial"/>
              <a:buChar char="•"/>
            </a:pPr>
            <a:r>
              <a:rPr lang="sv-SE" sz="2259" dirty="0"/>
              <a:t>Får svaren från andra klubbens ledare</a:t>
            </a:r>
          </a:p>
          <a:p>
            <a:pPr marL="726152" lvl="1" indent="-268952">
              <a:buFont typeface="Arial"/>
              <a:buChar char="•"/>
            </a:pPr>
            <a:r>
              <a:rPr lang="sv-SE" sz="2259" dirty="0"/>
              <a:t>Lotta om spelschemat</a:t>
            </a:r>
          </a:p>
          <a:p>
            <a:pPr marL="1183352" lvl="2" indent="-268952">
              <a:buFont typeface="Arial"/>
              <a:buChar char="•"/>
            </a:pPr>
            <a:r>
              <a:rPr lang="sv-SE" sz="2259" dirty="0"/>
              <a:t>Undvika lag inom samma klubb mötes</a:t>
            </a:r>
          </a:p>
          <a:p>
            <a:pPr marL="1183352" lvl="2" indent="-268952">
              <a:buFont typeface="Arial"/>
              <a:buChar char="•"/>
            </a:pPr>
            <a:r>
              <a:rPr lang="sv-SE" sz="2259" dirty="0"/>
              <a:t>Tänk på klubbens avstånd till hallen och tider</a:t>
            </a:r>
          </a:p>
          <a:p>
            <a:pPr marL="1183352" lvl="2" indent="-268952">
              <a:buFont typeface="Arial"/>
              <a:buChar char="•"/>
            </a:pPr>
            <a:r>
              <a:rPr lang="sv-SE" sz="2259" dirty="0"/>
              <a:t>Match tider 2x10 min (2 min mellan halvlek, 3 min mellan matcher)</a:t>
            </a:r>
          </a:p>
          <a:p>
            <a:pPr marL="268952" indent="-268952">
              <a:buFont typeface="Arial"/>
              <a:buChar char="•"/>
            </a:pPr>
            <a:endParaRPr lang="sv-SE" sz="2259" dirty="0"/>
          </a:p>
          <a:p>
            <a:endParaRPr lang="sv-SE" sz="1694" dirty="0"/>
          </a:p>
          <a:p>
            <a:endParaRPr lang="sv-SE" sz="2259" dirty="0"/>
          </a:p>
        </p:txBody>
      </p:sp>
    </p:spTree>
    <p:extLst>
      <p:ext uri="{BB962C8B-B14F-4D97-AF65-F5344CB8AC3E}">
        <p14:creationId xmlns:p14="http://schemas.microsoft.com/office/powerpoint/2010/main" val="4091762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25858" y="427470"/>
            <a:ext cx="4610438" cy="892188"/>
          </a:xfrm>
          <a:prstGeom prst="rect">
            <a:avLst/>
          </a:prstGeom>
        </p:spPr>
        <p:txBody>
          <a:bodyPr vert="horz" wrap="square" lIns="0" tIns="109113" rIns="0" bIns="0" rtlCol="0" anchor="ctr">
            <a:spAutoFit/>
          </a:bodyPr>
          <a:lstStyle/>
          <a:p>
            <a:pPr marL="30737">
              <a:spcBef>
                <a:spcPts val="859"/>
              </a:spcBef>
            </a:pPr>
            <a:r>
              <a:rPr lang="en-US" spc="224" dirty="0"/>
              <a:t>Min-</a:t>
            </a:r>
            <a:r>
              <a:rPr lang="en-US" spc="224" dirty="0" err="1"/>
              <a:t>Handbolls</a:t>
            </a:r>
            <a:r>
              <a:rPr lang="en-US" spc="224" dirty="0"/>
              <a:t> </a:t>
            </a:r>
            <a:r>
              <a:rPr lang="en-US" spc="224" dirty="0" err="1"/>
              <a:t>Sammandrag</a:t>
            </a:r>
            <a:r>
              <a:rPr lang="en-US" spc="224" dirty="0"/>
              <a:t> - </a:t>
            </a:r>
            <a:r>
              <a:rPr lang="en-US" spc="224" dirty="0" err="1"/>
              <a:t>Hemma</a:t>
            </a:r>
            <a:endParaRPr spc="-357" dirty="0"/>
          </a:p>
        </p:txBody>
      </p:sp>
      <p:sp>
        <p:nvSpPr>
          <p:cNvPr id="3" name="object 3"/>
          <p:cNvSpPr/>
          <p:nvPr/>
        </p:nvSpPr>
        <p:spPr>
          <a:xfrm>
            <a:off x="-4486" y="5864907"/>
            <a:ext cx="9157201" cy="7886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178"/>
          </a:p>
        </p:txBody>
      </p:sp>
      <p:pic>
        <p:nvPicPr>
          <p:cNvPr id="8" name="irc_mi" descr="http://www.trivia.se/bilder/questions/1803-20071009201023.jpg">
            <a:hlinkClick r:id="rId3"/>
            <a:extLst>
              <a:ext uri="{FF2B5EF4-FFF2-40B4-BE49-F238E27FC236}">
                <a16:creationId xmlns:a16="http://schemas.microsoft.com/office/drawing/2014/main" id="{6DB39AFC-C737-421E-8010-38556927105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22" y="242187"/>
            <a:ext cx="2227668" cy="170076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ruta 2">
            <a:extLst>
              <a:ext uri="{FF2B5EF4-FFF2-40B4-BE49-F238E27FC236}">
                <a16:creationId xmlns:a16="http://schemas.microsoft.com/office/drawing/2014/main" id="{9E4A0F5C-04D4-4D54-ADD8-04C4A521C66D}"/>
              </a:ext>
            </a:extLst>
          </p:cNvPr>
          <p:cNvSpPr txBox="1"/>
          <p:nvPr/>
        </p:nvSpPr>
        <p:spPr>
          <a:xfrm>
            <a:off x="975873" y="1835092"/>
            <a:ext cx="6984739" cy="3421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1 Vecka Innan</a:t>
            </a:r>
            <a:endParaRPr lang="sv-SE" sz="2400" dirty="0"/>
          </a:p>
          <a:p>
            <a:pPr marL="726152" lvl="1" indent="-268952">
              <a:buFont typeface="Arial"/>
              <a:buChar char="•"/>
            </a:pPr>
            <a:r>
              <a:rPr lang="sv-SE" sz="2259" dirty="0"/>
              <a:t>Skicka ut om lottning till andra klubbens ledare</a:t>
            </a:r>
          </a:p>
          <a:p>
            <a:pPr marL="726152" lvl="1" indent="-268952">
              <a:buFont typeface="Arial"/>
              <a:buChar char="•"/>
            </a:pPr>
            <a:r>
              <a:rPr lang="sv-SE" sz="2259" dirty="0"/>
              <a:t>Kolla läget på domaren (LVHK Domare FB)</a:t>
            </a:r>
          </a:p>
          <a:p>
            <a:pPr marL="726152" lvl="1" indent="-268952">
              <a:buFont typeface="Arial"/>
              <a:buChar char="•"/>
            </a:pPr>
            <a:r>
              <a:rPr lang="sv-SE" sz="2259" dirty="0"/>
              <a:t>Utse Förälder hjälp</a:t>
            </a:r>
          </a:p>
          <a:p>
            <a:pPr marL="1183352" lvl="2" indent="-268952">
              <a:buFont typeface="Arial"/>
              <a:buChar char="•"/>
            </a:pPr>
            <a:r>
              <a:rPr lang="sv-SE" sz="2000" dirty="0"/>
              <a:t>Sköta Matchklockan</a:t>
            </a:r>
          </a:p>
          <a:p>
            <a:pPr marL="1183352" lvl="2" indent="-268952">
              <a:buFont typeface="Arial"/>
              <a:buChar char="•"/>
            </a:pPr>
            <a:r>
              <a:rPr lang="sv-SE" sz="2000" dirty="0"/>
              <a:t>Hjälpa sätta upp</a:t>
            </a:r>
          </a:p>
          <a:p>
            <a:pPr marL="1183352" lvl="2" indent="-268952">
              <a:buFont typeface="Arial"/>
              <a:buChar char="•"/>
            </a:pPr>
            <a:r>
              <a:rPr lang="sv-SE" sz="2000" dirty="0"/>
              <a:t>Hjälpa plocka ner</a:t>
            </a:r>
          </a:p>
          <a:p>
            <a:pPr marL="1183352" lvl="2" indent="-268952">
              <a:buFont typeface="Arial"/>
              <a:buChar char="•"/>
            </a:pPr>
            <a:r>
              <a:rPr lang="sv-SE" sz="2000" dirty="0" err="1"/>
              <a:t>Hallvärd</a:t>
            </a:r>
            <a:endParaRPr lang="sv-SE" sz="2000" dirty="0"/>
          </a:p>
          <a:p>
            <a:pPr marL="1183352" lvl="2" indent="-268952">
              <a:buFont typeface="Arial"/>
              <a:buChar char="•"/>
            </a:pPr>
            <a:r>
              <a:rPr lang="sv-SE" sz="2000" dirty="0"/>
              <a:t>Dokumentera med bilder</a:t>
            </a:r>
          </a:p>
          <a:p>
            <a:endParaRPr lang="sv-SE" sz="2259" dirty="0"/>
          </a:p>
        </p:txBody>
      </p:sp>
    </p:spTree>
    <p:extLst>
      <p:ext uri="{BB962C8B-B14F-4D97-AF65-F5344CB8AC3E}">
        <p14:creationId xmlns:p14="http://schemas.microsoft.com/office/powerpoint/2010/main" val="433150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25858" y="427470"/>
            <a:ext cx="4610438" cy="892188"/>
          </a:xfrm>
          <a:prstGeom prst="rect">
            <a:avLst/>
          </a:prstGeom>
        </p:spPr>
        <p:txBody>
          <a:bodyPr vert="horz" wrap="square" lIns="0" tIns="109113" rIns="0" bIns="0" rtlCol="0" anchor="ctr">
            <a:spAutoFit/>
          </a:bodyPr>
          <a:lstStyle/>
          <a:p>
            <a:pPr marL="30737">
              <a:spcBef>
                <a:spcPts val="859"/>
              </a:spcBef>
            </a:pPr>
            <a:r>
              <a:rPr lang="en-US" spc="224" dirty="0"/>
              <a:t>Min-</a:t>
            </a:r>
            <a:r>
              <a:rPr lang="en-US" spc="224" dirty="0" err="1"/>
              <a:t>Handbolls</a:t>
            </a:r>
            <a:r>
              <a:rPr lang="en-US" spc="224" dirty="0"/>
              <a:t> </a:t>
            </a:r>
            <a:r>
              <a:rPr lang="en-US" spc="224" dirty="0" err="1"/>
              <a:t>Sammandrag</a:t>
            </a:r>
            <a:r>
              <a:rPr lang="en-US" spc="224" dirty="0"/>
              <a:t> - </a:t>
            </a:r>
            <a:r>
              <a:rPr lang="en-US" spc="224" dirty="0" err="1"/>
              <a:t>Hemma</a:t>
            </a:r>
            <a:endParaRPr spc="-357" dirty="0"/>
          </a:p>
        </p:txBody>
      </p:sp>
      <p:sp>
        <p:nvSpPr>
          <p:cNvPr id="3" name="object 3"/>
          <p:cNvSpPr/>
          <p:nvPr/>
        </p:nvSpPr>
        <p:spPr>
          <a:xfrm>
            <a:off x="-4486" y="5864907"/>
            <a:ext cx="9157201" cy="7886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178"/>
          </a:p>
        </p:txBody>
      </p:sp>
      <p:pic>
        <p:nvPicPr>
          <p:cNvPr id="8" name="irc_mi" descr="http://www.trivia.se/bilder/questions/1803-20071009201023.jpg">
            <a:hlinkClick r:id="rId3"/>
            <a:extLst>
              <a:ext uri="{FF2B5EF4-FFF2-40B4-BE49-F238E27FC236}">
                <a16:creationId xmlns:a16="http://schemas.microsoft.com/office/drawing/2014/main" id="{6DB39AFC-C737-421E-8010-38556927105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22" y="242187"/>
            <a:ext cx="2227668" cy="170076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ruta 2">
            <a:extLst>
              <a:ext uri="{FF2B5EF4-FFF2-40B4-BE49-F238E27FC236}">
                <a16:creationId xmlns:a16="http://schemas.microsoft.com/office/drawing/2014/main" id="{9E4A0F5C-04D4-4D54-ADD8-04C4A521C66D}"/>
              </a:ext>
            </a:extLst>
          </p:cNvPr>
          <p:cNvSpPr txBox="1"/>
          <p:nvPr/>
        </p:nvSpPr>
        <p:spPr>
          <a:xfrm>
            <a:off x="975873" y="1835092"/>
            <a:ext cx="6984739" cy="3304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Har med dig</a:t>
            </a:r>
          </a:p>
          <a:p>
            <a:pPr marL="726152" lvl="1" indent="-268952">
              <a:buFont typeface="Arial"/>
              <a:buChar char="•"/>
            </a:pPr>
            <a:r>
              <a:rPr lang="sv-SE" sz="2259" dirty="0"/>
              <a:t>Matchbollar</a:t>
            </a:r>
          </a:p>
          <a:p>
            <a:pPr marL="726152" lvl="1" indent="-268952">
              <a:buFont typeface="Arial"/>
              <a:buChar char="•"/>
            </a:pPr>
            <a:r>
              <a:rPr lang="sv-SE" sz="2259" dirty="0"/>
              <a:t>Medicinväska</a:t>
            </a:r>
          </a:p>
          <a:p>
            <a:pPr marL="726152" lvl="1" indent="-268952">
              <a:buFont typeface="Arial"/>
              <a:buChar char="•"/>
            </a:pPr>
            <a:r>
              <a:rPr lang="sv-SE" sz="2259" dirty="0"/>
              <a:t>3-5 Ex Spel Schemat Utskriven (Färg, A3)</a:t>
            </a:r>
          </a:p>
          <a:p>
            <a:pPr marL="726152" lvl="1" indent="-268952">
              <a:buFont typeface="Arial"/>
              <a:buChar char="•"/>
            </a:pPr>
            <a:r>
              <a:rPr lang="sv-SE" sz="2259" dirty="0"/>
              <a:t>A-C Lappar till Målen (markera planer)</a:t>
            </a:r>
          </a:p>
          <a:p>
            <a:pPr marL="726152" lvl="1" indent="-268952">
              <a:buFont typeface="Arial"/>
              <a:buChar char="•"/>
            </a:pPr>
            <a:r>
              <a:rPr lang="sv-SE" sz="2259" dirty="0"/>
              <a:t>Väster</a:t>
            </a:r>
          </a:p>
          <a:p>
            <a:pPr marL="726152" lvl="1" indent="-268952">
              <a:buFont typeface="Arial"/>
              <a:buChar char="•"/>
            </a:pPr>
            <a:r>
              <a:rPr lang="sv-SE" sz="2259" dirty="0"/>
              <a:t>Extra papper</a:t>
            </a:r>
          </a:p>
          <a:p>
            <a:pPr marL="726152" lvl="1" indent="-268952">
              <a:buFont typeface="Arial"/>
              <a:buChar char="•"/>
            </a:pPr>
            <a:r>
              <a:rPr lang="sv-SE" sz="2259" dirty="0"/>
              <a:t>Tusch pennor</a:t>
            </a:r>
          </a:p>
          <a:p>
            <a:pPr marL="726152" lvl="1" indent="-268952">
              <a:buFont typeface="Arial"/>
              <a:buChar char="•"/>
            </a:pPr>
            <a:r>
              <a:rPr lang="sv-SE" sz="2259" dirty="0"/>
              <a:t>Tejp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911B39-E6CA-4D6F-854A-9EE603101583}"/>
              </a:ext>
            </a:extLst>
          </p:cNvPr>
          <p:cNvSpPr txBox="1"/>
          <p:nvPr/>
        </p:nvSpPr>
        <p:spPr>
          <a:xfrm>
            <a:off x="1437551" y="1306588"/>
            <a:ext cx="3198824" cy="4833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541" b="1" spc="224" dirty="0">
                <a:latin typeface="DIN Alternate"/>
                <a:ea typeface="+mj-ea"/>
              </a:rPr>
              <a:t>Sammandrags</a:t>
            </a:r>
            <a:r>
              <a:rPr lang="sv-SE" dirty="0"/>
              <a:t> </a:t>
            </a:r>
            <a:r>
              <a:rPr lang="sv-SE" sz="2541" b="1" spc="224" dirty="0">
                <a:latin typeface="DIN Alternate"/>
                <a:ea typeface="+mj-ea"/>
              </a:rPr>
              <a:t>Dag!</a:t>
            </a:r>
          </a:p>
        </p:txBody>
      </p:sp>
    </p:spTree>
    <p:extLst>
      <p:ext uri="{BB962C8B-B14F-4D97-AF65-F5344CB8AC3E}">
        <p14:creationId xmlns:p14="http://schemas.microsoft.com/office/powerpoint/2010/main" val="1169981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25858" y="427470"/>
            <a:ext cx="4610438" cy="892188"/>
          </a:xfrm>
          <a:prstGeom prst="rect">
            <a:avLst/>
          </a:prstGeom>
        </p:spPr>
        <p:txBody>
          <a:bodyPr vert="horz" wrap="square" lIns="0" tIns="109113" rIns="0" bIns="0" rtlCol="0" anchor="ctr">
            <a:spAutoFit/>
          </a:bodyPr>
          <a:lstStyle/>
          <a:p>
            <a:pPr marL="30737">
              <a:spcBef>
                <a:spcPts val="859"/>
              </a:spcBef>
            </a:pPr>
            <a:r>
              <a:rPr lang="en-US" spc="224" dirty="0"/>
              <a:t>Min-</a:t>
            </a:r>
            <a:r>
              <a:rPr lang="en-US" spc="224" dirty="0" err="1"/>
              <a:t>Handbolls</a:t>
            </a:r>
            <a:r>
              <a:rPr lang="en-US" spc="224" dirty="0"/>
              <a:t> </a:t>
            </a:r>
            <a:r>
              <a:rPr lang="en-US" spc="224" dirty="0" err="1"/>
              <a:t>Sammandrag</a:t>
            </a:r>
            <a:r>
              <a:rPr lang="en-US" spc="224" dirty="0"/>
              <a:t> - </a:t>
            </a:r>
            <a:r>
              <a:rPr lang="en-US" spc="224" dirty="0" err="1"/>
              <a:t>Hemma</a:t>
            </a:r>
            <a:endParaRPr spc="-357" dirty="0"/>
          </a:p>
        </p:txBody>
      </p:sp>
      <p:sp>
        <p:nvSpPr>
          <p:cNvPr id="3" name="object 3"/>
          <p:cNvSpPr/>
          <p:nvPr/>
        </p:nvSpPr>
        <p:spPr>
          <a:xfrm>
            <a:off x="-4486" y="5864907"/>
            <a:ext cx="9157201" cy="7886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178"/>
          </a:p>
        </p:txBody>
      </p:sp>
      <p:pic>
        <p:nvPicPr>
          <p:cNvPr id="8" name="irc_mi" descr="http://www.trivia.se/bilder/questions/1803-20071009201023.jpg">
            <a:hlinkClick r:id="rId3"/>
            <a:extLst>
              <a:ext uri="{FF2B5EF4-FFF2-40B4-BE49-F238E27FC236}">
                <a16:creationId xmlns:a16="http://schemas.microsoft.com/office/drawing/2014/main" id="{6DB39AFC-C737-421E-8010-38556927105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22" y="242187"/>
            <a:ext cx="2227668" cy="170076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ruta 2">
            <a:extLst>
              <a:ext uri="{FF2B5EF4-FFF2-40B4-BE49-F238E27FC236}">
                <a16:creationId xmlns:a16="http://schemas.microsoft.com/office/drawing/2014/main" id="{9E4A0F5C-04D4-4D54-ADD8-04C4A521C66D}"/>
              </a:ext>
            </a:extLst>
          </p:cNvPr>
          <p:cNvSpPr txBox="1"/>
          <p:nvPr/>
        </p:nvSpPr>
        <p:spPr>
          <a:xfrm>
            <a:off x="975873" y="1835092"/>
            <a:ext cx="6984739" cy="3999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sv-SE" sz="2800" dirty="0"/>
              <a:t>På plats 1 timme innan</a:t>
            </a:r>
          </a:p>
          <a:p>
            <a:pPr marL="726152" lvl="1" indent="-268952">
              <a:buFont typeface="Arial"/>
              <a:buChar char="•"/>
            </a:pPr>
            <a:r>
              <a:rPr lang="sv-SE" sz="2259" dirty="0"/>
              <a:t>Sätta upp målen</a:t>
            </a:r>
          </a:p>
          <a:p>
            <a:pPr marL="1183352" lvl="2" indent="-268952">
              <a:buFont typeface="Arial"/>
              <a:buChar char="•"/>
            </a:pPr>
            <a:r>
              <a:rPr lang="sv-SE" sz="2000" dirty="0"/>
              <a:t>Med lappar</a:t>
            </a:r>
          </a:p>
          <a:p>
            <a:pPr marL="1183352" lvl="2" indent="-268952">
              <a:buFont typeface="Arial"/>
              <a:buChar char="•"/>
            </a:pPr>
            <a:r>
              <a:rPr lang="sv-SE" sz="2000" dirty="0"/>
              <a:t>Ta undan stora målen</a:t>
            </a:r>
          </a:p>
          <a:p>
            <a:pPr marL="726152" lvl="1" indent="-268952">
              <a:buFont typeface="Arial"/>
              <a:buChar char="•"/>
            </a:pPr>
            <a:r>
              <a:rPr lang="sv-SE" sz="2259" dirty="0"/>
              <a:t>Tejpa upp Spel Schemat</a:t>
            </a:r>
          </a:p>
          <a:p>
            <a:pPr marL="726152" lvl="1" indent="-268952">
              <a:buFont typeface="Arial"/>
              <a:buChar char="•"/>
            </a:pPr>
            <a:r>
              <a:rPr lang="sv-SE" sz="2259" dirty="0"/>
              <a:t>Ta fram avbytare bänk/stolar</a:t>
            </a:r>
          </a:p>
          <a:p>
            <a:pPr marL="726152" lvl="1" indent="-268952">
              <a:buFont typeface="Arial"/>
              <a:buChar char="•"/>
            </a:pPr>
            <a:r>
              <a:rPr lang="sv-SE" sz="2259" dirty="0"/>
              <a:t>Sätta upp matchklockan</a:t>
            </a:r>
          </a:p>
          <a:p>
            <a:pPr marL="1183352" lvl="2" indent="-268952">
              <a:buFont typeface="Arial"/>
              <a:buChar char="•"/>
            </a:pPr>
            <a:r>
              <a:rPr lang="sv-SE" sz="2000" dirty="0"/>
              <a:t>2 x 10 minuter</a:t>
            </a:r>
          </a:p>
          <a:p>
            <a:pPr marL="726152" lvl="1" indent="-268952">
              <a:buFont typeface="Arial"/>
              <a:buChar char="•"/>
            </a:pPr>
            <a:r>
              <a:rPr lang="sv-SE" sz="2259" dirty="0"/>
              <a:t>Ställ upp ytterdörr</a:t>
            </a:r>
          </a:p>
          <a:p>
            <a:pPr marL="726152" lvl="1" indent="-268952">
              <a:buFont typeface="Arial"/>
              <a:buChar char="•"/>
            </a:pPr>
            <a:r>
              <a:rPr lang="sv-SE" sz="2259" dirty="0"/>
              <a:t>Hälsa borta lagen</a:t>
            </a:r>
          </a:p>
          <a:p>
            <a:pPr marL="726152" lvl="1" indent="-268952">
              <a:buFont typeface="Arial"/>
              <a:buChar char="•"/>
            </a:pPr>
            <a:r>
              <a:rPr lang="sv-SE" sz="2259" dirty="0"/>
              <a:t>Hälsa domaren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911B39-E6CA-4D6F-854A-9EE603101583}"/>
              </a:ext>
            </a:extLst>
          </p:cNvPr>
          <p:cNvSpPr txBox="1"/>
          <p:nvPr/>
        </p:nvSpPr>
        <p:spPr>
          <a:xfrm>
            <a:off x="1437551" y="1306588"/>
            <a:ext cx="3198824" cy="4833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541" b="1" spc="224" dirty="0">
                <a:latin typeface="DIN Alternate"/>
                <a:ea typeface="+mj-ea"/>
              </a:rPr>
              <a:t>Sammandrags</a:t>
            </a:r>
            <a:r>
              <a:rPr lang="sv-SE" dirty="0"/>
              <a:t> </a:t>
            </a:r>
            <a:r>
              <a:rPr lang="sv-SE" sz="2541" b="1" spc="224" dirty="0">
                <a:latin typeface="DIN Alternate"/>
                <a:ea typeface="+mj-ea"/>
              </a:rPr>
              <a:t>Dag!</a:t>
            </a:r>
          </a:p>
        </p:txBody>
      </p:sp>
    </p:spTree>
    <p:extLst>
      <p:ext uri="{BB962C8B-B14F-4D97-AF65-F5344CB8AC3E}">
        <p14:creationId xmlns:p14="http://schemas.microsoft.com/office/powerpoint/2010/main" val="3047275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25858" y="427470"/>
            <a:ext cx="4610438" cy="892188"/>
          </a:xfrm>
          <a:prstGeom prst="rect">
            <a:avLst/>
          </a:prstGeom>
        </p:spPr>
        <p:txBody>
          <a:bodyPr vert="horz" wrap="square" lIns="0" tIns="109113" rIns="0" bIns="0" rtlCol="0" anchor="ctr">
            <a:spAutoFit/>
          </a:bodyPr>
          <a:lstStyle/>
          <a:p>
            <a:pPr marL="30737">
              <a:spcBef>
                <a:spcPts val="859"/>
              </a:spcBef>
            </a:pPr>
            <a:r>
              <a:rPr lang="en-US" spc="224" dirty="0"/>
              <a:t>Min-</a:t>
            </a:r>
            <a:r>
              <a:rPr lang="en-US" spc="224" dirty="0" err="1"/>
              <a:t>Handbolls</a:t>
            </a:r>
            <a:r>
              <a:rPr lang="en-US" spc="224" dirty="0"/>
              <a:t> </a:t>
            </a:r>
            <a:r>
              <a:rPr lang="en-US" spc="224" dirty="0" err="1"/>
              <a:t>Sammandrag</a:t>
            </a:r>
            <a:r>
              <a:rPr lang="en-US" spc="224" dirty="0"/>
              <a:t> - </a:t>
            </a:r>
            <a:r>
              <a:rPr lang="en-US" spc="224" dirty="0" err="1"/>
              <a:t>Hemma</a:t>
            </a:r>
            <a:endParaRPr spc="-357" dirty="0"/>
          </a:p>
        </p:txBody>
      </p:sp>
      <p:sp>
        <p:nvSpPr>
          <p:cNvPr id="3" name="object 3"/>
          <p:cNvSpPr/>
          <p:nvPr/>
        </p:nvSpPr>
        <p:spPr>
          <a:xfrm>
            <a:off x="-4486" y="5864907"/>
            <a:ext cx="9157201" cy="7886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178"/>
          </a:p>
        </p:txBody>
      </p:sp>
      <p:pic>
        <p:nvPicPr>
          <p:cNvPr id="8" name="irc_mi" descr="http://www.trivia.se/bilder/questions/1803-20071009201023.jpg">
            <a:hlinkClick r:id="rId3"/>
            <a:extLst>
              <a:ext uri="{FF2B5EF4-FFF2-40B4-BE49-F238E27FC236}">
                <a16:creationId xmlns:a16="http://schemas.microsoft.com/office/drawing/2014/main" id="{6DB39AFC-C737-421E-8010-38556927105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22" y="242187"/>
            <a:ext cx="2227668" cy="170076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ruta 2">
            <a:extLst>
              <a:ext uri="{FF2B5EF4-FFF2-40B4-BE49-F238E27FC236}">
                <a16:creationId xmlns:a16="http://schemas.microsoft.com/office/drawing/2014/main" id="{9E4A0F5C-04D4-4D54-ADD8-04C4A521C66D}"/>
              </a:ext>
            </a:extLst>
          </p:cNvPr>
          <p:cNvSpPr txBox="1"/>
          <p:nvPr/>
        </p:nvSpPr>
        <p:spPr>
          <a:xfrm>
            <a:off x="975873" y="1835092"/>
            <a:ext cx="6984739" cy="2609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Innan Matcher Börjar</a:t>
            </a:r>
          </a:p>
          <a:p>
            <a:pPr marL="726152" lvl="1" indent="-268952">
              <a:buFont typeface="Arial"/>
              <a:buChar char="•"/>
            </a:pPr>
            <a:r>
              <a:rPr lang="sv-SE" sz="2259" dirty="0"/>
              <a:t>Välkommen Tal till Alla</a:t>
            </a:r>
          </a:p>
          <a:p>
            <a:pPr marL="1183352" lvl="2" indent="-268952">
              <a:buFont typeface="Arial"/>
              <a:buChar char="•"/>
            </a:pPr>
            <a:r>
              <a:rPr lang="sv-SE" sz="2259" dirty="0"/>
              <a:t>Nödutgång</a:t>
            </a:r>
          </a:p>
          <a:p>
            <a:pPr marL="1183352" lvl="2" indent="-268952">
              <a:buFont typeface="Arial"/>
              <a:buChar char="•"/>
            </a:pPr>
            <a:r>
              <a:rPr lang="sv-SE" sz="2259" dirty="0"/>
              <a:t>Mini-Handboll är utvecklings syfte</a:t>
            </a:r>
          </a:p>
          <a:p>
            <a:pPr marL="1183352" lvl="2" indent="-268952">
              <a:buFont typeface="Arial"/>
              <a:buChar char="•"/>
            </a:pPr>
            <a:r>
              <a:rPr lang="sv-SE" sz="2259" dirty="0"/>
              <a:t>Schysst mot Domaren</a:t>
            </a:r>
          </a:p>
          <a:p>
            <a:pPr marL="1183352" lvl="2" indent="-268952">
              <a:buFont typeface="Arial"/>
              <a:buChar char="•"/>
            </a:pPr>
            <a:r>
              <a:rPr lang="sv-SE" sz="2259" dirty="0"/>
              <a:t>Heja Alla</a:t>
            </a:r>
          </a:p>
          <a:p>
            <a:pPr marL="1183352" lvl="2" indent="-268952">
              <a:buFont typeface="Arial"/>
              <a:buChar char="•"/>
            </a:pPr>
            <a:r>
              <a:rPr lang="sv-SE" sz="2259" dirty="0"/>
              <a:t>Hålla Tiderna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911B39-E6CA-4D6F-854A-9EE603101583}"/>
              </a:ext>
            </a:extLst>
          </p:cNvPr>
          <p:cNvSpPr txBox="1"/>
          <p:nvPr/>
        </p:nvSpPr>
        <p:spPr>
          <a:xfrm>
            <a:off x="1437551" y="1306588"/>
            <a:ext cx="3198824" cy="4833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541" b="1" spc="224" dirty="0">
                <a:latin typeface="DIN Alternate"/>
                <a:ea typeface="+mj-ea"/>
              </a:rPr>
              <a:t>Sammandrags</a:t>
            </a:r>
            <a:r>
              <a:rPr lang="sv-SE" dirty="0"/>
              <a:t> </a:t>
            </a:r>
            <a:r>
              <a:rPr lang="sv-SE" sz="2541" b="1" spc="224" dirty="0">
                <a:latin typeface="DIN Alternate"/>
                <a:ea typeface="+mj-ea"/>
              </a:rPr>
              <a:t>Dag!</a:t>
            </a:r>
          </a:p>
        </p:txBody>
      </p:sp>
    </p:spTree>
    <p:extLst>
      <p:ext uri="{BB962C8B-B14F-4D97-AF65-F5344CB8AC3E}">
        <p14:creationId xmlns:p14="http://schemas.microsoft.com/office/powerpoint/2010/main" val="1488124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378</Words>
  <Application>Microsoft Office PowerPoint</Application>
  <PresentationFormat>On-screen Show (4:3)</PresentationFormat>
  <Paragraphs>91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DIN Alternate</vt:lpstr>
      <vt:lpstr>Office Theme</vt:lpstr>
      <vt:lpstr>Microsoft Excel Worksheet</vt:lpstr>
      <vt:lpstr>Nya Lag Lathund</vt:lpstr>
      <vt:lpstr>Laget.se</vt:lpstr>
      <vt:lpstr>Laget.se nya spelare templat</vt:lpstr>
      <vt:lpstr>Min-Handbolls Sammandrag</vt:lpstr>
      <vt:lpstr>Min-Handbolls Sammandrag - Hemma</vt:lpstr>
      <vt:lpstr>Min-Handbolls Sammandrag - Hemma</vt:lpstr>
      <vt:lpstr>Min-Handbolls Sammandrag - Hemma</vt:lpstr>
      <vt:lpstr>Min-Handbolls Sammandrag - Hemma</vt:lpstr>
      <vt:lpstr>Min-Handbolls Sammandrag - Hemma</vt:lpstr>
      <vt:lpstr>Min-Handbolls Sammandrag - Hemma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</dc:title>
  <dc:creator>Jeff</dc:creator>
  <cp:lastModifiedBy>Jeff Robertson</cp:lastModifiedBy>
  <cp:revision>52</cp:revision>
  <dcterms:created xsi:type="dcterms:W3CDTF">2014-08-26T21:12:14Z</dcterms:created>
  <dcterms:modified xsi:type="dcterms:W3CDTF">2019-10-06T09:52:19Z</dcterms:modified>
</cp:coreProperties>
</file>