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256" r:id="rId2"/>
    <p:sldId id="271" r:id="rId3"/>
    <p:sldId id="273" r:id="rId4"/>
    <p:sldId id="258" r:id="rId5"/>
    <p:sldId id="272" r:id="rId6"/>
    <p:sldId id="261" r:id="rId7"/>
    <p:sldId id="264" r:id="rId8"/>
    <p:sldId id="263" r:id="rId9"/>
    <p:sldId id="259" r:id="rId10"/>
    <p:sldId id="274" r:id="rId11"/>
    <p:sldId id="260" r:id="rId12"/>
    <p:sldId id="262" r:id="rId13"/>
    <p:sldId id="265" r:id="rId14"/>
    <p:sldId id="266" r:id="rId15"/>
    <p:sldId id="267" r:id="rId16"/>
    <p:sldId id="268" r:id="rId17"/>
  </p:sldIdLst>
  <p:sldSz cx="12192000" cy="6858000"/>
  <p:notesSz cx="6669088" cy="9872663"/>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50"/>
    <p:restoredTop sz="70735" autoAdjust="0"/>
  </p:normalViewPr>
  <p:slideViewPr>
    <p:cSldViewPr snapToGrid="0" snapToObjects="1">
      <p:cViewPr varScale="1">
        <p:scale>
          <a:sx n="63" d="100"/>
          <a:sy n="63" d="100"/>
        </p:scale>
        <p:origin x="1406"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777607" y="0"/>
            <a:ext cx="2889938" cy="495348"/>
          </a:xfrm>
          <a:prstGeom prst="rect">
            <a:avLst/>
          </a:prstGeom>
        </p:spPr>
        <p:txBody>
          <a:bodyPr vert="horz" lIns="91440" tIns="45720" rIns="91440" bIns="45720" rtlCol="0"/>
          <a:lstStyle>
            <a:lvl1pPr algn="r">
              <a:defRPr sz="1200"/>
            </a:lvl1pPr>
          </a:lstStyle>
          <a:p>
            <a:fld id="{08D2194A-03FA-41A4-A9AF-F1302EE0D24A}" type="datetimeFigureOut">
              <a:rPr lang="sv-SE" smtClean="0"/>
              <a:t>2019-08-21</a:t>
            </a:fld>
            <a:endParaRPr lang="sv-SE"/>
          </a:p>
        </p:txBody>
      </p:sp>
      <p:sp>
        <p:nvSpPr>
          <p:cNvPr id="4" name="Platshållare för sidfot 3"/>
          <p:cNvSpPr>
            <a:spLocks noGrp="1"/>
          </p:cNvSpPr>
          <p:nvPr>
            <p:ph type="ftr" sz="quarter" idx="2"/>
          </p:nvPr>
        </p:nvSpPr>
        <p:spPr>
          <a:xfrm>
            <a:off x="0" y="9377317"/>
            <a:ext cx="2889938" cy="49534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777607" y="9377317"/>
            <a:ext cx="2889938" cy="495347"/>
          </a:xfrm>
          <a:prstGeom prst="rect">
            <a:avLst/>
          </a:prstGeom>
        </p:spPr>
        <p:txBody>
          <a:bodyPr vert="horz" lIns="91440" tIns="45720" rIns="91440" bIns="45720" rtlCol="0" anchor="b"/>
          <a:lstStyle>
            <a:lvl1pPr algn="r">
              <a:defRPr sz="1200"/>
            </a:lvl1pPr>
          </a:lstStyle>
          <a:p>
            <a:fld id="{12B0E73B-321B-4829-87D4-376919161617}" type="slidenum">
              <a:rPr lang="sv-SE" smtClean="0"/>
              <a:t>‹#›</a:t>
            </a:fld>
            <a:endParaRPr lang="sv-SE"/>
          </a:p>
        </p:txBody>
      </p:sp>
    </p:spTree>
    <p:extLst>
      <p:ext uri="{BB962C8B-B14F-4D97-AF65-F5344CB8AC3E}">
        <p14:creationId xmlns:p14="http://schemas.microsoft.com/office/powerpoint/2010/main" val="35733811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777607" y="0"/>
            <a:ext cx="2889938" cy="495348"/>
          </a:xfrm>
          <a:prstGeom prst="rect">
            <a:avLst/>
          </a:prstGeom>
        </p:spPr>
        <p:txBody>
          <a:bodyPr vert="horz" lIns="91440" tIns="45720" rIns="91440" bIns="45720" rtlCol="0"/>
          <a:lstStyle>
            <a:lvl1pPr algn="r">
              <a:defRPr sz="1200"/>
            </a:lvl1pPr>
          </a:lstStyle>
          <a:p>
            <a:fld id="{FDA7FB01-9E9A-6343-8B51-C172D7A56D69}" type="datetimeFigureOut">
              <a:rPr lang="sv-SE" smtClean="0"/>
              <a:t>2019-08-21</a:t>
            </a:fld>
            <a:endParaRPr lang="sv-SE"/>
          </a:p>
        </p:txBody>
      </p:sp>
      <p:sp>
        <p:nvSpPr>
          <p:cNvPr id="4" name="Platshållare för bildobjekt 3"/>
          <p:cNvSpPr>
            <a:spLocks noGrp="1" noRot="1" noChangeAspect="1"/>
          </p:cNvSpPr>
          <p:nvPr>
            <p:ph type="sldImg" idx="2"/>
          </p:nvPr>
        </p:nvSpPr>
        <p:spPr>
          <a:xfrm>
            <a:off x="373063" y="1233488"/>
            <a:ext cx="5922962" cy="3332162"/>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66909" y="4751219"/>
            <a:ext cx="5335270" cy="3887361"/>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377317"/>
            <a:ext cx="2889938" cy="49534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777607" y="9377317"/>
            <a:ext cx="2889938" cy="495347"/>
          </a:xfrm>
          <a:prstGeom prst="rect">
            <a:avLst/>
          </a:prstGeom>
        </p:spPr>
        <p:txBody>
          <a:bodyPr vert="horz" lIns="91440" tIns="45720" rIns="91440" bIns="45720" rtlCol="0" anchor="b"/>
          <a:lstStyle>
            <a:lvl1pPr algn="r">
              <a:defRPr sz="1200"/>
            </a:lvl1pPr>
          </a:lstStyle>
          <a:p>
            <a:fld id="{5E4DDD58-17F3-8046-A5E0-9957E251BECA}" type="slidenum">
              <a:rPr lang="sv-SE" smtClean="0"/>
              <a:t>‹#›</a:t>
            </a:fld>
            <a:endParaRPr lang="sv-SE"/>
          </a:p>
        </p:txBody>
      </p:sp>
    </p:spTree>
    <p:extLst>
      <p:ext uri="{BB962C8B-B14F-4D97-AF65-F5344CB8AC3E}">
        <p14:creationId xmlns:p14="http://schemas.microsoft.com/office/powerpoint/2010/main" val="1556752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 tar även upp att tjejerna är en bra grupp med god sammanhållning. Tidigare utmaningar har vi arbetat med för att förhindra dåligt beteende.</a:t>
            </a:r>
          </a:p>
          <a:p>
            <a:endParaRPr lang="sv-SE" dirty="0"/>
          </a:p>
          <a:p>
            <a:r>
              <a:rPr lang="sv-SE" dirty="0"/>
              <a:t>4 lag igång, vi kör fasta lag under hösten</a:t>
            </a:r>
          </a:p>
        </p:txBody>
      </p:sp>
      <p:sp>
        <p:nvSpPr>
          <p:cNvPr id="4" name="Platshållare för bildnummer 3"/>
          <p:cNvSpPr>
            <a:spLocks noGrp="1"/>
          </p:cNvSpPr>
          <p:nvPr>
            <p:ph type="sldNum" sz="quarter" idx="5"/>
          </p:nvPr>
        </p:nvSpPr>
        <p:spPr/>
        <p:txBody>
          <a:bodyPr/>
          <a:lstStyle/>
          <a:p>
            <a:fld id="{5E4DDD58-17F3-8046-A5E0-9957E251BECA}" type="slidenum">
              <a:rPr lang="sv-SE" smtClean="0"/>
              <a:t>4</a:t>
            </a:fld>
            <a:endParaRPr lang="sv-SE"/>
          </a:p>
        </p:txBody>
      </p:sp>
    </p:spTree>
    <p:extLst>
      <p:ext uri="{BB962C8B-B14F-4D97-AF65-F5344CB8AC3E}">
        <p14:creationId xmlns:p14="http://schemas.microsoft.com/office/powerpoint/2010/main" val="785562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Utveckla individen i lagets gemenskap efter de förutsättningar som ges.</a:t>
            </a:r>
          </a:p>
        </p:txBody>
      </p:sp>
      <p:sp>
        <p:nvSpPr>
          <p:cNvPr id="4" name="Platshållare för bildnummer 3"/>
          <p:cNvSpPr>
            <a:spLocks noGrp="1"/>
          </p:cNvSpPr>
          <p:nvPr>
            <p:ph type="sldNum" sz="quarter" idx="5"/>
          </p:nvPr>
        </p:nvSpPr>
        <p:spPr/>
        <p:txBody>
          <a:bodyPr/>
          <a:lstStyle/>
          <a:p>
            <a:fld id="{5E4DDD58-17F3-8046-A5E0-9957E251BECA}" type="slidenum">
              <a:rPr lang="sv-SE" smtClean="0"/>
              <a:t>5</a:t>
            </a:fld>
            <a:endParaRPr lang="sv-SE"/>
          </a:p>
        </p:txBody>
      </p:sp>
    </p:spTree>
    <p:extLst>
      <p:ext uri="{BB962C8B-B14F-4D97-AF65-F5344CB8AC3E}">
        <p14:creationId xmlns:p14="http://schemas.microsoft.com/office/powerpoint/2010/main" val="1576180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Träning</a:t>
            </a:r>
          </a:p>
          <a:p>
            <a:r>
              <a:rPr lang="sv-SE" dirty="0"/>
              <a:t>Vi tränar fotboll.</a:t>
            </a:r>
          </a:p>
          <a:p>
            <a:r>
              <a:rPr lang="sv-SE" dirty="0"/>
              <a:t>”leker” inte så mycket, det gör barnen i skolan och på fritiden.</a:t>
            </a:r>
          </a:p>
          <a:p>
            <a:endParaRPr lang="sv-SE" dirty="0"/>
          </a:p>
          <a:p>
            <a:r>
              <a:rPr lang="sv-SE" dirty="0"/>
              <a:t>Match</a:t>
            </a:r>
          </a:p>
          <a:p>
            <a:r>
              <a:rPr lang="sv-SE" dirty="0"/>
              <a:t>Föräldrar står på motsatta sidan från oss ledare och låter ledarna ta ansvar om vi inte önskar hjälp.</a:t>
            </a:r>
          </a:p>
        </p:txBody>
      </p:sp>
      <p:sp>
        <p:nvSpPr>
          <p:cNvPr id="4" name="Platshållare för bildnummer 3"/>
          <p:cNvSpPr>
            <a:spLocks noGrp="1"/>
          </p:cNvSpPr>
          <p:nvPr>
            <p:ph type="sldNum" sz="quarter" idx="5"/>
          </p:nvPr>
        </p:nvSpPr>
        <p:spPr/>
        <p:txBody>
          <a:bodyPr/>
          <a:lstStyle/>
          <a:p>
            <a:fld id="{5E4DDD58-17F3-8046-A5E0-9957E251BECA}" type="slidenum">
              <a:rPr lang="sv-SE" smtClean="0"/>
              <a:t>14</a:t>
            </a:fld>
            <a:endParaRPr lang="sv-SE"/>
          </a:p>
        </p:txBody>
      </p:sp>
    </p:spTree>
    <p:extLst>
      <p:ext uri="{BB962C8B-B14F-4D97-AF65-F5344CB8AC3E}">
        <p14:creationId xmlns:p14="http://schemas.microsoft.com/office/powerpoint/2010/main" val="1003377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FA81816A-9441-6D48-B899-490D7DFCF963}" type="datetimeFigureOut">
              <a:rPr lang="sv-SE" smtClean="0"/>
              <a:t>2019-08-21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C346EE7C-8AC5-394A-B260-34A4C19B9B6E}" type="slidenum">
              <a:rPr lang="sv-SE" smtClean="0"/>
              <a:t>‹#›</a:t>
            </a:fld>
            <a:endParaRPr lang="sv-SE"/>
          </a:p>
        </p:txBody>
      </p:sp>
    </p:spTree>
    <p:extLst>
      <p:ext uri="{BB962C8B-B14F-4D97-AF65-F5344CB8AC3E}">
        <p14:creationId xmlns:p14="http://schemas.microsoft.com/office/powerpoint/2010/main" val="1952409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FA81816A-9441-6D48-B899-490D7DFCF963}" type="datetimeFigureOut">
              <a:rPr lang="sv-SE" smtClean="0"/>
              <a:t>2019-08-21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C346EE7C-8AC5-394A-B260-34A4C19B9B6E}" type="slidenum">
              <a:rPr lang="sv-SE" smtClean="0"/>
              <a:t>‹#›</a:t>
            </a:fld>
            <a:endParaRPr lang="sv-SE"/>
          </a:p>
        </p:txBody>
      </p:sp>
    </p:spTree>
    <p:extLst>
      <p:ext uri="{BB962C8B-B14F-4D97-AF65-F5344CB8AC3E}">
        <p14:creationId xmlns:p14="http://schemas.microsoft.com/office/powerpoint/2010/main" val="1280516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FA81816A-9441-6D48-B899-490D7DFCF963}" type="datetimeFigureOut">
              <a:rPr lang="sv-SE" smtClean="0"/>
              <a:t>2019-08-21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C346EE7C-8AC5-394A-B260-34A4C19B9B6E}" type="slidenum">
              <a:rPr lang="sv-SE" smtClean="0"/>
              <a:t>‹#›</a:t>
            </a:fld>
            <a:endParaRPr lang="sv-SE"/>
          </a:p>
        </p:txBody>
      </p:sp>
    </p:spTree>
    <p:extLst>
      <p:ext uri="{BB962C8B-B14F-4D97-AF65-F5344CB8AC3E}">
        <p14:creationId xmlns:p14="http://schemas.microsoft.com/office/powerpoint/2010/main" val="1711625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FA81816A-9441-6D48-B899-490D7DFCF963}" type="datetimeFigureOut">
              <a:rPr lang="sv-SE" smtClean="0"/>
              <a:t>2019-08-21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C346EE7C-8AC5-394A-B260-34A4C19B9B6E}" type="slidenum">
              <a:rPr lang="sv-SE" smtClean="0"/>
              <a:t>‹#›</a:t>
            </a:fld>
            <a:endParaRPr lang="sv-SE"/>
          </a:p>
        </p:txBody>
      </p:sp>
    </p:spTree>
    <p:extLst>
      <p:ext uri="{BB962C8B-B14F-4D97-AF65-F5344CB8AC3E}">
        <p14:creationId xmlns:p14="http://schemas.microsoft.com/office/powerpoint/2010/main" val="595264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FA81816A-9441-6D48-B899-490D7DFCF963}" type="datetimeFigureOut">
              <a:rPr lang="sv-SE" smtClean="0"/>
              <a:t>2019-08-21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C346EE7C-8AC5-394A-B260-34A4C19B9B6E}" type="slidenum">
              <a:rPr lang="sv-SE" smtClean="0"/>
              <a:t>‹#›</a:t>
            </a:fld>
            <a:endParaRPr lang="sv-SE"/>
          </a:p>
        </p:txBody>
      </p:sp>
    </p:spTree>
    <p:extLst>
      <p:ext uri="{BB962C8B-B14F-4D97-AF65-F5344CB8AC3E}">
        <p14:creationId xmlns:p14="http://schemas.microsoft.com/office/powerpoint/2010/main" val="1634850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FA81816A-9441-6D48-B899-490D7DFCF963}" type="datetimeFigureOut">
              <a:rPr lang="sv-SE" smtClean="0"/>
              <a:t>2019-08-21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C346EE7C-8AC5-394A-B260-34A4C19B9B6E}" type="slidenum">
              <a:rPr lang="sv-SE" smtClean="0"/>
              <a:t>‹#›</a:t>
            </a:fld>
            <a:endParaRPr lang="sv-SE"/>
          </a:p>
        </p:txBody>
      </p:sp>
    </p:spTree>
    <p:extLst>
      <p:ext uri="{BB962C8B-B14F-4D97-AF65-F5344CB8AC3E}">
        <p14:creationId xmlns:p14="http://schemas.microsoft.com/office/powerpoint/2010/main" val="2030237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FA81816A-9441-6D48-B899-490D7DFCF963}" type="datetimeFigureOut">
              <a:rPr lang="sv-SE" smtClean="0"/>
              <a:t>2019-08-21</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C346EE7C-8AC5-394A-B260-34A4C19B9B6E}" type="slidenum">
              <a:rPr lang="sv-SE" smtClean="0"/>
              <a:t>‹#›</a:t>
            </a:fld>
            <a:endParaRPr lang="sv-SE"/>
          </a:p>
        </p:txBody>
      </p:sp>
    </p:spTree>
    <p:extLst>
      <p:ext uri="{BB962C8B-B14F-4D97-AF65-F5344CB8AC3E}">
        <p14:creationId xmlns:p14="http://schemas.microsoft.com/office/powerpoint/2010/main" val="837491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FA81816A-9441-6D48-B899-490D7DFCF963}" type="datetimeFigureOut">
              <a:rPr lang="sv-SE" smtClean="0"/>
              <a:t>2019-08-21</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C346EE7C-8AC5-394A-B260-34A4C19B9B6E}" type="slidenum">
              <a:rPr lang="sv-SE" smtClean="0"/>
              <a:t>‹#›</a:t>
            </a:fld>
            <a:endParaRPr lang="sv-SE"/>
          </a:p>
        </p:txBody>
      </p:sp>
    </p:spTree>
    <p:extLst>
      <p:ext uri="{BB962C8B-B14F-4D97-AF65-F5344CB8AC3E}">
        <p14:creationId xmlns:p14="http://schemas.microsoft.com/office/powerpoint/2010/main" val="1106322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FA81816A-9441-6D48-B899-490D7DFCF963}" type="datetimeFigureOut">
              <a:rPr lang="sv-SE" smtClean="0"/>
              <a:t>2019-08-21</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C346EE7C-8AC5-394A-B260-34A4C19B9B6E}" type="slidenum">
              <a:rPr lang="sv-SE" smtClean="0"/>
              <a:t>‹#›</a:t>
            </a:fld>
            <a:endParaRPr lang="sv-SE"/>
          </a:p>
        </p:txBody>
      </p:sp>
    </p:spTree>
    <p:extLst>
      <p:ext uri="{BB962C8B-B14F-4D97-AF65-F5344CB8AC3E}">
        <p14:creationId xmlns:p14="http://schemas.microsoft.com/office/powerpoint/2010/main" val="1043345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FA81816A-9441-6D48-B899-490D7DFCF963}" type="datetimeFigureOut">
              <a:rPr lang="sv-SE" smtClean="0"/>
              <a:t>2019-08-21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C346EE7C-8AC5-394A-B260-34A4C19B9B6E}" type="slidenum">
              <a:rPr lang="sv-SE" smtClean="0"/>
              <a:t>‹#›</a:t>
            </a:fld>
            <a:endParaRPr lang="sv-SE"/>
          </a:p>
        </p:txBody>
      </p:sp>
    </p:spTree>
    <p:extLst>
      <p:ext uri="{BB962C8B-B14F-4D97-AF65-F5344CB8AC3E}">
        <p14:creationId xmlns:p14="http://schemas.microsoft.com/office/powerpoint/2010/main" val="1310311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FA81816A-9441-6D48-B899-490D7DFCF963}" type="datetimeFigureOut">
              <a:rPr lang="sv-SE" smtClean="0"/>
              <a:t>2019-08-21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C346EE7C-8AC5-394A-B260-34A4C19B9B6E}" type="slidenum">
              <a:rPr lang="sv-SE" smtClean="0"/>
              <a:t>‹#›</a:t>
            </a:fld>
            <a:endParaRPr lang="sv-SE"/>
          </a:p>
        </p:txBody>
      </p:sp>
    </p:spTree>
    <p:extLst>
      <p:ext uri="{BB962C8B-B14F-4D97-AF65-F5344CB8AC3E}">
        <p14:creationId xmlns:p14="http://schemas.microsoft.com/office/powerpoint/2010/main" val="2107055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81816A-9441-6D48-B899-490D7DFCF963}" type="datetimeFigureOut">
              <a:rPr lang="sv-SE" smtClean="0"/>
              <a:t>2019-08-21</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46EE7C-8AC5-394A-B260-34A4C19B9B6E}" type="slidenum">
              <a:rPr lang="sv-SE" smtClean="0"/>
              <a:t>‹#›</a:t>
            </a:fld>
            <a:endParaRPr lang="sv-SE"/>
          </a:p>
        </p:txBody>
      </p:sp>
    </p:spTree>
    <p:extLst>
      <p:ext uri="{BB962C8B-B14F-4D97-AF65-F5344CB8AC3E}">
        <p14:creationId xmlns:p14="http://schemas.microsoft.com/office/powerpoint/2010/main" val="4556275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www.laget.se/LandvetterIF_2003" TargetMode="External"/><Relationship Id="rId7" Type="http://schemas.openxmlformats.org/officeDocument/2006/relationships/image" Target="../media/image12.jpg"/><Relationship Id="rId2" Type="http://schemas.openxmlformats.org/officeDocument/2006/relationships/hyperlink" Target="https://www.laget.se/LIF2003_F10" TargetMode="External"/><Relationship Id="rId1" Type="http://schemas.openxmlformats.org/officeDocument/2006/relationships/slideLayout" Target="../slideLayouts/slideLayout1.xml"/><Relationship Id="rId6" Type="http://schemas.openxmlformats.org/officeDocument/2006/relationships/image" Target="../media/image11.jpg"/><Relationship Id="rId5" Type="http://schemas.openxmlformats.org/officeDocument/2006/relationships/image" Target="../media/image1.png"/><Relationship Id="rId4" Type="http://schemas.openxmlformats.org/officeDocument/2006/relationships/hyperlink" Target="https://www.facebook.com/groups/1784312955197028/?ref=group_heade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youtube.com/watch?v=khXP8jbISXY"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solidFill>
            <a:schemeClr val="bg1"/>
          </a:solidFill>
        </p:spPr>
        <p:txBody>
          <a:bodyPr>
            <a:normAutofit/>
          </a:bodyPr>
          <a:lstStyle/>
          <a:p>
            <a:r>
              <a:rPr lang="sv-SE" sz="8000" b="1" dirty="0">
                <a:solidFill>
                  <a:srgbClr val="C00000"/>
                </a:solidFill>
              </a:rPr>
              <a:t>Föräldramöte F10</a:t>
            </a:r>
          </a:p>
        </p:txBody>
      </p:sp>
      <p:sp>
        <p:nvSpPr>
          <p:cNvPr id="3" name="Underrubrik 2"/>
          <p:cNvSpPr>
            <a:spLocks noGrp="1"/>
          </p:cNvSpPr>
          <p:nvPr>
            <p:ph type="subTitle" idx="1"/>
          </p:nvPr>
        </p:nvSpPr>
        <p:spPr/>
        <p:txBody>
          <a:bodyPr>
            <a:normAutofit/>
          </a:bodyPr>
          <a:lstStyle/>
          <a:p>
            <a:r>
              <a:rPr lang="sv-SE" sz="3600" b="1" dirty="0">
                <a:solidFill>
                  <a:srgbClr val="C00000"/>
                </a:solidFill>
              </a:rPr>
              <a:t>2019-08-21</a:t>
            </a:r>
          </a:p>
          <a:p>
            <a:r>
              <a:rPr lang="sv-SE" sz="3600" b="1" dirty="0">
                <a:solidFill>
                  <a:srgbClr val="C00000"/>
                </a:solidFill>
              </a:rPr>
              <a:t>17:15-18:00</a:t>
            </a:r>
            <a:endParaRPr lang="sv-SE" sz="1800" dirty="0"/>
          </a:p>
        </p:txBody>
      </p:sp>
      <p:pic>
        <p:nvPicPr>
          <p:cNvPr id="6" name="Bildobjekt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84724" y="5103341"/>
            <a:ext cx="2507147" cy="1404002"/>
          </a:xfrm>
          <a:prstGeom prst="rect">
            <a:avLst/>
          </a:prstGeom>
        </p:spPr>
      </p:pic>
      <p:sp>
        <p:nvSpPr>
          <p:cNvPr id="7" name="textruta 6"/>
          <p:cNvSpPr txBox="1"/>
          <p:nvPr/>
        </p:nvSpPr>
        <p:spPr>
          <a:xfrm>
            <a:off x="3457090" y="5253832"/>
            <a:ext cx="6406238" cy="369332"/>
          </a:xfrm>
          <a:prstGeom prst="rect">
            <a:avLst/>
          </a:prstGeom>
          <a:noFill/>
        </p:spPr>
        <p:txBody>
          <a:bodyPr wrap="square" rtlCol="0">
            <a:spAutoFit/>
          </a:bodyPr>
          <a:lstStyle/>
          <a:p>
            <a:r>
              <a:rPr lang="sv-SE" dirty="0">
                <a:solidFill>
                  <a:srgbClr val="C00000"/>
                </a:solidFill>
              </a:rPr>
              <a:t>Joel Rask och Karl Holmström på plats men alla ledare är med…</a:t>
            </a:r>
          </a:p>
        </p:txBody>
      </p:sp>
    </p:spTree>
    <p:extLst>
      <p:ext uri="{BB962C8B-B14F-4D97-AF65-F5344CB8AC3E}">
        <p14:creationId xmlns:p14="http://schemas.microsoft.com/office/powerpoint/2010/main" val="1754074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708454" y="321276"/>
            <a:ext cx="7171825" cy="976184"/>
          </a:xfrm>
          <a:solidFill>
            <a:schemeClr val="bg1"/>
          </a:solidFill>
        </p:spPr>
        <p:txBody>
          <a:bodyPr>
            <a:noAutofit/>
          </a:bodyPr>
          <a:lstStyle/>
          <a:p>
            <a:pPr algn="l"/>
            <a:r>
              <a:rPr lang="sv-SE" sz="4800" b="1" dirty="0">
                <a:solidFill>
                  <a:srgbClr val="C00000"/>
                </a:solidFill>
              </a:rPr>
              <a:t>Värdegrund Landvetter IF</a:t>
            </a:r>
          </a:p>
        </p:txBody>
      </p:sp>
      <p:sp>
        <p:nvSpPr>
          <p:cNvPr id="3" name="Underrubrik 2"/>
          <p:cNvSpPr>
            <a:spLocks noGrp="1"/>
          </p:cNvSpPr>
          <p:nvPr>
            <p:ph type="subTitle" idx="1"/>
          </p:nvPr>
        </p:nvSpPr>
        <p:spPr>
          <a:xfrm>
            <a:off x="708454" y="1297461"/>
            <a:ext cx="8101249" cy="5362832"/>
          </a:xfrm>
        </p:spPr>
        <p:txBody>
          <a:bodyPr>
            <a:noAutofit/>
          </a:bodyPr>
          <a:lstStyle/>
          <a:p>
            <a:pPr algn="l"/>
            <a:r>
              <a:rPr lang="sv-SE" sz="1600" dirty="0">
                <a:solidFill>
                  <a:srgbClr val="C00000"/>
                </a:solidFill>
              </a:rPr>
              <a:t>Landvetter IF vill tillsammans samla ortens familjer kring föreningens ungdomsverksamhet och verka för en bra miljö på och vid sidan av planen där alla är välkomna.</a:t>
            </a:r>
          </a:p>
          <a:p>
            <a:pPr algn="l"/>
            <a:r>
              <a:rPr lang="sv-SE" sz="1600" b="1" dirty="0">
                <a:solidFill>
                  <a:srgbClr val="C00000"/>
                </a:solidFill>
              </a:rPr>
              <a:t>Glädje och Gemenskap</a:t>
            </a:r>
          </a:p>
          <a:p>
            <a:pPr algn="l"/>
            <a:r>
              <a:rPr lang="sv-SE" sz="1600" dirty="0">
                <a:solidFill>
                  <a:srgbClr val="C00000"/>
                </a:solidFill>
              </a:rPr>
              <a:t>Glädje och Gemenskap är starka drivkrafter för att idrotta. Vi vill bedriva och utveckla vår verksamhet så att vi ska kunna ha roligt, må bra och prestera mera.</a:t>
            </a:r>
          </a:p>
          <a:p>
            <a:pPr algn="l"/>
            <a:r>
              <a:rPr lang="sv-SE" sz="1600" b="1" dirty="0">
                <a:solidFill>
                  <a:srgbClr val="C00000"/>
                </a:solidFill>
              </a:rPr>
              <a:t>Demokrati och delaktighet</a:t>
            </a:r>
          </a:p>
          <a:p>
            <a:pPr algn="l"/>
            <a:r>
              <a:rPr lang="sv-SE" sz="1600" dirty="0">
                <a:solidFill>
                  <a:srgbClr val="C00000"/>
                </a:solidFill>
              </a:rPr>
              <a:t>Föreningsdemokratin innebär att alla medlemmars röst har lika värde. Delaktighet innebär att alla som deltar får vara med och bestämma om och ta ansvar för vår verksamhet. Demokrati och delaktighet ska utövas jämställt och oavsett bakgrund.</a:t>
            </a:r>
          </a:p>
          <a:p>
            <a:pPr algn="l"/>
            <a:r>
              <a:rPr lang="sv-SE" sz="1600" b="1" dirty="0">
                <a:solidFill>
                  <a:srgbClr val="C00000"/>
                </a:solidFill>
              </a:rPr>
              <a:t>Allas rätt att vara med</a:t>
            </a:r>
          </a:p>
          <a:p>
            <a:pPr algn="l"/>
            <a:r>
              <a:rPr lang="sv-SE" sz="1600" dirty="0">
                <a:solidFill>
                  <a:srgbClr val="C00000"/>
                </a:solidFill>
              </a:rPr>
              <a:t>Allas rätt att vara med innebär att alla som vill ska kunna vara med utifrån sina förutsättningar. Alla som vill, oavsett nationalitet, etniskt ursprung, religion, ålder, kön eller sexuell läggning samt fysiska och psykiska förutsättningar, får vara med i föreningens verksamhet.</a:t>
            </a:r>
          </a:p>
          <a:p>
            <a:pPr algn="l"/>
            <a:r>
              <a:rPr lang="sv-SE" sz="1600" b="1" dirty="0">
                <a:solidFill>
                  <a:srgbClr val="C00000"/>
                </a:solidFill>
              </a:rPr>
              <a:t>Rent spel</a:t>
            </a:r>
          </a:p>
          <a:p>
            <a:pPr algn="l"/>
            <a:r>
              <a:rPr lang="sv-SE" sz="1600" dirty="0">
                <a:solidFill>
                  <a:srgbClr val="C00000"/>
                </a:solidFill>
              </a:rPr>
              <a:t>Rent spel och ärlighet är en förutsättning för tävlande på lika villkor. Det innebär att hålla sig inom ramarna för överenskommelser och en god etik och moral. Att verka mot fusk, doping och osund ekonomi, mot mobbning, trakasserier och våld såväl på som utanför fotbollsplanen.</a:t>
            </a:r>
          </a:p>
          <a:p>
            <a:pPr algn="l"/>
            <a:endParaRPr lang="sv-SE" sz="1600" dirty="0"/>
          </a:p>
        </p:txBody>
      </p:sp>
      <p:pic>
        <p:nvPicPr>
          <p:cNvPr id="6" name="Bildobjekt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84724" y="5103341"/>
            <a:ext cx="2507147" cy="1404002"/>
          </a:xfrm>
          <a:prstGeom prst="rect">
            <a:avLst/>
          </a:prstGeom>
        </p:spPr>
      </p:pic>
    </p:spTree>
    <p:extLst>
      <p:ext uri="{BB962C8B-B14F-4D97-AF65-F5344CB8AC3E}">
        <p14:creationId xmlns:p14="http://schemas.microsoft.com/office/powerpoint/2010/main" val="1933269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708454" y="321276"/>
            <a:ext cx="5253433" cy="976184"/>
          </a:xfrm>
          <a:solidFill>
            <a:schemeClr val="bg1"/>
          </a:solidFill>
        </p:spPr>
        <p:txBody>
          <a:bodyPr>
            <a:noAutofit/>
          </a:bodyPr>
          <a:lstStyle/>
          <a:p>
            <a:pPr algn="l"/>
            <a:r>
              <a:rPr lang="sv-SE" sz="4800" b="1" dirty="0">
                <a:solidFill>
                  <a:srgbClr val="C00000"/>
                </a:solidFill>
              </a:rPr>
              <a:t>Riktlinjer ledare</a:t>
            </a:r>
          </a:p>
        </p:txBody>
      </p:sp>
      <p:sp>
        <p:nvSpPr>
          <p:cNvPr id="3" name="Underrubrik 2"/>
          <p:cNvSpPr>
            <a:spLocks noGrp="1"/>
          </p:cNvSpPr>
          <p:nvPr>
            <p:ph type="subTitle" idx="1"/>
          </p:nvPr>
        </p:nvSpPr>
        <p:spPr>
          <a:xfrm>
            <a:off x="708455" y="1563173"/>
            <a:ext cx="7696244" cy="4824657"/>
          </a:xfrm>
        </p:spPr>
        <p:txBody>
          <a:bodyPr>
            <a:normAutofit lnSpcReduction="10000"/>
          </a:bodyPr>
          <a:lstStyle/>
          <a:p>
            <a:pPr marL="342900" indent="-342900" algn="l">
              <a:buFont typeface="Arial" panose="020B0604020202020204" pitchFamily="34" charset="0"/>
              <a:buChar char="•"/>
            </a:pPr>
            <a:r>
              <a:rPr lang="sv-SE" sz="2000" dirty="0">
                <a:solidFill>
                  <a:srgbClr val="C00000"/>
                </a:solidFill>
              </a:rPr>
              <a:t>Vi har en positiv människosyn och ser potentialen och utvecklingsmöjligheten i alla spelarna</a:t>
            </a:r>
          </a:p>
          <a:p>
            <a:pPr marL="342900" indent="-342900" algn="l">
              <a:buFont typeface="Arial" panose="020B0604020202020204" pitchFamily="34" charset="0"/>
              <a:buChar char="•"/>
            </a:pPr>
            <a:r>
              <a:rPr lang="sv-SE" sz="2000" dirty="0">
                <a:solidFill>
                  <a:srgbClr val="C00000"/>
                </a:solidFill>
              </a:rPr>
              <a:t>Lära våra barn att leka och spela fotboll på ett lekfullt sätt med mycket bollkontakt.</a:t>
            </a:r>
          </a:p>
          <a:p>
            <a:pPr marL="342900" indent="-342900" algn="l">
              <a:buFont typeface="Arial" panose="020B0604020202020204" pitchFamily="34" charset="0"/>
              <a:buChar char="•"/>
            </a:pPr>
            <a:r>
              <a:rPr lang="sv-SE" sz="2000" dirty="0">
                <a:solidFill>
                  <a:srgbClr val="C00000"/>
                </a:solidFill>
              </a:rPr>
              <a:t>Fokusera på, och prata om prestationen i det vi gör, inte resultatet.</a:t>
            </a:r>
          </a:p>
          <a:p>
            <a:pPr marL="342900" indent="-342900" algn="l">
              <a:buFont typeface="Arial" panose="020B0604020202020204" pitchFamily="34" charset="0"/>
              <a:buChar char="•"/>
            </a:pPr>
            <a:r>
              <a:rPr lang="sv-SE" sz="2000" dirty="0">
                <a:solidFill>
                  <a:srgbClr val="C00000"/>
                </a:solidFill>
              </a:rPr>
              <a:t>Arbetet vi gör är långsiktigt, barnen växer i olika takt och det är viktigt att vi får med oss alla på resan mot att utvecklas som fotbollsspelare och individ.</a:t>
            </a:r>
          </a:p>
          <a:p>
            <a:pPr marL="342900" indent="-342900" algn="l">
              <a:buFont typeface="Arial" panose="020B0604020202020204" pitchFamily="34" charset="0"/>
              <a:buChar char="•"/>
            </a:pPr>
            <a:r>
              <a:rPr lang="sv-SE" sz="2000" dirty="0">
                <a:solidFill>
                  <a:srgbClr val="C00000"/>
                </a:solidFill>
              </a:rPr>
              <a:t>Utgå alltid ifrån barnets förutsättningar.</a:t>
            </a:r>
          </a:p>
          <a:p>
            <a:pPr marL="342900" indent="-342900" algn="l">
              <a:buFont typeface="Arial" panose="020B0604020202020204" pitchFamily="34" charset="0"/>
              <a:buChar char="•"/>
            </a:pPr>
            <a:r>
              <a:rPr lang="sv-SE" sz="2000" dirty="0">
                <a:solidFill>
                  <a:srgbClr val="C00000"/>
                </a:solidFill>
              </a:rPr>
              <a:t>Fotbollsverksamheten ska uppfattas som rolig.</a:t>
            </a:r>
          </a:p>
          <a:p>
            <a:pPr marL="342900" indent="-342900" algn="l">
              <a:buFont typeface="Arial" panose="020B0604020202020204" pitchFamily="34" charset="0"/>
              <a:buChar char="•"/>
            </a:pPr>
            <a:r>
              <a:rPr lang="sv-SE" sz="2000" dirty="0">
                <a:solidFill>
                  <a:srgbClr val="C00000"/>
                </a:solidFill>
              </a:rPr>
              <a:t>Fotbollsverksamheten ska ge barnen en ökad självkänsla och självförtroende.</a:t>
            </a:r>
          </a:p>
          <a:p>
            <a:pPr marL="342900" indent="-342900" algn="l">
              <a:buFont typeface="Arial" panose="020B0604020202020204" pitchFamily="34" charset="0"/>
              <a:buChar char="•"/>
            </a:pPr>
            <a:r>
              <a:rPr lang="sv-SE" sz="2000" dirty="0">
                <a:solidFill>
                  <a:srgbClr val="C00000"/>
                </a:solidFill>
              </a:rPr>
              <a:t>Varje tränare känner till vad vi ska träna, varför vi ska träna på det samt hur övningarna ska genomföras.</a:t>
            </a:r>
          </a:p>
          <a:p>
            <a:pPr marL="342900" indent="-342900" algn="l">
              <a:buFont typeface="Arial" panose="020B0604020202020204" pitchFamily="34" charset="0"/>
              <a:buChar char="•"/>
            </a:pPr>
            <a:r>
              <a:rPr lang="sv-SE" sz="2000" dirty="0">
                <a:solidFill>
                  <a:srgbClr val="C00000"/>
                </a:solidFill>
              </a:rPr>
              <a:t>Finns alltid plats för fler ledare som vill ha på sig den blåa ledartröjan.</a:t>
            </a:r>
          </a:p>
        </p:txBody>
      </p:sp>
      <p:pic>
        <p:nvPicPr>
          <p:cNvPr id="6" name="Bildobjekt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84724" y="5103341"/>
            <a:ext cx="2507147" cy="1404002"/>
          </a:xfrm>
          <a:prstGeom prst="rect">
            <a:avLst/>
          </a:prstGeom>
        </p:spPr>
      </p:pic>
      <p:pic>
        <p:nvPicPr>
          <p:cNvPr id="4" name="Bildobjekt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2819" y="1251625"/>
            <a:ext cx="3599482" cy="2562831"/>
          </a:xfrm>
          <a:prstGeom prst="rect">
            <a:avLst/>
          </a:prstGeom>
        </p:spPr>
      </p:pic>
    </p:spTree>
    <p:extLst>
      <p:ext uri="{BB962C8B-B14F-4D97-AF65-F5344CB8AC3E}">
        <p14:creationId xmlns:p14="http://schemas.microsoft.com/office/powerpoint/2010/main" val="663892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708454" y="321276"/>
            <a:ext cx="5951837" cy="976184"/>
          </a:xfrm>
          <a:solidFill>
            <a:schemeClr val="bg1"/>
          </a:solidFill>
        </p:spPr>
        <p:txBody>
          <a:bodyPr>
            <a:noAutofit/>
          </a:bodyPr>
          <a:lstStyle/>
          <a:p>
            <a:pPr algn="l"/>
            <a:r>
              <a:rPr lang="sv-SE" sz="4800" b="1" dirty="0">
                <a:solidFill>
                  <a:srgbClr val="C00000"/>
                </a:solidFill>
              </a:rPr>
              <a:t>Riktlinjer föräldrar</a:t>
            </a:r>
          </a:p>
        </p:txBody>
      </p:sp>
      <p:sp>
        <p:nvSpPr>
          <p:cNvPr id="3" name="Underrubrik 2"/>
          <p:cNvSpPr>
            <a:spLocks noGrp="1"/>
          </p:cNvSpPr>
          <p:nvPr>
            <p:ph type="subTitle" idx="1"/>
          </p:nvPr>
        </p:nvSpPr>
        <p:spPr>
          <a:xfrm>
            <a:off x="708454" y="1563174"/>
            <a:ext cx="9226378" cy="4775842"/>
          </a:xfrm>
        </p:spPr>
        <p:txBody>
          <a:bodyPr>
            <a:normAutofit/>
          </a:bodyPr>
          <a:lstStyle/>
          <a:p>
            <a:pPr algn="l"/>
            <a:r>
              <a:rPr lang="sv-SE" sz="1600" dirty="0">
                <a:solidFill>
                  <a:srgbClr val="C00000"/>
                </a:solidFill>
              </a:rPr>
              <a:t>Att vara fotbollsförälder och att få följa sitt barns utveckling från barn till ungdom och senare vuxen är en fantastiskt resa. Fotbollen kommer förhoppningsvis berika båda dig och ditt barns tillvaro. För att resan i Landvetter IF ska bli så bra och rolig som möjligt vill vi ha din hjälp med följande:</a:t>
            </a:r>
          </a:p>
          <a:p>
            <a:pPr marL="265113" indent="-265113" algn="l">
              <a:buFont typeface="Arial" panose="020B0604020202020204" pitchFamily="34" charset="0"/>
              <a:buChar char="•"/>
            </a:pPr>
            <a:r>
              <a:rPr lang="sv-SE" sz="1600" dirty="0">
                <a:solidFill>
                  <a:srgbClr val="C00000"/>
                </a:solidFill>
              </a:rPr>
              <a:t>E</a:t>
            </a:r>
            <a:r>
              <a:rPr lang="sv-SE" sz="1600" u="sng" dirty="0">
                <a:solidFill>
                  <a:srgbClr val="C00000"/>
                </a:solidFill>
              </a:rPr>
              <a:t>ngagera dig </a:t>
            </a:r>
            <a:r>
              <a:rPr lang="sv-SE" sz="1600" dirty="0">
                <a:solidFill>
                  <a:srgbClr val="C00000"/>
                </a:solidFill>
              </a:rPr>
              <a:t>- Föreningsledare är engagerade på ideell basis och gör ett stort jobb med planering och genomförande av träning och match. Avlasta dem med transport till matcher och cuper. Ditt engagemang har stor betydelse för vår verksamhet.</a:t>
            </a:r>
          </a:p>
          <a:p>
            <a:pPr marL="265113" indent="-265113" algn="l">
              <a:buFont typeface="Arial" panose="020B0604020202020204" pitchFamily="34" charset="0"/>
              <a:buChar char="•"/>
            </a:pPr>
            <a:r>
              <a:rPr lang="sv-SE" sz="1600" u="sng" dirty="0">
                <a:solidFill>
                  <a:srgbClr val="C00000"/>
                </a:solidFill>
              </a:rPr>
              <a:t>Lita på tränarna </a:t>
            </a:r>
            <a:r>
              <a:rPr lang="sv-SE" sz="1600" dirty="0">
                <a:solidFill>
                  <a:srgbClr val="C00000"/>
                </a:solidFill>
              </a:rPr>
              <a:t>- Ge dem stöd och plats att göra sitt jobb. De är där varje gång och ser barnens utveckling på nära håll. Lita på deras träningsupplägg och laguttagningar.</a:t>
            </a:r>
          </a:p>
          <a:p>
            <a:pPr marL="265113" indent="-265113" algn="l">
              <a:buFont typeface="Arial" panose="020B0604020202020204" pitchFamily="34" charset="0"/>
              <a:buChar char="•"/>
            </a:pPr>
            <a:r>
              <a:rPr lang="sv-SE" sz="1600" u="sng" dirty="0">
                <a:solidFill>
                  <a:srgbClr val="C00000"/>
                </a:solidFill>
              </a:rPr>
              <a:t>Låt domaren göra sitt jobb </a:t>
            </a:r>
            <a:r>
              <a:rPr lang="sv-SE" sz="1600" dirty="0">
                <a:solidFill>
                  <a:srgbClr val="C00000"/>
                </a:solidFill>
              </a:rPr>
              <a:t>- Ditt beteende är ofta skillnaden mellan en trygg och positiv miljö eller den raka motsatsen. Uppmuntra ditt barn till Fair Play och en positiv attityd genom att leva som du lär.</a:t>
            </a:r>
          </a:p>
          <a:p>
            <a:pPr marL="265113" indent="-265113" algn="l">
              <a:buFont typeface="Arial" panose="020B0604020202020204" pitchFamily="34" charset="0"/>
              <a:buChar char="•"/>
            </a:pPr>
            <a:r>
              <a:rPr lang="sv-SE" sz="1600" u="sng" dirty="0">
                <a:solidFill>
                  <a:srgbClr val="C00000"/>
                </a:solidFill>
              </a:rPr>
              <a:t>Fokus på prestationen, inte resultatet </a:t>
            </a:r>
            <a:r>
              <a:rPr lang="sv-SE" sz="1600" dirty="0">
                <a:solidFill>
                  <a:srgbClr val="C00000"/>
                </a:solidFill>
              </a:rPr>
              <a:t>- I Landvetter IF prioriterar vi utvecklingen av våra spelare och grupper långt före kortsiktiga framgångar i seriespel och cuper. Vi vet att ett långsiktigt arbete mot en bra prestation och tillämpning av inlärda moment kommer att leda till framgång så småningom. Oavsett är det mer intressant att se att utveckling leder till duktiga fotbollsspelare, men främst att de blir bra människor och goda medborgare.</a:t>
            </a:r>
          </a:p>
          <a:p>
            <a:pPr marL="265113" indent="-265113" algn="l">
              <a:buFont typeface="Arial" panose="020B0604020202020204" pitchFamily="34" charset="0"/>
              <a:buChar char="•"/>
            </a:pPr>
            <a:r>
              <a:rPr lang="sv-SE" sz="1600" dirty="0">
                <a:solidFill>
                  <a:srgbClr val="C00000"/>
                </a:solidFill>
              </a:rPr>
              <a:t>Som förälder ber vi dig att se träningen som ett tillfälle där du och ditt barn får chansen att vara med en resa mot ett livslångt idrotts- och fotbollsintresse. Var här och titta när ditt barn tränar. Om du duckar för dåligt väder kommer ditt barn också att göra det.</a:t>
            </a:r>
            <a:endParaRPr lang="sv-SE" sz="700" dirty="0"/>
          </a:p>
        </p:txBody>
      </p:sp>
      <p:pic>
        <p:nvPicPr>
          <p:cNvPr id="6" name="Bildobjekt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84724" y="5103341"/>
            <a:ext cx="2507147" cy="1404002"/>
          </a:xfrm>
          <a:prstGeom prst="rect">
            <a:avLst/>
          </a:prstGeom>
        </p:spPr>
      </p:pic>
    </p:spTree>
    <p:extLst>
      <p:ext uri="{BB962C8B-B14F-4D97-AF65-F5344CB8AC3E}">
        <p14:creationId xmlns:p14="http://schemas.microsoft.com/office/powerpoint/2010/main" val="200247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708454" y="321276"/>
            <a:ext cx="7026876" cy="976184"/>
          </a:xfrm>
          <a:solidFill>
            <a:schemeClr val="bg1"/>
          </a:solidFill>
        </p:spPr>
        <p:txBody>
          <a:bodyPr>
            <a:noAutofit/>
          </a:bodyPr>
          <a:lstStyle/>
          <a:p>
            <a:pPr algn="l"/>
            <a:r>
              <a:rPr lang="sv-SE" sz="4800" b="1" dirty="0">
                <a:solidFill>
                  <a:srgbClr val="C00000"/>
                </a:solidFill>
              </a:rPr>
              <a:t>Riktlinjer spelare</a:t>
            </a:r>
          </a:p>
        </p:txBody>
      </p:sp>
      <p:sp>
        <p:nvSpPr>
          <p:cNvPr id="3" name="Underrubrik 2"/>
          <p:cNvSpPr>
            <a:spLocks noGrp="1"/>
          </p:cNvSpPr>
          <p:nvPr>
            <p:ph type="subTitle" idx="1"/>
          </p:nvPr>
        </p:nvSpPr>
        <p:spPr>
          <a:xfrm>
            <a:off x="708453" y="1609795"/>
            <a:ext cx="6898577" cy="4966103"/>
          </a:xfrm>
        </p:spPr>
        <p:txBody>
          <a:bodyPr>
            <a:normAutofit fontScale="62500" lnSpcReduction="20000"/>
          </a:bodyPr>
          <a:lstStyle/>
          <a:p>
            <a:pPr marL="342900" indent="-342900" algn="l">
              <a:buFont typeface="Arial" panose="020B0604020202020204" pitchFamily="34" charset="0"/>
              <a:buChar char="•"/>
            </a:pPr>
            <a:r>
              <a:rPr lang="sv-SE" dirty="0">
                <a:solidFill>
                  <a:srgbClr val="C00000"/>
                </a:solidFill>
              </a:rPr>
              <a:t>Jag som spelare representerar hela föreningen när jag bär en matchtröja eller ett </a:t>
            </a:r>
            <a:r>
              <a:rPr lang="sv-SE" dirty="0" err="1">
                <a:solidFill>
                  <a:srgbClr val="C00000"/>
                </a:solidFill>
              </a:rPr>
              <a:t>träningsställ</a:t>
            </a:r>
            <a:r>
              <a:rPr lang="sv-SE" dirty="0">
                <a:solidFill>
                  <a:srgbClr val="C00000"/>
                </a:solidFill>
              </a:rPr>
              <a:t>.</a:t>
            </a:r>
          </a:p>
          <a:p>
            <a:pPr marL="342900" indent="-342900" algn="l">
              <a:buFont typeface="Arial" panose="020B0604020202020204" pitchFamily="34" charset="0"/>
              <a:buChar char="•"/>
            </a:pPr>
            <a:r>
              <a:rPr lang="sv-SE" dirty="0">
                <a:solidFill>
                  <a:srgbClr val="C00000"/>
                </a:solidFill>
              </a:rPr>
              <a:t>Jag är alltid en glad och god kompis på och utanför planen.</a:t>
            </a:r>
          </a:p>
          <a:p>
            <a:pPr marL="342900" indent="-342900" algn="l">
              <a:buFont typeface="Arial" panose="020B0604020202020204" pitchFamily="34" charset="0"/>
              <a:buChar char="•"/>
            </a:pPr>
            <a:r>
              <a:rPr lang="sv-SE" dirty="0">
                <a:solidFill>
                  <a:srgbClr val="C00000"/>
                </a:solidFill>
              </a:rPr>
              <a:t>Jag stöttar mina lagkamrater.</a:t>
            </a:r>
          </a:p>
          <a:p>
            <a:pPr marL="342900" indent="-342900" algn="l">
              <a:buFont typeface="Arial" panose="020B0604020202020204" pitchFamily="34" charset="0"/>
              <a:buChar char="•"/>
            </a:pPr>
            <a:r>
              <a:rPr lang="sv-SE" dirty="0">
                <a:solidFill>
                  <a:srgbClr val="C00000"/>
                </a:solidFill>
              </a:rPr>
              <a:t>Jag respekterar och lyssnar på mina tränare. När de pratar är jag tyst.</a:t>
            </a:r>
          </a:p>
          <a:p>
            <a:pPr marL="342900" indent="-342900" algn="l">
              <a:buFont typeface="Arial" panose="020B0604020202020204" pitchFamily="34" charset="0"/>
              <a:buChar char="•"/>
            </a:pPr>
            <a:r>
              <a:rPr lang="sv-SE" dirty="0">
                <a:solidFill>
                  <a:srgbClr val="C00000"/>
                </a:solidFill>
              </a:rPr>
              <a:t>Uppsatt hår under träning och match.</a:t>
            </a:r>
          </a:p>
          <a:p>
            <a:pPr marL="342900" indent="-342900" algn="l">
              <a:buFont typeface="Arial" panose="020B0604020202020204" pitchFamily="34" charset="0"/>
              <a:buChar char="•"/>
            </a:pPr>
            <a:r>
              <a:rPr lang="sv-SE" dirty="0">
                <a:solidFill>
                  <a:srgbClr val="C00000"/>
                </a:solidFill>
              </a:rPr>
              <a:t>Äta ordentligt och uträtta andra behov innan samling till både träning och match.</a:t>
            </a:r>
          </a:p>
          <a:p>
            <a:pPr algn="l"/>
            <a:r>
              <a:rPr lang="sv-SE" b="1" dirty="0">
                <a:solidFill>
                  <a:srgbClr val="C00000"/>
                </a:solidFill>
              </a:rPr>
              <a:t>Inför träning &amp; match</a:t>
            </a:r>
          </a:p>
          <a:p>
            <a:pPr marL="342900" indent="-342900" algn="l">
              <a:buFont typeface="Arial" panose="020B0604020202020204" pitchFamily="34" charset="0"/>
              <a:buChar char="•"/>
            </a:pPr>
            <a:r>
              <a:rPr lang="sv-SE" dirty="0">
                <a:solidFill>
                  <a:srgbClr val="C00000"/>
                </a:solidFill>
              </a:rPr>
              <a:t>Jag kommer i god tid till träning och match.</a:t>
            </a:r>
          </a:p>
          <a:p>
            <a:pPr marL="342900" indent="-342900" algn="l">
              <a:buFont typeface="Arial" panose="020B0604020202020204" pitchFamily="34" charset="0"/>
              <a:buChar char="•"/>
            </a:pPr>
            <a:r>
              <a:rPr lang="sv-SE" dirty="0">
                <a:solidFill>
                  <a:srgbClr val="C00000"/>
                </a:solidFill>
              </a:rPr>
              <a:t>Jag hör av mig om jag är sjuk.</a:t>
            </a:r>
          </a:p>
          <a:p>
            <a:pPr algn="l"/>
            <a:r>
              <a:rPr lang="sv-SE" b="1" dirty="0">
                <a:solidFill>
                  <a:srgbClr val="C00000"/>
                </a:solidFill>
              </a:rPr>
              <a:t>Under träning</a:t>
            </a:r>
          </a:p>
          <a:p>
            <a:pPr marL="342900" indent="-342900" algn="l">
              <a:buFont typeface="Arial" panose="020B0604020202020204" pitchFamily="34" charset="0"/>
              <a:buChar char="•"/>
            </a:pPr>
            <a:r>
              <a:rPr lang="sv-SE" dirty="0">
                <a:solidFill>
                  <a:srgbClr val="C00000"/>
                </a:solidFill>
              </a:rPr>
              <a:t>Jag gör alltid mitt bästa. Det är mycket roligare om alla försöker lära sig och ha roligt.</a:t>
            </a:r>
          </a:p>
          <a:p>
            <a:pPr marL="342900" indent="-342900" algn="l">
              <a:buFont typeface="Arial" panose="020B0604020202020204" pitchFamily="34" charset="0"/>
              <a:buChar char="•"/>
            </a:pPr>
            <a:r>
              <a:rPr lang="sv-SE" dirty="0">
                <a:solidFill>
                  <a:srgbClr val="C00000"/>
                </a:solidFill>
              </a:rPr>
              <a:t>Jag säger inget dumt till mina kompisar.</a:t>
            </a:r>
          </a:p>
          <a:p>
            <a:pPr marL="342900" indent="-342900" algn="l">
              <a:buFont typeface="Arial" panose="020B0604020202020204" pitchFamily="34" charset="0"/>
              <a:buChar char="•"/>
            </a:pPr>
            <a:r>
              <a:rPr lang="sv-SE" dirty="0">
                <a:solidFill>
                  <a:srgbClr val="C00000"/>
                </a:solidFill>
              </a:rPr>
              <a:t>Jag gör inget elakt mot någon kompis.</a:t>
            </a:r>
          </a:p>
          <a:p>
            <a:pPr marL="342900" indent="-342900" algn="l">
              <a:buFont typeface="Arial" panose="020B0604020202020204" pitchFamily="34" charset="0"/>
              <a:buChar char="•"/>
            </a:pPr>
            <a:r>
              <a:rPr lang="sv-SE" dirty="0">
                <a:solidFill>
                  <a:srgbClr val="C00000"/>
                </a:solidFill>
              </a:rPr>
              <a:t>Jag vet att om någon säger något dumt eller gör något elakt mot en kompis att de plockas av träningen.</a:t>
            </a:r>
          </a:p>
          <a:p>
            <a:pPr marL="342900" indent="-342900" algn="l">
              <a:buFont typeface="Arial" panose="020B0604020202020204" pitchFamily="34" charset="0"/>
              <a:buChar char="•"/>
            </a:pPr>
            <a:r>
              <a:rPr lang="sv-SE" dirty="0">
                <a:solidFill>
                  <a:srgbClr val="C00000"/>
                </a:solidFill>
              </a:rPr>
              <a:t>Alla ska hjälpa till att plocka ihop vår träningsutrustning.</a:t>
            </a:r>
          </a:p>
          <a:p>
            <a:pPr algn="l"/>
            <a:endParaRPr lang="sv-SE" dirty="0">
              <a:solidFill>
                <a:srgbClr val="C00000"/>
              </a:solidFill>
            </a:endParaRPr>
          </a:p>
        </p:txBody>
      </p:sp>
      <p:pic>
        <p:nvPicPr>
          <p:cNvPr id="6" name="Bildobjekt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84724" y="5103341"/>
            <a:ext cx="2507147" cy="1404002"/>
          </a:xfrm>
          <a:prstGeom prst="rect">
            <a:avLst/>
          </a:prstGeom>
        </p:spPr>
      </p:pic>
      <p:pic>
        <p:nvPicPr>
          <p:cNvPr id="4" name="Bildobjekt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3712" y="661481"/>
            <a:ext cx="3618688" cy="2714016"/>
          </a:xfrm>
          <a:prstGeom prst="rect">
            <a:avLst/>
          </a:prstGeom>
        </p:spPr>
      </p:pic>
    </p:spTree>
    <p:extLst>
      <p:ext uri="{BB962C8B-B14F-4D97-AF65-F5344CB8AC3E}">
        <p14:creationId xmlns:p14="http://schemas.microsoft.com/office/powerpoint/2010/main" val="823214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708454" y="321276"/>
            <a:ext cx="5371070" cy="976184"/>
          </a:xfrm>
          <a:solidFill>
            <a:schemeClr val="bg1"/>
          </a:solidFill>
        </p:spPr>
        <p:txBody>
          <a:bodyPr>
            <a:noAutofit/>
          </a:bodyPr>
          <a:lstStyle/>
          <a:p>
            <a:pPr algn="l"/>
            <a:r>
              <a:rPr lang="sv-SE" sz="4800" b="1" dirty="0">
                <a:solidFill>
                  <a:srgbClr val="C00000"/>
                </a:solidFill>
              </a:rPr>
              <a:t>Träningar/matcher</a:t>
            </a:r>
          </a:p>
        </p:txBody>
      </p:sp>
      <p:sp>
        <p:nvSpPr>
          <p:cNvPr id="3" name="Underrubrik 2"/>
          <p:cNvSpPr>
            <a:spLocks noGrp="1"/>
          </p:cNvSpPr>
          <p:nvPr>
            <p:ph type="subTitle" idx="1"/>
          </p:nvPr>
        </p:nvSpPr>
        <p:spPr>
          <a:xfrm>
            <a:off x="708454" y="1563173"/>
            <a:ext cx="9195834" cy="4503995"/>
          </a:xfrm>
        </p:spPr>
        <p:txBody>
          <a:bodyPr>
            <a:normAutofit fontScale="47500" lnSpcReduction="20000"/>
          </a:bodyPr>
          <a:lstStyle/>
          <a:p>
            <a:pPr marL="457200" indent="-457200" algn="l">
              <a:buFont typeface="Arial" charset="0"/>
              <a:buChar char="•"/>
            </a:pPr>
            <a:r>
              <a:rPr lang="sv-SE" sz="3200" dirty="0">
                <a:solidFill>
                  <a:srgbClr val="C00000"/>
                </a:solidFill>
              </a:rPr>
              <a:t>Vi vill ha med så många som möjligt så länge som möjligt för att de ska kunna bli så bra som möjligt.</a:t>
            </a:r>
          </a:p>
          <a:p>
            <a:pPr marL="457200" indent="-457200" algn="l">
              <a:buFont typeface="Arial" charset="0"/>
              <a:buChar char="•"/>
            </a:pPr>
            <a:r>
              <a:rPr lang="sv-SE" sz="3200" dirty="0">
                <a:solidFill>
                  <a:srgbClr val="C00000"/>
                </a:solidFill>
              </a:rPr>
              <a:t>”Bredd och topp i balans” - Föreningen ska kunna erbjuda rätt utmaning för alla individer i föreningen i syfte att behålla alla ungdomar genom junioråldern.</a:t>
            </a:r>
          </a:p>
          <a:p>
            <a:pPr algn="l"/>
            <a:r>
              <a:rPr lang="sv-SE" sz="3200" b="1" dirty="0">
                <a:solidFill>
                  <a:srgbClr val="C00000"/>
                </a:solidFill>
              </a:rPr>
              <a:t>Träning</a:t>
            </a:r>
          </a:p>
          <a:p>
            <a:pPr marL="457200" indent="-457200" algn="l">
              <a:buFont typeface="Arial" charset="0"/>
              <a:buChar char="•"/>
            </a:pPr>
            <a:r>
              <a:rPr lang="sv-SE" sz="3200" dirty="0">
                <a:solidFill>
                  <a:srgbClr val="C00000"/>
                </a:solidFill>
              </a:rPr>
              <a:t>Träningarna ska innehålla mycket bollkontakt för alla. </a:t>
            </a:r>
          </a:p>
          <a:p>
            <a:pPr marL="457200" indent="-457200" algn="l">
              <a:buFont typeface="Arial" charset="0"/>
              <a:buChar char="•"/>
            </a:pPr>
            <a:r>
              <a:rPr lang="sv-SE" sz="3200" dirty="0">
                <a:solidFill>
                  <a:srgbClr val="C00000"/>
                </a:solidFill>
              </a:rPr>
              <a:t>Vi tränar på olika moment, såsom bollmottagning, passningar, teknik, skott och spelövningar. </a:t>
            </a:r>
          </a:p>
          <a:p>
            <a:pPr marL="457200" indent="-457200" algn="l">
              <a:buFont typeface="Arial" charset="0"/>
              <a:buChar char="•"/>
            </a:pPr>
            <a:r>
              <a:rPr lang="sv-SE" sz="3200" dirty="0">
                <a:solidFill>
                  <a:srgbClr val="C00000"/>
                </a:solidFill>
              </a:rPr>
              <a:t>Vi ledare planerar och utför träningar så som vi tycker det är bäst för barnen.</a:t>
            </a:r>
          </a:p>
          <a:p>
            <a:pPr marL="457200" indent="-457200" algn="l">
              <a:buFont typeface="Arial" charset="0"/>
              <a:buChar char="•"/>
            </a:pPr>
            <a:r>
              <a:rPr lang="sv-SE" sz="3200" dirty="0">
                <a:solidFill>
                  <a:srgbClr val="C00000"/>
                </a:solidFill>
              </a:rPr>
              <a:t>Vi leker inte ”boll” – utan vi spelar fotboll. </a:t>
            </a:r>
          </a:p>
          <a:p>
            <a:pPr algn="l"/>
            <a:r>
              <a:rPr lang="sv-SE" sz="3200" b="1" dirty="0">
                <a:solidFill>
                  <a:srgbClr val="C00000"/>
                </a:solidFill>
              </a:rPr>
              <a:t>Match</a:t>
            </a:r>
          </a:p>
          <a:p>
            <a:pPr marL="457200" indent="-457200" algn="l">
              <a:buFont typeface="Arial" charset="0"/>
              <a:buChar char="•"/>
            </a:pPr>
            <a:r>
              <a:rPr lang="sv-SE" sz="3200" dirty="0">
                <a:solidFill>
                  <a:srgbClr val="C00000"/>
                </a:solidFill>
              </a:rPr>
              <a:t>Vi kommer aldrig göra en laguttagning för att vinna matcher. Vi vill utveckla våra tjejer, (fotbollsmässigt, socialt och individuellt) både på träning och via matcher.</a:t>
            </a:r>
          </a:p>
          <a:p>
            <a:pPr marL="457200" indent="-457200" algn="l">
              <a:buFont typeface="Arial" charset="0"/>
              <a:buChar char="•"/>
            </a:pPr>
            <a:r>
              <a:rPr lang="sv-SE" sz="3200" dirty="0">
                <a:solidFill>
                  <a:srgbClr val="C00000"/>
                </a:solidFill>
              </a:rPr>
              <a:t>Vid försöker lyssna in allas önskemål och utifrån allas förutsättningar gör det som gynnar tjejerna, laget och föreningen i största möjlig mån.</a:t>
            </a:r>
          </a:p>
          <a:p>
            <a:pPr marL="457200" indent="-457200" algn="l">
              <a:buFont typeface="Arial" charset="0"/>
              <a:buChar char="•"/>
            </a:pPr>
            <a:r>
              <a:rPr lang="sv-SE" sz="3200" dirty="0">
                <a:solidFill>
                  <a:srgbClr val="C00000"/>
                </a:solidFill>
              </a:rPr>
              <a:t>Föräldrar står på motsatt sida från barnen och oss ledare.</a:t>
            </a:r>
          </a:p>
          <a:p>
            <a:pPr marL="457200" indent="-457200" algn="l">
              <a:buFont typeface="Arial" charset="0"/>
              <a:buChar char="•"/>
            </a:pPr>
            <a:r>
              <a:rPr lang="sv-SE" sz="3200" dirty="0">
                <a:solidFill>
                  <a:srgbClr val="C00000"/>
                </a:solidFill>
              </a:rPr>
              <a:t>Vi vill avsluta med en samling efter matcherna.</a:t>
            </a:r>
          </a:p>
          <a:p>
            <a:pPr marL="457200" indent="-457200" algn="l">
              <a:buFont typeface="Arial" charset="0"/>
              <a:buChar char="•"/>
            </a:pPr>
            <a:r>
              <a:rPr lang="sv-SE" sz="3200" dirty="0">
                <a:solidFill>
                  <a:srgbClr val="C00000"/>
                </a:solidFill>
              </a:rPr>
              <a:t>Vi sjunger om motståndarna.</a:t>
            </a:r>
          </a:p>
        </p:txBody>
      </p:sp>
      <p:pic>
        <p:nvPicPr>
          <p:cNvPr id="6" name="Bildobjekt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4724" y="5103341"/>
            <a:ext cx="2507147" cy="1404002"/>
          </a:xfrm>
          <a:prstGeom prst="rect">
            <a:avLst/>
          </a:prstGeom>
        </p:spPr>
      </p:pic>
    </p:spTree>
    <p:extLst>
      <p:ext uri="{BB962C8B-B14F-4D97-AF65-F5344CB8AC3E}">
        <p14:creationId xmlns:p14="http://schemas.microsoft.com/office/powerpoint/2010/main" val="1681338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708454" y="321276"/>
            <a:ext cx="6013621" cy="976184"/>
          </a:xfrm>
          <a:solidFill>
            <a:schemeClr val="bg1"/>
          </a:solidFill>
        </p:spPr>
        <p:txBody>
          <a:bodyPr>
            <a:noAutofit/>
          </a:bodyPr>
          <a:lstStyle/>
          <a:p>
            <a:pPr algn="l"/>
            <a:r>
              <a:rPr lang="sv-SE" sz="4800" b="1" dirty="0">
                <a:solidFill>
                  <a:srgbClr val="C00000"/>
                </a:solidFill>
              </a:rPr>
              <a:t>Medlemsavgifter</a:t>
            </a:r>
          </a:p>
        </p:txBody>
      </p:sp>
      <p:sp>
        <p:nvSpPr>
          <p:cNvPr id="3" name="Underrubrik 2"/>
          <p:cNvSpPr>
            <a:spLocks noGrp="1"/>
          </p:cNvSpPr>
          <p:nvPr>
            <p:ph type="subTitle" idx="1"/>
          </p:nvPr>
        </p:nvSpPr>
        <p:spPr>
          <a:xfrm>
            <a:off x="708455" y="1563173"/>
            <a:ext cx="9165010" cy="4503995"/>
          </a:xfrm>
        </p:spPr>
        <p:txBody>
          <a:bodyPr>
            <a:normAutofit/>
          </a:bodyPr>
          <a:lstStyle/>
          <a:p>
            <a:pPr algn="l"/>
            <a:r>
              <a:rPr lang="sv-SE" sz="2800" dirty="0">
                <a:solidFill>
                  <a:srgbClr val="C00000"/>
                </a:solidFill>
              </a:rPr>
              <a:t>För att medverka i föreningen måste varje spelare och ledare erlägga medlemsavgift.</a:t>
            </a:r>
          </a:p>
          <a:p>
            <a:pPr algn="l"/>
            <a:r>
              <a:rPr lang="sv-SE" sz="2800" dirty="0">
                <a:solidFill>
                  <a:srgbClr val="C00000"/>
                </a:solidFill>
              </a:rPr>
              <a:t>Skickas ut under april månad och sista betalningsdag 30 april. Faktura skickas ut via laget.se. </a:t>
            </a:r>
          </a:p>
          <a:p>
            <a:pPr algn="l"/>
            <a:endParaRPr lang="sv-SE" sz="2800" dirty="0">
              <a:solidFill>
                <a:srgbClr val="C00000"/>
              </a:solidFill>
            </a:endParaRPr>
          </a:p>
        </p:txBody>
      </p:sp>
      <p:pic>
        <p:nvPicPr>
          <p:cNvPr id="6" name="Bildobjekt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84724" y="5103341"/>
            <a:ext cx="2507147" cy="1404002"/>
          </a:xfrm>
          <a:prstGeom prst="rect">
            <a:avLst/>
          </a:prstGeom>
        </p:spPr>
      </p:pic>
    </p:spTree>
    <p:extLst>
      <p:ext uri="{BB962C8B-B14F-4D97-AF65-F5344CB8AC3E}">
        <p14:creationId xmlns:p14="http://schemas.microsoft.com/office/powerpoint/2010/main" val="270986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708454" y="321276"/>
            <a:ext cx="7731211" cy="976184"/>
          </a:xfrm>
          <a:solidFill>
            <a:schemeClr val="bg1"/>
          </a:solidFill>
        </p:spPr>
        <p:txBody>
          <a:bodyPr>
            <a:noAutofit/>
          </a:bodyPr>
          <a:lstStyle/>
          <a:p>
            <a:pPr algn="l"/>
            <a:r>
              <a:rPr lang="sv-SE" sz="4800" b="1" dirty="0">
                <a:solidFill>
                  <a:srgbClr val="C00000"/>
                </a:solidFill>
              </a:rPr>
              <a:t>Viktiga länkar</a:t>
            </a:r>
          </a:p>
        </p:txBody>
      </p:sp>
      <p:sp>
        <p:nvSpPr>
          <p:cNvPr id="3" name="Underrubrik 2"/>
          <p:cNvSpPr>
            <a:spLocks noGrp="1"/>
          </p:cNvSpPr>
          <p:nvPr>
            <p:ph type="subTitle" idx="1"/>
          </p:nvPr>
        </p:nvSpPr>
        <p:spPr>
          <a:xfrm>
            <a:off x="708455" y="1563173"/>
            <a:ext cx="8361404" cy="4503995"/>
          </a:xfrm>
        </p:spPr>
        <p:txBody>
          <a:bodyPr>
            <a:normAutofit fontScale="92500" lnSpcReduction="20000"/>
          </a:bodyPr>
          <a:lstStyle/>
          <a:p>
            <a:pPr algn="l"/>
            <a:r>
              <a:rPr lang="sv-SE" sz="3200" dirty="0">
                <a:solidFill>
                  <a:srgbClr val="C00000"/>
                </a:solidFill>
                <a:hlinkClick r:id="rId2"/>
              </a:rPr>
              <a:t>https://www.laget.se/LIF2003_F10</a:t>
            </a:r>
            <a:endParaRPr lang="sv-SE" sz="3200" dirty="0">
              <a:solidFill>
                <a:srgbClr val="C00000"/>
              </a:solidFill>
            </a:endParaRPr>
          </a:p>
          <a:p>
            <a:pPr algn="l"/>
            <a:endParaRPr lang="sv-SE" sz="3200" dirty="0">
              <a:solidFill>
                <a:srgbClr val="C00000"/>
              </a:solidFill>
            </a:endParaRPr>
          </a:p>
          <a:p>
            <a:pPr algn="l"/>
            <a:r>
              <a:rPr lang="sv-SE" sz="3200" dirty="0">
                <a:solidFill>
                  <a:srgbClr val="C00000"/>
                </a:solidFill>
                <a:hlinkClick r:id="rId3"/>
              </a:rPr>
              <a:t>https://</a:t>
            </a:r>
            <a:r>
              <a:rPr lang="sv-SE" sz="3200" dirty="0" smtClean="0">
                <a:solidFill>
                  <a:srgbClr val="C00000"/>
                </a:solidFill>
                <a:hlinkClick r:id="rId3"/>
              </a:rPr>
              <a:t>www.laget.se/LandvetterIF_2003</a:t>
            </a:r>
            <a:endParaRPr lang="sv-SE" sz="3200" dirty="0" smtClean="0">
              <a:solidFill>
                <a:srgbClr val="C00000"/>
              </a:solidFill>
            </a:endParaRPr>
          </a:p>
          <a:p>
            <a:pPr algn="l"/>
            <a:endParaRPr lang="sv-SE" sz="3200" dirty="0">
              <a:solidFill>
                <a:srgbClr val="C00000"/>
              </a:solidFill>
            </a:endParaRPr>
          </a:p>
          <a:p>
            <a:pPr algn="l"/>
            <a:r>
              <a:rPr lang="sv-SE" sz="3200" dirty="0" smtClean="0">
                <a:solidFill>
                  <a:srgbClr val="C00000"/>
                </a:solidFill>
              </a:rPr>
              <a:t>Gruppen på FB heter: </a:t>
            </a:r>
          </a:p>
          <a:p>
            <a:pPr algn="l"/>
            <a:r>
              <a:rPr lang="sv-SE" sz="3200" dirty="0">
                <a:hlinkClick r:id="rId4"/>
              </a:rPr>
              <a:t>Landvetter IF 2003 - </a:t>
            </a:r>
            <a:r>
              <a:rPr lang="sv-SE" sz="3200" dirty="0" smtClean="0">
                <a:hlinkClick r:id="rId4"/>
              </a:rPr>
              <a:t>F10</a:t>
            </a:r>
            <a:r>
              <a:rPr lang="sv-SE" sz="3200" dirty="0" smtClean="0"/>
              <a:t> </a:t>
            </a:r>
            <a:endParaRPr lang="sv-SE" sz="3200" dirty="0"/>
          </a:p>
          <a:p>
            <a:pPr algn="l"/>
            <a:endParaRPr lang="sv-SE" sz="3200" dirty="0">
              <a:solidFill>
                <a:srgbClr val="C00000"/>
              </a:solidFill>
            </a:endParaRPr>
          </a:p>
          <a:p>
            <a:pPr algn="l"/>
            <a:endParaRPr lang="sv-SE" sz="3200" dirty="0">
              <a:solidFill>
                <a:srgbClr val="C00000"/>
              </a:solidFill>
            </a:endParaRPr>
          </a:p>
          <a:p>
            <a:pPr algn="l"/>
            <a:r>
              <a:rPr lang="sv-SE" dirty="0" err="1">
                <a:solidFill>
                  <a:srgbClr val="C00000"/>
                </a:solidFill>
              </a:rPr>
              <a:t>Instagram</a:t>
            </a:r>
            <a:r>
              <a:rPr lang="sv-SE" dirty="0">
                <a:solidFill>
                  <a:srgbClr val="C00000"/>
                </a:solidFill>
              </a:rPr>
              <a:t>: </a:t>
            </a:r>
          </a:p>
          <a:p>
            <a:pPr algn="l"/>
            <a:r>
              <a:rPr lang="sv-SE" sz="3600" b="1" dirty="0">
                <a:solidFill>
                  <a:srgbClr val="C00000"/>
                </a:solidFill>
              </a:rPr>
              <a:t>lif10_officiell</a:t>
            </a:r>
            <a:r>
              <a:rPr lang="sv-SE" dirty="0">
                <a:solidFill>
                  <a:srgbClr val="C00000"/>
                </a:solidFill>
              </a:rPr>
              <a:t> – in och följ!</a:t>
            </a:r>
          </a:p>
        </p:txBody>
      </p:sp>
      <p:pic>
        <p:nvPicPr>
          <p:cNvPr id="6" name="Bildobjekt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84724" y="5103341"/>
            <a:ext cx="2507147" cy="1404002"/>
          </a:xfrm>
          <a:prstGeom prst="rect">
            <a:avLst/>
          </a:prstGeom>
        </p:spPr>
      </p:pic>
      <p:pic>
        <p:nvPicPr>
          <p:cNvPr id="4" name="Bildobjekt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23559" y="3573294"/>
            <a:ext cx="1390803" cy="2435332"/>
          </a:xfrm>
          <a:prstGeom prst="rect">
            <a:avLst/>
          </a:prstGeom>
        </p:spPr>
      </p:pic>
      <p:pic>
        <p:nvPicPr>
          <p:cNvPr id="5" name="Bildobjekt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56815" y="505839"/>
            <a:ext cx="1972274" cy="3621968"/>
          </a:xfrm>
          <a:prstGeom prst="rect">
            <a:avLst/>
          </a:prstGeom>
        </p:spPr>
      </p:pic>
    </p:spTree>
    <p:extLst>
      <p:ext uri="{BB962C8B-B14F-4D97-AF65-F5344CB8AC3E}">
        <p14:creationId xmlns:p14="http://schemas.microsoft.com/office/powerpoint/2010/main" val="1804841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708455" y="321276"/>
            <a:ext cx="3542270" cy="976184"/>
          </a:xfrm>
          <a:solidFill>
            <a:schemeClr val="bg1"/>
          </a:solidFill>
        </p:spPr>
        <p:txBody>
          <a:bodyPr>
            <a:noAutofit/>
          </a:bodyPr>
          <a:lstStyle/>
          <a:p>
            <a:pPr algn="l"/>
            <a:r>
              <a:rPr lang="sv-SE" sz="4800" b="1" dirty="0">
                <a:solidFill>
                  <a:srgbClr val="C00000"/>
                </a:solidFill>
              </a:rPr>
              <a:t>Agenda</a:t>
            </a:r>
          </a:p>
        </p:txBody>
      </p:sp>
      <p:sp>
        <p:nvSpPr>
          <p:cNvPr id="3" name="Underrubrik 2"/>
          <p:cNvSpPr>
            <a:spLocks noGrp="1"/>
          </p:cNvSpPr>
          <p:nvPr>
            <p:ph type="subTitle" idx="1"/>
          </p:nvPr>
        </p:nvSpPr>
        <p:spPr>
          <a:xfrm>
            <a:off x="708455" y="1563173"/>
            <a:ext cx="6532604" cy="4944170"/>
          </a:xfrm>
        </p:spPr>
        <p:txBody>
          <a:bodyPr>
            <a:normAutofit fontScale="70000" lnSpcReduction="20000"/>
          </a:bodyPr>
          <a:lstStyle/>
          <a:p>
            <a:pPr marL="514350" indent="-514350" algn="l">
              <a:buFont typeface="+mj-lt"/>
              <a:buAutoNum type="arabicPeriod"/>
            </a:pPr>
            <a:r>
              <a:rPr lang="sv-SE" sz="3200" dirty="0">
                <a:solidFill>
                  <a:srgbClr val="C00000"/>
                </a:solidFill>
              </a:rPr>
              <a:t>Läget i laget</a:t>
            </a:r>
          </a:p>
          <a:p>
            <a:pPr marL="514350" indent="-514350" algn="l">
              <a:buFont typeface="+mj-lt"/>
              <a:buAutoNum type="arabicPeriod"/>
            </a:pPr>
            <a:r>
              <a:rPr lang="sv-SE" sz="3200" dirty="0">
                <a:solidFill>
                  <a:srgbClr val="C00000"/>
                </a:solidFill>
              </a:rPr>
              <a:t>Framåt</a:t>
            </a:r>
          </a:p>
          <a:p>
            <a:pPr marL="514350" indent="-514350" algn="l">
              <a:buFont typeface="+mj-lt"/>
              <a:buAutoNum type="arabicPeriod"/>
            </a:pPr>
            <a:r>
              <a:rPr lang="sv-SE" sz="3200" dirty="0">
                <a:solidFill>
                  <a:srgbClr val="C00000"/>
                </a:solidFill>
              </a:rPr>
              <a:t>Caféansvar</a:t>
            </a:r>
          </a:p>
          <a:p>
            <a:pPr marL="514350" indent="-514350" algn="l">
              <a:buFont typeface="+mj-lt"/>
              <a:buAutoNum type="arabicPeriod"/>
            </a:pPr>
            <a:r>
              <a:rPr lang="sv-SE" sz="3200" dirty="0">
                <a:solidFill>
                  <a:srgbClr val="C00000"/>
                </a:solidFill>
              </a:rPr>
              <a:t>CFO</a:t>
            </a:r>
          </a:p>
          <a:p>
            <a:pPr marL="514350" indent="-514350" algn="l">
              <a:buFont typeface="+mj-lt"/>
              <a:buAutoNum type="arabicPeriod"/>
            </a:pPr>
            <a:r>
              <a:rPr lang="sv-SE" sz="3200" dirty="0" err="1">
                <a:solidFill>
                  <a:srgbClr val="C00000"/>
                </a:solidFill>
              </a:rPr>
              <a:t>High</a:t>
            </a:r>
            <a:r>
              <a:rPr lang="sv-SE" sz="3200" dirty="0">
                <a:solidFill>
                  <a:srgbClr val="C00000"/>
                </a:solidFill>
              </a:rPr>
              <a:t> </a:t>
            </a:r>
            <a:r>
              <a:rPr lang="sv-SE" sz="3200" dirty="0" err="1">
                <a:solidFill>
                  <a:srgbClr val="C00000"/>
                </a:solidFill>
              </a:rPr>
              <a:t>Five</a:t>
            </a:r>
            <a:endParaRPr lang="sv-SE" sz="3200" dirty="0">
              <a:solidFill>
                <a:srgbClr val="C00000"/>
              </a:solidFill>
            </a:endParaRPr>
          </a:p>
          <a:p>
            <a:pPr marL="514350" indent="-514350" algn="l">
              <a:buFont typeface="+mj-lt"/>
              <a:buAutoNum type="arabicPeriod"/>
            </a:pPr>
            <a:r>
              <a:rPr lang="sv-SE" sz="3200" dirty="0">
                <a:solidFill>
                  <a:srgbClr val="C00000"/>
                </a:solidFill>
              </a:rPr>
              <a:t>Mål</a:t>
            </a:r>
          </a:p>
          <a:p>
            <a:pPr marL="514350" indent="-514350" algn="l">
              <a:buFont typeface="+mj-lt"/>
              <a:buAutoNum type="arabicPeriod"/>
            </a:pPr>
            <a:r>
              <a:rPr lang="sv-SE" sz="3200" dirty="0">
                <a:solidFill>
                  <a:srgbClr val="C00000"/>
                </a:solidFill>
              </a:rPr>
              <a:t>Värdegrund</a:t>
            </a:r>
          </a:p>
          <a:p>
            <a:pPr marL="514350" indent="-514350" algn="l">
              <a:buFont typeface="+mj-lt"/>
              <a:buAutoNum type="arabicPeriod"/>
            </a:pPr>
            <a:r>
              <a:rPr lang="sv-SE" sz="3200" dirty="0">
                <a:solidFill>
                  <a:srgbClr val="C00000"/>
                </a:solidFill>
              </a:rPr>
              <a:t>Ledare</a:t>
            </a:r>
          </a:p>
          <a:p>
            <a:pPr marL="514350" indent="-514350" algn="l">
              <a:buFont typeface="+mj-lt"/>
              <a:buAutoNum type="arabicPeriod"/>
            </a:pPr>
            <a:r>
              <a:rPr lang="sv-SE" sz="3200" dirty="0">
                <a:solidFill>
                  <a:srgbClr val="C00000"/>
                </a:solidFill>
              </a:rPr>
              <a:t>Föräldrar</a:t>
            </a:r>
          </a:p>
          <a:p>
            <a:pPr marL="514350" indent="-514350" algn="l">
              <a:buFont typeface="+mj-lt"/>
              <a:buAutoNum type="arabicPeriod"/>
            </a:pPr>
            <a:r>
              <a:rPr lang="sv-SE" sz="3200" dirty="0">
                <a:solidFill>
                  <a:srgbClr val="C00000"/>
                </a:solidFill>
              </a:rPr>
              <a:t>Spelare</a:t>
            </a:r>
          </a:p>
          <a:p>
            <a:pPr marL="514350" indent="-514350" algn="l">
              <a:buFont typeface="+mj-lt"/>
              <a:buAutoNum type="arabicPeriod"/>
            </a:pPr>
            <a:r>
              <a:rPr lang="sv-SE" sz="3200" dirty="0">
                <a:solidFill>
                  <a:srgbClr val="C00000"/>
                </a:solidFill>
              </a:rPr>
              <a:t>Träningar, matcher</a:t>
            </a:r>
          </a:p>
          <a:p>
            <a:pPr marL="514350" indent="-514350" algn="l">
              <a:buFont typeface="+mj-lt"/>
              <a:buAutoNum type="arabicPeriod"/>
            </a:pPr>
            <a:r>
              <a:rPr lang="sv-SE" sz="3200" dirty="0">
                <a:solidFill>
                  <a:srgbClr val="C00000"/>
                </a:solidFill>
              </a:rPr>
              <a:t>Medlemsavgifter</a:t>
            </a:r>
          </a:p>
          <a:p>
            <a:pPr marL="514350" indent="-514350" algn="l">
              <a:buFont typeface="+mj-lt"/>
              <a:buAutoNum type="arabicPeriod"/>
            </a:pPr>
            <a:r>
              <a:rPr lang="sv-SE" sz="3200" dirty="0">
                <a:solidFill>
                  <a:srgbClr val="C00000"/>
                </a:solidFill>
              </a:rPr>
              <a:t>Viktiga länkar!</a:t>
            </a:r>
          </a:p>
          <a:p>
            <a:pPr algn="l"/>
            <a:endParaRPr lang="sv-SE" dirty="0"/>
          </a:p>
        </p:txBody>
      </p:sp>
      <p:pic>
        <p:nvPicPr>
          <p:cNvPr id="6" name="Bildobjekt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84724" y="5103341"/>
            <a:ext cx="2507147" cy="1404002"/>
          </a:xfrm>
          <a:prstGeom prst="rect">
            <a:avLst/>
          </a:prstGeom>
        </p:spPr>
      </p:pic>
      <p:pic>
        <p:nvPicPr>
          <p:cNvPr id="4" name="Bildobjekt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2759" y="750876"/>
            <a:ext cx="4762500" cy="3475567"/>
          </a:xfrm>
          <a:prstGeom prst="rect">
            <a:avLst/>
          </a:prstGeom>
        </p:spPr>
      </p:pic>
    </p:spTree>
    <p:extLst>
      <p:ext uri="{BB962C8B-B14F-4D97-AF65-F5344CB8AC3E}">
        <p14:creationId xmlns:p14="http://schemas.microsoft.com/office/powerpoint/2010/main" val="1319030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708455" y="321276"/>
            <a:ext cx="3542270" cy="976184"/>
          </a:xfrm>
          <a:solidFill>
            <a:schemeClr val="bg1"/>
          </a:solidFill>
        </p:spPr>
        <p:txBody>
          <a:bodyPr>
            <a:noAutofit/>
          </a:bodyPr>
          <a:lstStyle/>
          <a:p>
            <a:pPr algn="l"/>
            <a:r>
              <a:rPr lang="sv-SE" sz="4800" b="1" dirty="0">
                <a:solidFill>
                  <a:srgbClr val="C00000"/>
                </a:solidFill>
              </a:rPr>
              <a:t>Tiden går…</a:t>
            </a:r>
          </a:p>
        </p:txBody>
      </p:sp>
      <p:pic>
        <p:nvPicPr>
          <p:cNvPr id="6" name="Bildobjekt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84724" y="5103341"/>
            <a:ext cx="2507147" cy="1404002"/>
          </a:xfrm>
          <a:prstGeom prst="rect">
            <a:avLst/>
          </a:prstGeom>
        </p:spPr>
      </p:pic>
      <p:grpSp>
        <p:nvGrpSpPr>
          <p:cNvPr id="9" name="Grupp 8">
            <a:extLst>
              <a:ext uri="{FF2B5EF4-FFF2-40B4-BE49-F238E27FC236}">
                <a16:creationId xmlns="" xmlns:a16="http://schemas.microsoft.com/office/drawing/2014/main" id="{5DED8EFF-FD6F-4E7C-A74D-832E590FA14C}"/>
              </a:ext>
            </a:extLst>
          </p:cNvPr>
          <p:cNvGrpSpPr/>
          <p:nvPr/>
        </p:nvGrpSpPr>
        <p:grpSpPr>
          <a:xfrm>
            <a:off x="940379" y="1563172"/>
            <a:ext cx="10311242" cy="3540170"/>
            <a:chOff x="1375774" y="1563172"/>
            <a:chExt cx="10311242" cy="3540170"/>
          </a:xfrm>
        </p:grpSpPr>
        <p:pic>
          <p:nvPicPr>
            <p:cNvPr id="5" name="Bildobjekt 4">
              <a:extLst>
                <a:ext uri="{FF2B5EF4-FFF2-40B4-BE49-F238E27FC236}">
                  <a16:creationId xmlns="" xmlns:a16="http://schemas.microsoft.com/office/drawing/2014/main" id="{B4EAA6F1-2CED-4AD8-9455-691F9200D991}"/>
                </a:ext>
              </a:extLst>
            </p:cNvPr>
            <p:cNvPicPr>
              <a:picLocks noChangeAspect="1"/>
            </p:cNvPicPr>
            <p:nvPr/>
          </p:nvPicPr>
          <p:blipFill>
            <a:blip r:embed="rId3"/>
            <a:stretch>
              <a:fillRect/>
            </a:stretch>
          </p:blipFill>
          <p:spPr>
            <a:xfrm>
              <a:off x="1375774" y="1563173"/>
              <a:ext cx="4720226" cy="3540169"/>
            </a:xfrm>
            <a:prstGeom prst="rect">
              <a:avLst/>
            </a:prstGeom>
          </p:spPr>
        </p:pic>
        <p:pic>
          <p:nvPicPr>
            <p:cNvPr id="8" name="Bildobjekt 7">
              <a:extLst>
                <a:ext uri="{FF2B5EF4-FFF2-40B4-BE49-F238E27FC236}">
                  <a16:creationId xmlns="" xmlns:a16="http://schemas.microsoft.com/office/drawing/2014/main" id="{1B4EA0BB-E365-4256-925F-41E117EF4309}"/>
                </a:ext>
              </a:extLst>
            </p:cNvPr>
            <p:cNvPicPr>
              <a:picLocks noChangeAspect="1"/>
            </p:cNvPicPr>
            <p:nvPr/>
          </p:nvPicPr>
          <p:blipFill rotWithShape="1">
            <a:blip r:embed="rId4"/>
            <a:srcRect t="25000" b="11680"/>
            <a:stretch/>
          </p:blipFill>
          <p:spPr>
            <a:xfrm>
              <a:off x="6096000" y="1563172"/>
              <a:ext cx="5591016" cy="3540169"/>
            </a:xfrm>
            <a:prstGeom prst="rect">
              <a:avLst/>
            </a:prstGeom>
          </p:spPr>
        </p:pic>
      </p:grpSp>
    </p:spTree>
    <p:extLst>
      <p:ext uri="{BB962C8B-B14F-4D97-AF65-F5344CB8AC3E}">
        <p14:creationId xmlns:p14="http://schemas.microsoft.com/office/powerpoint/2010/main" val="1681062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708455" y="321276"/>
            <a:ext cx="7313622" cy="573669"/>
          </a:xfrm>
          <a:solidFill>
            <a:schemeClr val="bg1"/>
          </a:solidFill>
        </p:spPr>
        <p:txBody>
          <a:bodyPr>
            <a:noAutofit/>
          </a:bodyPr>
          <a:lstStyle/>
          <a:p>
            <a:pPr algn="l"/>
            <a:r>
              <a:rPr lang="sv-SE" sz="4800" b="1" dirty="0">
                <a:solidFill>
                  <a:srgbClr val="C00000"/>
                </a:solidFill>
              </a:rPr>
              <a:t>Läget i laget - information</a:t>
            </a:r>
          </a:p>
        </p:txBody>
      </p:sp>
      <p:sp>
        <p:nvSpPr>
          <p:cNvPr id="3" name="Underrubrik 2"/>
          <p:cNvSpPr>
            <a:spLocks noGrp="1"/>
          </p:cNvSpPr>
          <p:nvPr>
            <p:ph type="subTitle" idx="1"/>
          </p:nvPr>
        </p:nvSpPr>
        <p:spPr>
          <a:xfrm>
            <a:off x="708454" y="1563173"/>
            <a:ext cx="7800006" cy="4503995"/>
          </a:xfrm>
        </p:spPr>
        <p:txBody>
          <a:bodyPr>
            <a:normAutofit lnSpcReduction="10000"/>
          </a:bodyPr>
          <a:lstStyle/>
          <a:p>
            <a:pPr marL="457200" indent="-457200" algn="l">
              <a:buFont typeface="Arial" panose="020B0604020202020204" pitchFamily="34" charset="0"/>
              <a:buChar char="•"/>
            </a:pPr>
            <a:r>
              <a:rPr lang="sv-SE" dirty="0" smtClean="0">
                <a:solidFill>
                  <a:srgbClr val="C00000"/>
                </a:solidFill>
              </a:rPr>
              <a:t>34-35 </a:t>
            </a:r>
            <a:r>
              <a:rPr lang="sv-SE" dirty="0">
                <a:solidFill>
                  <a:srgbClr val="C00000"/>
                </a:solidFill>
              </a:rPr>
              <a:t>spelare (LIF största kull – och vi blir fler och fler!!)</a:t>
            </a:r>
          </a:p>
          <a:p>
            <a:pPr marL="457200" indent="-457200" algn="l">
              <a:buFont typeface="Arial" panose="020B0604020202020204" pitchFamily="34" charset="0"/>
              <a:buChar char="•"/>
            </a:pPr>
            <a:r>
              <a:rPr lang="sv-SE" dirty="0">
                <a:solidFill>
                  <a:srgbClr val="C00000"/>
                </a:solidFill>
              </a:rPr>
              <a:t>Ni har fantastiska barn!</a:t>
            </a:r>
          </a:p>
          <a:p>
            <a:pPr marL="457200" indent="-457200" algn="l">
              <a:buFont typeface="Arial" panose="020B0604020202020204" pitchFamily="34" charset="0"/>
              <a:buChar char="•"/>
            </a:pPr>
            <a:r>
              <a:rPr lang="sv-SE" dirty="0">
                <a:solidFill>
                  <a:srgbClr val="C00000"/>
                </a:solidFill>
              </a:rPr>
              <a:t>8 ledare </a:t>
            </a:r>
          </a:p>
          <a:p>
            <a:pPr marL="457200" indent="-457200" algn="l">
              <a:buFont typeface="Arial" panose="020B0604020202020204" pitchFamily="34" charset="0"/>
              <a:buChar char="•"/>
            </a:pPr>
            <a:r>
              <a:rPr lang="sv-SE" dirty="0">
                <a:solidFill>
                  <a:srgbClr val="C00000"/>
                </a:solidFill>
              </a:rPr>
              <a:t>Kontaktperson för F10 är: Joel Rask</a:t>
            </a:r>
            <a:endParaRPr lang="sv-SE" dirty="0">
              <a:solidFill>
                <a:schemeClr val="accent6"/>
              </a:solidFill>
            </a:endParaRPr>
          </a:p>
          <a:p>
            <a:pPr marL="457200" indent="-457200" algn="l">
              <a:buFont typeface="Arial" panose="020B0604020202020204" pitchFamily="34" charset="0"/>
              <a:buChar char="•"/>
            </a:pPr>
            <a:r>
              <a:rPr lang="sv-SE" dirty="0">
                <a:solidFill>
                  <a:srgbClr val="C00000"/>
                </a:solidFill>
              </a:rPr>
              <a:t>Frågor kring matchsituationer hanteras av ledare i lagen direkt.</a:t>
            </a:r>
          </a:p>
          <a:p>
            <a:pPr marL="457200" indent="-457200" algn="l">
              <a:buFont typeface="Arial" panose="020B0604020202020204" pitchFamily="34" charset="0"/>
              <a:buChar char="•"/>
            </a:pPr>
            <a:r>
              <a:rPr lang="sv-SE" dirty="0">
                <a:solidFill>
                  <a:srgbClr val="C00000"/>
                </a:solidFill>
              </a:rPr>
              <a:t>Träningar onsdagar, slutar utomhus runt höstlovet</a:t>
            </a:r>
          </a:p>
          <a:p>
            <a:pPr marL="457200" indent="-457200" algn="l">
              <a:buFont typeface="Arial" panose="020B0604020202020204" pitchFamily="34" charset="0"/>
              <a:buChar char="•"/>
            </a:pPr>
            <a:r>
              <a:rPr lang="sv-SE" dirty="0">
                <a:solidFill>
                  <a:srgbClr val="C00000"/>
                </a:solidFill>
              </a:rPr>
              <a:t>Vår förhoppning är att få en inomhustid i stor hall. Dessa tider är inte tilldelade ännu.</a:t>
            </a:r>
          </a:p>
          <a:p>
            <a:pPr marL="457200" indent="-457200" algn="l">
              <a:buFont typeface="Arial" panose="020B0604020202020204" pitchFamily="34" charset="0"/>
              <a:buChar char="•"/>
            </a:pPr>
            <a:r>
              <a:rPr lang="sv-SE" dirty="0">
                <a:solidFill>
                  <a:srgbClr val="C00000"/>
                </a:solidFill>
              </a:rPr>
              <a:t>Matcher (5 mot 5) torsdagar (augusti och september)</a:t>
            </a:r>
          </a:p>
          <a:p>
            <a:pPr marL="457200" indent="-457200" algn="l">
              <a:buFont typeface="Arial" panose="020B0604020202020204" pitchFamily="34" charset="0"/>
              <a:buChar char="•"/>
            </a:pPr>
            <a:r>
              <a:rPr lang="sv-SE" dirty="0">
                <a:solidFill>
                  <a:srgbClr val="C00000"/>
                </a:solidFill>
              </a:rPr>
              <a:t>4 ”fasta” lag under hösten.</a:t>
            </a:r>
          </a:p>
          <a:p>
            <a:pPr algn="l"/>
            <a:endParaRPr lang="sv-SE" dirty="0"/>
          </a:p>
        </p:txBody>
      </p:sp>
      <p:pic>
        <p:nvPicPr>
          <p:cNvPr id="6" name="Bildobjekt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4724" y="5103341"/>
            <a:ext cx="2507147" cy="1404002"/>
          </a:xfrm>
          <a:prstGeom prst="rect">
            <a:avLst/>
          </a:prstGeom>
        </p:spPr>
      </p:pic>
      <p:pic>
        <p:nvPicPr>
          <p:cNvPr id="4" name="Bildobjekt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08460" y="422966"/>
            <a:ext cx="3386441" cy="2480380"/>
          </a:xfrm>
          <a:prstGeom prst="rect">
            <a:avLst/>
          </a:prstGeom>
        </p:spPr>
      </p:pic>
    </p:spTree>
    <p:extLst>
      <p:ext uri="{BB962C8B-B14F-4D97-AF65-F5344CB8AC3E}">
        <p14:creationId xmlns:p14="http://schemas.microsoft.com/office/powerpoint/2010/main" val="961546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50088" y="321276"/>
            <a:ext cx="6334371" cy="976184"/>
          </a:xfrm>
          <a:solidFill>
            <a:schemeClr val="bg1"/>
          </a:solidFill>
        </p:spPr>
        <p:txBody>
          <a:bodyPr>
            <a:noAutofit/>
          </a:bodyPr>
          <a:lstStyle/>
          <a:p>
            <a:pPr algn="l"/>
            <a:r>
              <a:rPr lang="sv-SE" sz="4800" b="1" dirty="0">
                <a:solidFill>
                  <a:srgbClr val="C00000"/>
                </a:solidFill>
              </a:rPr>
              <a:t>Framåt – mot nya mål</a:t>
            </a:r>
          </a:p>
        </p:txBody>
      </p:sp>
      <p:sp>
        <p:nvSpPr>
          <p:cNvPr id="3" name="Underrubrik 2"/>
          <p:cNvSpPr>
            <a:spLocks noGrp="1"/>
          </p:cNvSpPr>
          <p:nvPr>
            <p:ph type="subTitle" idx="1"/>
          </p:nvPr>
        </p:nvSpPr>
        <p:spPr>
          <a:xfrm>
            <a:off x="708454" y="1563173"/>
            <a:ext cx="7541693" cy="4503995"/>
          </a:xfrm>
        </p:spPr>
        <p:txBody>
          <a:bodyPr>
            <a:normAutofit fontScale="85000" lnSpcReduction="20000"/>
          </a:bodyPr>
          <a:lstStyle/>
          <a:p>
            <a:pPr marL="457200" indent="-457200" algn="l">
              <a:buFont typeface="Arial" panose="020B0604020202020204" pitchFamily="34" charset="0"/>
              <a:buChar char="•"/>
            </a:pPr>
            <a:r>
              <a:rPr lang="sv-SE" dirty="0">
                <a:solidFill>
                  <a:srgbClr val="C00000"/>
                </a:solidFill>
              </a:rPr>
              <a:t>7 mot 7 från oktober, kanske någon cup</a:t>
            </a:r>
          </a:p>
          <a:p>
            <a:pPr marL="457200" indent="-457200" algn="l">
              <a:buFont typeface="Arial" panose="020B0604020202020204" pitchFamily="34" charset="0"/>
              <a:buChar char="•"/>
            </a:pPr>
            <a:r>
              <a:rPr lang="sv-SE" dirty="0" err="1">
                <a:solidFill>
                  <a:srgbClr val="C00000"/>
                </a:solidFill>
              </a:rPr>
              <a:t>Ulvacupen</a:t>
            </a:r>
            <a:r>
              <a:rPr lang="sv-SE" dirty="0">
                <a:solidFill>
                  <a:srgbClr val="C00000"/>
                </a:solidFill>
              </a:rPr>
              <a:t> helgen innan midsommar</a:t>
            </a:r>
          </a:p>
          <a:p>
            <a:pPr marL="457200" indent="-457200" algn="l">
              <a:buFont typeface="Arial" panose="020B0604020202020204" pitchFamily="34" charset="0"/>
              <a:buChar char="•"/>
            </a:pPr>
            <a:r>
              <a:rPr lang="sv-SE" dirty="0">
                <a:solidFill>
                  <a:srgbClr val="C00000"/>
                </a:solidFill>
              </a:rPr>
              <a:t>För att ”förbereda” tjejerna till </a:t>
            </a:r>
            <a:r>
              <a:rPr lang="sv-SE">
                <a:solidFill>
                  <a:srgbClr val="C00000"/>
                </a:solidFill>
              </a:rPr>
              <a:t>Ulvacupen</a:t>
            </a:r>
            <a:r>
              <a:rPr lang="sv-SE" dirty="0">
                <a:solidFill>
                  <a:srgbClr val="C00000"/>
                </a:solidFill>
              </a:rPr>
              <a:t> kommer vi ha en ”sova-över-i-klubbstugan-aktivet i vår”</a:t>
            </a:r>
          </a:p>
          <a:p>
            <a:pPr marL="457200" indent="-457200" algn="l">
              <a:buFont typeface="Arial" panose="020B0604020202020204" pitchFamily="34" charset="0"/>
              <a:buChar char="•"/>
            </a:pPr>
            <a:r>
              <a:rPr lang="sv-SE" dirty="0">
                <a:solidFill>
                  <a:srgbClr val="C00000"/>
                </a:solidFill>
              </a:rPr>
              <a:t>Två träningar i veckan till våren. Vi ledare anser att det är en rimlig nivå att börja öka träningsdosen då. </a:t>
            </a:r>
          </a:p>
          <a:p>
            <a:pPr marL="457200" indent="-457200" algn="l">
              <a:buFont typeface="Arial" panose="020B0604020202020204" pitchFamily="34" charset="0"/>
              <a:buChar char="•"/>
            </a:pPr>
            <a:r>
              <a:rPr lang="sv-SE" dirty="0">
                <a:solidFill>
                  <a:srgbClr val="C00000"/>
                </a:solidFill>
              </a:rPr>
              <a:t>3 ”fasta” lag under 7-7 spel.</a:t>
            </a:r>
          </a:p>
          <a:p>
            <a:pPr marL="457200" indent="-457200" algn="l">
              <a:buFont typeface="Arial" panose="020B0604020202020204" pitchFamily="34" charset="0"/>
              <a:buChar char="•"/>
            </a:pPr>
            <a:r>
              <a:rPr lang="sv-SE" dirty="0">
                <a:solidFill>
                  <a:srgbClr val="C00000"/>
                </a:solidFill>
              </a:rPr>
              <a:t>Blir således tre dagar i veckan när serien kör i gång.</a:t>
            </a:r>
          </a:p>
          <a:p>
            <a:pPr marL="457200" indent="-457200" algn="l">
              <a:buFont typeface="Arial" panose="020B0604020202020204" pitchFamily="34" charset="0"/>
              <a:buChar char="•"/>
            </a:pPr>
            <a:r>
              <a:rPr lang="sv-SE" dirty="0">
                <a:solidFill>
                  <a:srgbClr val="C00000"/>
                </a:solidFill>
              </a:rPr>
              <a:t>Träningstider sätts i början av 2020.</a:t>
            </a:r>
          </a:p>
          <a:p>
            <a:pPr marL="457200" indent="-457200" algn="l">
              <a:buFont typeface="Arial" panose="020B0604020202020204" pitchFamily="34" charset="0"/>
              <a:buChar char="•"/>
            </a:pPr>
            <a:r>
              <a:rPr lang="sv-SE" dirty="0">
                <a:solidFill>
                  <a:srgbClr val="C00000"/>
                </a:solidFill>
              </a:rPr>
              <a:t>Sammandrag inomhus under vintern 2019/2020.</a:t>
            </a:r>
          </a:p>
          <a:p>
            <a:pPr marL="457200" indent="-457200" algn="l">
              <a:buFont typeface="Arial" panose="020B0604020202020204" pitchFamily="34" charset="0"/>
              <a:buChar char="•"/>
            </a:pPr>
            <a:r>
              <a:rPr lang="sv-SE" dirty="0">
                <a:solidFill>
                  <a:srgbClr val="C00000"/>
                </a:solidFill>
              </a:rPr>
              <a:t>Spel med äldre. Vi kommer erbjuda de tjejer som vill spela med F09 om F09 önskar hjälp under hösten. Om det blir aktuellt kommer frågan skickas till alla och vi ledare skapar en lista och går egentligen uppifrån och ner.  Hur vi gör 2020 och framåt återkommer vi till när/om det blir aktuellt.</a:t>
            </a:r>
          </a:p>
        </p:txBody>
      </p:sp>
      <p:pic>
        <p:nvPicPr>
          <p:cNvPr id="6" name="Bildobjekt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4724" y="5103341"/>
            <a:ext cx="2507147" cy="1404002"/>
          </a:xfrm>
          <a:prstGeom prst="rect">
            <a:avLst/>
          </a:prstGeom>
        </p:spPr>
      </p:pic>
      <p:pic>
        <p:nvPicPr>
          <p:cNvPr id="4" name="Bildobjekt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78643" y="3132104"/>
            <a:ext cx="3143250" cy="1047750"/>
          </a:xfrm>
          <a:prstGeom prst="rect">
            <a:avLst/>
          </a:prstGeom>
        </p:spPr>
      </p:pic>
      <p:pic>
        <p:nvPicPr>
          <p:cNvPr id="5" name="Bildobjekt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06660" y="970232"/>
            <a:ext cx="2171700" cy="1285875"/>
          </a:xfrm>
          <a:prstGeom prst="rect">
            <a:avLst/>
          </a:prstGeom>
        </p:spPr>
      </p:pic>
    </p:spTree>
    <p:extLst>
      <p:ext uri="{BB962C8B-B14F-4D97-AF65-F5344CB8AC3E}">
        <p14:creationId xmlns:p14="http://schemas.microsoft.com/office/powerpoint/2010/main" val="3724245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708454" y="321276"/>
            <a:ext cx="6409037" cy="976184"/>
          </a:xfrm>
          <a:solidFill>
            <a:schemeClr val="bg1"/>
          </a:solidFill>
        </p:spPr>
        <p:txBody>
          <a:bodyPr>
            <a:noAutofit/>
          </a:bodyPr>
          <a:lstStyle/>
          <a:p>
            <a:pPr algn="l"/>
            <a:r>
              <a:rPr lang="sv-SE" sz="4800" b="1" dirty="0">
                <a:solidFill>
                  <a:srgbClr val="C00000"/>
                </a:solidFill>
              </a:rPr>
              <a:t>Caféansvar</a:t>
            </a:r>
          </a:p>
        </p:txBody>
      </p:sp>
      <p:sp>
        <p:nvSpPr>
          <p:cNvPr id="3" name="Underrubrik 2"/>
          <p:cNvSpPr>
            <a:spLocks noGrp="1"/>
          </p:cNvSpPr>
          <p:nvPr>
            <p:ph type="subTitle" idx="1"/>
          </p:nvPr>
        </p:nvSpPr>
        <p:spPr>
          <a:xfrm>
            <a:off x="708455" y="1563173"/>
            <a:ext cx="8966886" cy="4503995"/>
          </a:xfrm>
        </p:spPr>
        <p:txBody>
          <a:bodyPr>
            <a:normAutofit/>
          </a:bodyPr>
          <a:lstStyle/>
          <a:p>
            <a:pPr algn="l"/>
            <a:r>
              <a:rPr lang="sv-SE" dirty="0">
                <a:solidFill>
                  <a:srgbClr val="C00000"/>
                </a:solidFill>
              </a:rPr>
              <a:t>I Landvetter IF samarbetar vi med Landvetter IS under ett arbetsnamn som kallas för Landvetter Fotboll. Under året kommer varje åldersgrupp tilldelas ansvaret för att bemanna </a:t>
            </a:r>
            <a:r>
              <a:rPr lang="sv-SE" dirty="0" err="1">
                <a:solidFill>
                  <a:srgbClr val="C00000"/>
                </a:solidFill>
              </a:rPr>
              <a:t>LF:s</a:t>
            </a:r>
            <a:r>
              <a:rPr lang="sv-SE" dirty="0">
                <a:solidFill>
                  <a:srgbClr val="C00000"/>
                </a:solidFill>
              </a:rPr>
              <a:t> Café i klubbstugan. Föräldrarepresentanterna tar ansvar för att fördela tiderna i Caféet på alla föräldrar i laget och försöker göra det så rättvist som möjligt. </a:t>
            </a:r>
          </a:p>
          <a:p>
            <a:pPr algn="l"/>
            <a:r>
              <a:rPr lang="sv-SE" dirty="0">
                <a:solidFill>
                  <a:srgbClr val="C00000"/>
                </a:solidFill>
              </a:rPr>
              <a:t>I vanlig ordning bör tränarnas familj befrias från Caféet då de lägger en stor del av sin fritid på att göra vår verksamhet till en bra plats för alla barnen i laget.</a:t>
            </a:r>
          </a:p>
          <a:p>
            <a:pPr algn="l"/>
            <a:endParaRPr lang="sv-SE" dirty="0">
              <a:solidFill>
                <a:srgbClr val="C00000"/>
              </a:solidFill>
            </a:endParaRPr>
          </a:p>
          <a:p>
            <a:pPr algn="l"/>
            <a:r>
              <a:rPr lang="sv-SE" dirty="0">
                <a:solidFill>
                  <a:srgbClr val="C00000"/>
                </a:solidFill>
              </a:rPr>
              <a:t>Har vart Anna Dahlqvist, kan det fortsätta så? Eller är någon annan sugen?</a:t>
            </a:r>
          </a:p>
        </p:txBody>
      </p:sp>
      <p:pic>
        <p:nvPicPr>
          <p:cNvPr id="6" name="Bildobjekt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84724" y="5103341"/>
            <a:ext cx="2507147" cy="1404002"/>
          </a:xfrm>
          <a:prstGeom prst="rect">
            <a:avLst/>
          </a:prstGeom>
        </p:spPr>
      </p:pic>
    </p:spTree>
    <p:extLst>
      <p:ext uri="{BB962C8B-B14F-4D97-AF65-F5344CB8AC3E}">
        <p14:creationId xmlns:p14="http://schemas.microsoft.com/office/powerpoint/2010/main" val="1865096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708453" y="321276"/>
            <a:ext cx="6587291" cy="976184"/>
          </a:xfrm>
          <a:solidFill>
            <a:schemeClr val="bg1"/>
          </a:solidFill>
        </p:spPr>
        <p:txBody>
          <a:bodyPr>
            <a:noAutofit/>
          </a:bodyPr>
          <a:lstStyle/>
          <a:p>
            <a:pPr algn="l"/>
            <a:r>
              <a:rPr lang="sv-SE" sz="4800" b="1" dirty="0">
                <a:solidFill>
                  <a:srgbClr val="C00000"/>
                </a:solidFill>
              </a:rPr>
              <a:t>CFO  - Ekonomiansvarig</a:t>
            </a:r>
          </a:p>
        </p:txBody>
      </p:sp>
      <p:sp>
        <p:nvSpPr>
          <p:cNvPr id="3" name="Underrubrik 2"/>
          <p:cNvSpPr>
            <a:spLocks noGrp="1"/>
          </p:cNvSpPr>
          <p:nvPr>
            <p:ph type="subTitle" idx="1"/>
          </p:nvPr>
        </p:nvSpPr>
        <p:spPr>
          <a:xfrm>
            <a:off x="708455" y="1563173"/>
            <a:ext cx="8209514" cy="4503995"/>
          </a:xfrm>
        </p:spPr>
        <p:txBody>
          <a:bodyPr>
            <a:normAutofit/>
          </a:bodyPr>
          <a:lstStyle/>
          <a:p>
            <a:pPr algn="l"/>
            <a:r>
              <a:rPr lang="sv-SE" dirty="0">
                <a:solidFill>
                  <a:srgbClr val="C00000"/>
                </a:solidFill>
              </a:rPr>
              <a:t>Mattias Claesson </a:t>
            </a:r>
          </a:p>
          <a:p>
            <a:pPr algn="l"/>
            <a:endParaRPr lang="sv-SE" dirty="0">
              <a:solidFill>
                <a:srgbClr val="C00000"/>
              </a:solidFill>
            </a:endParaRPr>
          </a:p>
          <a:p>
            <a:pPr algn="l"/>
            <a:r>
              <a:rPr lang="sv-SE" dirty="0">
                <a:solidFill>
                  <a:srgbClr val="C00000"/>
                </a:solidFill>
              </a:rPr>
              <a:t>Har hand om:</a:t>
            </a:r>
          </a:p>
          <a:p>
            <a:pPr algn="l"/>
            <a:endParaRPr lang="sv-SE" dirty="0">
              <a:solidFill>
                <a:srgbClr val="C00000"/>
              </a:solidFill>
            </a:endParaRPr>
          </a:p>
          <a:p>
            <a:pPr marL="342900" indent="-342900" algn="l">
              <a:buFont typeface="Arial" panose="020B0604020202020204" pitchFamily="34" charset="0"/>
              <a:buChar char="•"/>
            </a:pPr>
            <a:r>
              <a:rPr lang="sv-SE" dirty="0">
                <a:solidFill>
                  <a:srgbClr val="C00000"/>
                </a:solidFill>
              </a:rPr>
              <a:t>Lagets budget m.m. </a:t>
            </a:r>
          </a:p>
          <a:p>
            <a:pPr marL="342900" indent="-342900" algn="l">
              <a:buFont typeface="Arial" panose="020B0604020202020204" pitchFamily="34" charset="0"/>
              <a:buChar char="•"/>
            </a:pPr>
            <a:r>
              <a:rPr lang="sv-SE" dirty="0">
                <a:solidFill>
                  <a:srgbClr val="C00000"/>
                </a:solidFill>
              </a:rPr>
              <a:t>Ordnar betalningar till domare</a:t>
            </a:r>
          </a:p>
          <a:p>
            <a:pPr marL="342900" indent="-342900" algn="l">
              <a:buFont typeface="Arial" panose="020B0604020202020204" pitchFamily="34" charset="0"/>
              <a:buChar char="•"/>
            </a:pPr>
            <a:r>
              <a:rPr lang="sv-SE" dirty="0">
                <a:solidFill>
                  <a:srgbClr val="C00000"/>
                </a:solidFill>
              </a:rPr>
              <a:t>Ha nära kontakt med LIF kassör</a:t>
            </a:r>
          </a:p>
          <a:p>
            <a:pPr marL="342900" indent="-342900" algn="l">
              <a:buFont typeface="Arial" panose="020B0604020202020204" pitchFamily="34" charset="0"/>
              <a:buChar char="•"/>
            </a:pPr>
            <a:r>
              <a:rPr lang="sv-SE" dirty="0">
                <a:solidFill>
                  <a:srgbClr val="C00000"/>
                </a:solidFill>
              </a:rPr>
              <a:t>Tät kontakt med oss ledare, eftersom han är ledare… </a:t>
            </a:r>
          </a:p>
          <a:p>
            <a:pPr marL="342900" indent="-342900" algn="l">
              <a:buFont typeface="Arial" panose="020B0604020202020204" pitchFamily="34" charset="0"/>
              <a:buChar char="•"/>
            </a:pPr>
            <a:endParaRPr lang="sv-SE" dirty="0">
              <a:solidFill>
                <a:srgbClr val="C00000"/>
              </a:solidFill>
            </a:endParaRPr>
          </a:p>
          <a:p>
            <a:pPr algn="l"/>
            <a:endParaRPr lang="sv-SE" dirty="0"/>
          </a:p>
        </p:txBody>
      </p:sp>
      <p:pic>
        <p:nvPicPr>
          <p:cNvPr id="6" name="Bildobjekt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84724" y="5103341"/>
            <a:ext cx="2507147" cy="1404002"/>
          </a:xfrm>
          <a:prstGeom prst="rect">
            <a:avLst/>
          </a:prstGeom>
        </p:spPr>
      </p:pic>
      <p:pic>
        <p:nvPicPr>
          <p:cNvPr id="4" name="Bildobjekt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6253" y="2366768"/>
            <a:ext cx="2056387" cy="1253644"/>
          </a:xfrm>
          <a:prstGeom prst="rect">
            <a:avLst/>
          </a:prstGeom>
        </p:spPr>
      </p:pic>
    </p:spTree>
    <p:extLst>
      <p:ext uri="{BB962C8B-B14F-4D97-AF65-F5344CB8AC3E}">
        <p14:creationId xmlns:p14="http://schemas.microsoft.com/office/powerpoint/2010/main" val="1666338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708454" y="321276"/>
            <a:ext cx="7731211" cy="976184"/>
          </a:xfrm>
          <a:solidFill>
            <a:schemeClr val="bg1"/>
          </a:solidFill>
        </p:spPr>
        <p:txBody>
          <a:bodyPr>
            <a:noAutofit/>
          </a:bodyPr>
          <a:lstStyle/>
          <a:p>
            <a:pPr algn="l"/>
            <a:r>
              <a:rPr lang="sv-SE" sz="4800" b="1" dirty="0" err="1">
                <a:solidFill>
                  <a:srgbClr val="C00000"/>
                </a:solidFill>
              </a:rPr>
              <a:t>High</a:t>
            </a:r>
            <a:r>
              <a:rPr lang="sv-SE" sz="4800" b="1" dirty="0">
                <a:solidFill>
                  <a:srgbClr val="C00000"/>
                </a:solidFill>
              </a:rPr>
              <a:t> </a:t>
            </a:r>
            <a:r>
              <a:rPr lang="sv-SE" sz="4800" b="1" dirty="0" err="1">
                <a:solidFill>
                  <a:srgbClr val="C00000"/>
                </a:solidFill>
              </a:rPr>
              <a:t>five</a:t>
            </a:r>
            <a:endParaRPr lang="sv-SE" sz="4800" b="1" dirty="0">
              <a:solidFill>
                <a:srgbClr val="C00000"/>
              </a:solidFill>
            </a:endParaRPr>
          </a:p>
        </p:txBody>
      </p:sp>
      <p:sp>
        <p:nvSpPr>
          <p:cNvPr id="3" name="Underrubrik 2"/>
          <p:cNvSpPr>
            <a:spLocks noGrp="1"/>
          </p:cNvSpPr>
          <p:nvPr>
            <p:ph type="subTitle" idx="1"/>
          </p:nvPr>
        </p:nvSpPr>
        <p:spPr>
          <a:xfrm>
            <a:off x="708454" y="1563173"/>
            <a:ext cx="8876269" cy="5057083"/>
          </a:xfrm>
        </p:spPr>
        <p:txBody>
          <a:bodyPr>
            <a:normAutofit fontScale="70000" lnSpcReduction="20000"/>
          </a:bodyPr>
          <a:lstStyle/>
          <a:p>
            <a:pPr algn="l"/>
            <a:endParaRPr lang="sv-SE" dirty="0">
              <a:solidFill>
                <a:srgbClr val="C00000"/>
              </a:solidFill>
            </a:endParaRPr>
          </a:p>
          <a:p>
            <a:pPr algn="l"/>
            <a:r>
              <a:rPr lang="sv-SE" dirty="0">
                <a:solidFill>
                  <a:srgbClr val="C00000"/>
                </a:solidFill>
              </a:rPr>
              <a:t>Vi ledare har alla gått utbildningen: </a:t>
            </a:r>
            <a:r>
              <a:rPr lang="sv-SE" dirty="0" err="1">
                <a:solidFill>
                  <a:srgbClr val="C00000"/>
                </a:solidFill>
              </a:rPr>
              <a:t>High</a:t>
            </a:r>
            <a:r>
              <a:rPr lang="sv-SE" dirty="0">
                <a:solidFill>
                  <a:srgbClr val="C00000"/>
                </a:solidFill>
              </a:rPr>
              <a:t> </a:t>
            </a:r>
            <a:r>
              <a:rPr lang="sv-SE" dirty="0" err="1">
                <a:solidFill>
                  <a:srgbClr val="C00000"/>
                </a:solidFill>
              </a:rPr>
              <a:t>Five</a:t>
            </a:r>
            <a:r>
              <a:rPr lang="sv-SE" dirty="0">
                <a:solidFill>
                  <a:srgbClr val="C00000"/>
                </a:solidFill>
              </a:rPr>
              <a:t> med Rädda barnen och SISU</a:t>
            </a:r>
          </a:p>
          <a:p>
            <a:pPr algn="l"/>
            <a:r>
              <a:rPr lang="sv-SE" dirty="0">
                <a:solidFill>
                  <a:srgbClr val="C00000"/>
                </a:solidFill>
              </a:rPr>
              <a:t>Handlar om hur vi som klubb hanterar och skapar rutiner för att förebygga, upptäcka och hantera diskriminering, kränkningar och sexuella övergrepp.</a:t>
            </a:r>
          </a:p>
          <a:p>
            <a:pPr algn="l"/>
            <a:r>
              <a:rPr lang="sv-SE" dirty="0">
                <a:solidFill>
                  <a:srgbClr val="C00000"/>
                </a:solidFill>
              </a:rPr>
              <a:t>Några konkreta råd från metoden:</a:t>
            </a:r>
          </a:p>
          <a:p>
            <a:pPr marL="342900" indent="-342900" algn="l">
              <a:buFont typeface="Arial" panose="020B0604020202020204" pitchFamily="34" charset="0"/>
              <a:buChar char="•"/>
            </a:pPr>
            <a:r>
              <a:rPr lang="sv-SE" dirty="0">
                <a:solidFill>
                  <a:srgbClr val="C00000"/>
                </a:solidFill>
              </a:rPr>
              <a:t>Ha en tydlig värdegrund</a:t>
            </a:r>
            <a:r>
              <a:rPr lang="sv-SE" dirty="0" smtClean="0">
                <a:solidFill>
                  <a:srgbClr val="C00000"/>
                </a:solidFill>
              </a:rPr>
              <a:t>. </a:t>
            </a:r>
            <a:endParaRPr lang="sv-SE" dirty="0">
              <a:solidFill>
                <a:srgbClr val="C00000"/>
              </a:solidFill>
            </a:endParaRPr>
          </a:p>
          <a:p>
            <a:pPr marL="342900" indent="-342900" algn="l">
              <a:buFont typeface="Arial" panose="020B0604020202020204" pitchFamily="34" charset="0"/>
              <a:buChar char="•"/>
            </a:pPr>
            <a:r>
              <a:rPr lang="sv-SE" dirty="0">
                <a:solidFill>
                  <a:srgbClr val="C00000"/>
                </a:solidFill>
              </a:rPr>
              <a:t>Begär begränsat utdrag ur belastningsregistret av alla barn- och ungdomsledare (vartannat år lämnas detta in på nytt).</a:t>
            </a:r>
          </a:p>
          <a:p>
            <a:pPr marL="342900" indent="-342900" algn="l">
              <a:buFont typeface="Arial" panose="020B0604020202020204" pitchFamily="34" charset="0"/>
              <a:buChar char="•"/>
            </a:pPr>
            <a:r>
              <a:rPr lang="sv-SE" dirty="0">
                <a:solidFill>
                  <a:srgbClr val="C00000"/>
                </a:solidFill>
              </a:rPr>
              <a:t>Se över hur ni kan undvika ensamarbete med barn och ungdomar, var alltid minst två personer.</a:t>
            </a:r>
          </a:p>
          <a:p>
            <a:pPr marL="342900" indent="-342900" algn="l">
              <a:buFont typeface="Arial" panose="020B0604020202020204" pitchFamily="34" charset="0"/>
              <a:buChar char="•"/>
            </a:pPr>
            <a:r>
              <a:rPr lang="sv-SE" dirty="0">
                <a:solidFill>
                  <a:srgbClr val="C00000"/>
                </a:solidFill>
              </a:rPr>
              <a:t>Arbeta återkommande med utbildning kring kränkningar, diskriminering och övergrepp. Ledarna är nyckelpersoner. </a:t>
            </a:r>
          </a:p>
          <a:p>
            <a:pPr marL="342900" indent="-342900" algn="l">
              <a:buFont typeface="Arial" panose="020B0604020202020204" pitchFamily="34" charset="0"/>
              <a:buChar char="•"/>
            </a:pPr>
            <a:r>
              <a:rPr lang="sv-SE" dirty="0">
                <a:solidFill>
                  <a:srgbClr val="C00000"/>
                </a:solidFill>
              </a:rPr>
              <a:t>Rapportera händelser och anmäl oro till socialtjänsten.</a:t>
            </a:r>
          </a:p>
          <a:p>
            <a:pPr algn="l"/>
            <a:endParaRPr lang="sv-SE" dirty="0">
              <a:solidFill>
                <a:srgbClr val="C00000"/>
              </a:solidFill>
            </a:endParaRPr>
          </a:p>
          <a:p>
            <a:pPr algn="l"/>
            <a:r>
              <a:rPr lang="sv-SE" dirty="0">
                <a:solidFill>
                  <a:srgbClr val="C00000"/>
                </a:solidFill>
                <a:hlinkClick r:id="rId2"/>
              </a:rPr>
              <a:t>https://www.youtube.com/watch?v=khXP8jbISXY</a:t>
            </a:r>
            <a:endParaRPr lang="sv-SE" dirty="0">
              <a:solidFill>
                <a:srgbClr val="C00000"/>
              </a:solidFill>
            </a:endParaRPr>
          </a:p>
          <a:p>
            <a:pPr algn="l"/>
            <a:endParaRPr lang="sv-SE" dirty="0">
              <a:solidFill>
                <a:srgbClr val="C00000"/>
              </a:solidFill>
            </a:endParaRPr>
          </a:p>
          <a:p>
            <a:pPr algn="l"/>
            <a:r>
              <a:rPr lang="sv-SE" dirty="0">
                <a:solidFill>
                  <a:srgbClr val="C00000"/>
                </a:solidFill>
              </a:rPr>
              <a:t>Läs mer här: https://www.raddabarnen.se/rad-och-kunskap/arbetar-med-barn/high-five-trygg-idrott/</a:t>
            </a:r>
          </a:p>
        </p:txBody>
      </p:sp>
      <p:pic>
        <p:nvPicPr>
          <p:cNvPr id="6" name="Bildobjekt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4724" y="5103341"/>
            <a:ext cx="2507147" cy="1404002"/>
          </a:xfrm>
          <a:prstGeom prst="rect">
            <a:avLst/>
          </a:prstGeom>
        </p:spPr>
      </p:pic>
    </p:spTree>
    <p:extLst>
      <p:ext uri="{BB962C8B-B14F-4D97-AF65-F5344CB8AC3E}">
        <p14:creationId xmlns:p14="http://schemas.microsoft.com/office/powerpoint/2010/main" val="173104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708454" y="321275"/>
            <a:ext cx="9129452" cy="1092477"/>
          </a:xfrm>
          <a:solidFill>
            <a:schemeClr val="bg1"/>
          </a:solidFill>
        </p:spPr>
        <p:txBody>
          <a:bodyPr>
            <a:noAutofit/>
          </a:bodyPr>
          <a:lstStyle/>
          <a:p>
            <a:pPr algn="l"/>
            <a:r>
              <a:rPr lang="sv-SE" sz="4800" b="1" dirty="0">
                <a:solidFill>
                  <a:srgbClr val="C00000"/>
                </a:solidFill>
              </a:rPr>
              <a:t>Förenings mål - vision</a:t>
            </a:r>
          </a:p>
        </p:txBody>
      </p:sp>
      <p:sp>
        <p:nvSpPr>
          <p:cNvPr id="3" name="Underrubrik 2"/>
          <p:cNvSpPr>
            <a:spLocks noGrp="1"/>
          </p:cNvSpPr>
          <p:nvPr>
            <p:ph type="subTitle" idx="1"/>
          </p:nvPr>
        </p:nvSpPr>
        <p:spPr>
          <a:xfrm>
            <a:off x="760334" y="1796815"/>
            <a:ext cx="9855785" cy="4603985"/>
          </a:xfrm>
        </p:spPr>
        <p:txBody>
          <a:bodyPr>
            <a:noAutofit/>
          </a:bodyPr>
          <a:lstStyle/>
          <a:p>
            <a:r>
              <a:rPr lang="sv-SE" sz="3200" b="1" dirty="0">
                <a:solidFill>
                  <a:srgbClr val="C00000"/>
                </a:solidFill>
              </a:rPr>
              <a:t>”Vi vill ha med så många som möjligt så länge som möjligt för att de ska kunna bli så bra som möjligt.”</a:t>
            </a:r>
          </a:p>
          <a:p>
            <a:pPr algn="l"/>
            <a:endParaRPr lang="sv-SE" sz="1600" dirty="0">
              <a:solidFill>
                <a:srgbClr val="C00000"/>
              </a:solidFill>
            </a:endParaRPr>
          </a:p>
          <a:p>
            <a:pPr algn="l"/>
            <a:r>
              <a:rPr lang="sv-SE" sz="1800" b="1" dirty="0">
                <a:solidFill>
                  <a:srgbClr val="C00000"/>
                </a:solidFill>
              </a:rPr>
              <a:t>Landvetter IF </a:t>
            </a:r>
            <a:r>
              <a:rPr lang="sv-SE" sz="1600" dirty="0">
                <a:solidFill>
                  <a:srgbClr val="C00000"/>
                </a:solidFill>
              </a:rPr>
              <a:t>skall erbjuda både spets och bredd för alla som vill spela fotboll och som ställer upp på klubbens värdegrund.</a:t>
            </a:r>
            <a:endParaRPr lang="sv-SE" sz="1800" b="1" dirty="0">
              <a:solidFill>
                <a:srgbClr val="C00000"/>
              </a:solidFill>
            </a:endParaRPr>
          </a:p>
          <a:p>
            <a:pPr algn="l"/>
            <a:r>
              <a:rPr lang="sv-SE" sz="1800" b="1" dirty="0">
                <a:solidFill>
                  <a:srgbClr val="C00000"/>
                </a:solidFill>
              </a:rPr>
              <a:t>Landvetter IF </a:t>
            </a:r>
            <a:r>
              <a:rPr lang="sv-SE" sz="1600" dirty="0">
                <a:solidFill>
                  <a:srgbClr val="C00000"/>
                </a:solidFill>
              </a:rPr>
              <a:t>skall vara föreningen i Göteborg som erbjuder spel på alla nivåer, föreningen dit alla tjejer som vill spela fotboll känner sig välkomna.</a:t>
            </a:r>
            <a:endParaRPr lang="sv-SE" sz="1800" b="1" dirty="0">
              <a:solidFill>
                <a:srgbClr val="C00000"/>
              </a:solidFill>
            </a:endParaRPr>
          </a:p>
          <a:p>
            <a:pPr algn="l"/>
            <a:r>
              <a:rPr lang="sv-SE" sz="1800" b="1" dirty="0">
                <a:solidFill>
                  <a:srgbClr val="C00000"/>
                </a:solidFill>
              </a:rPr>
              <a:t>Landvetter IF </a:t>
            </a:r>
            <a:r>
              <a:rPr lang="sv-SE" sz="1600" dirty="0">
                <a:solidFill>
                  <a:srgbClr val="C00000"/>
                </a:solidFill>
              </a:rPr>
              <a:t>skall ha representationslag för senior &amp; junior högt upp i seriesystemet för de spelare som önskar en hög ambitionsnivå och vill satsa på sin fotboll.</a:t>
            </a:r>
            <a:endParaRPr lang="sv-SE" sz="1800" b="1" dirty="0">
              <a:solidFill>
                <a:srgbClr val="C00000"/>
              </a:solidFill>
            </a:endParaRPr>
          </a:p>
          <a:p>
            <a:pPr algn="l"/>
            <a:r>
              <a:rPr lang="sv-SE" sz="1800" b="1" dirty="0">
                <a:solidFill>
                  <a:srgbClr val="C00000"/>
                </a:solidFill>
              </a:rPr>
              <a:t>Landvetter IF </a:t>
            </a:r>
            <a:r>
              <a:rPr lang="sv-SE" sz="1600" dirty="0">
                <a:solidFill>
                  <a:srgbClr val="C00000"/>
                </a:solidFill>
              </a:rPr>
              <a:t>skall ha senior och juniorlag längre ner i seriesystemet för de spelare som önskar spela fotboll som ren motion och för att få tillhöra ett lag.</a:t>
            </a:r>
            <a:endParaRPr lang="sv-SE" sz="1800" b="1" dirty="0">
              <a:solidFill>
                <a:srgbClr val="C00000"/>
              </a:solidFill>
            </a:endParaRPr>
          </a:p>
          <a:p>
            <a:pPr algn="l"/>
            <a:r>
              <a:rPr lang="sv-SE" sz="1800" b="1" dirty="0">
                <a:solidFill>
                  <a:srgbClr val="C00000"/>
                </a:solidFill>
              </a:rPr>
              <a:t>Landvetter IF </a:t>
            </a:r>
            <a:r>
              <a:rPr lang="sv-SE" sz="1600" dirty="0">
                <a:solidFill>
                  <a:srgbClr val="C00000"/>
                </a:solidFill>
              </a:rPr>
              <a:t>skall vara föreningen som fångar upp spelare när andra klubbar har svårt att få ihop lag.</a:t>
            </a:r>
          </a:p>
        </p:txBody>
      </p:sp>
      <p:pic>
        <p:nvPicPr>
          <p:cNvPr id="6" name="Bildobjekt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84724" y="5103341"/>
            <a:ext cx="2507147" cy="1404002"/>
          </a:xfrm>
          <a:prstGeom prst="rect">
            <a:avLst/>
          </a:prstGeom>
        </p:spPr>
      </p:pic>
    </p:spTree>
    <p:extLst>
      <p:ext uri="{BB962C8B-B14F-4D97-AF65-F5344CB8AC3E}">
        <p14:creationId xmlns:p14="http://schemas.microsoft.com/office/powerpoint/2010/main" val="89662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241</TotalTime>
  <Words>1815</Words>
  <Application>Microsoft Office PowerPoint</Application>
  <PresentationFormat>Bredbild</PresentationFormat>
  <Paragraphs>159</Paragraphs>
  <Slides>16</Slides>
  <Notes>3</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16</vt:i4>
      </vt:variant>
    </vt:vector>
  </HeadingPairs>
  <TitlesOfParts>
    <vt:vector size="20" baseType="lpstr">
      <vt:lpstr>Arial</vt:lpstr>
      <vt:lpstr>Calibri</vt:lpstr>
      <vt:lpstr>Calibri Light</vt:lpstr>
      <vt:lpstr>Office-tema</vt:lpstr>
      <vt:lpstr>Föräldramöte F10</vt:lpstr>
      <vt:lpstr>Agenda</vt:lpstr>
      <vt:lpstr>Tiden går…</vt:lpstr>
      <vt:lpstr>Läget i laget - information</vt:lpstr>
      <vt:lpstr>Framåt – mot nya mål</vt:lpstr>
      <vt:lpstr>Caféansvar</vt:lpstr>
      <vt:lpstr>CFO  - Ekonomiansvarig</vt:lpstr>
      <vt:lpstr>High five</vt:lpstr>
      <vt:lpstr>Förenings mål - vision</vt:lpstr>
      <vt:lpstr>Värdegrund Landvetter IF</vt:lpstr>
      <vt:lpstr>Riktlinjer ledare</vt:lpstr>
      <vt:lpstr>Riktlinjer föräldrar</vt:lpstr>
      <vt:lpstr>Riktlinjer spelare</vt:lpstr>
      <vt:lpstr>Träningar/matcher</vt:lpstr>
      <vt:lpstr>Medlemsavgifter</vt:lpstr>
      <vt:lpstr>Viktiga länkar</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Föräldrarmöte F10</dc:title>
  <dc:creator>Microsoft Office-användare</dc:creator>
  <cp:lastModifiedBy>Joel Rask</cp:lastModifiedBy>
  <cp:revision>61</cp:revision>
  <cp:lastPrinted>2019-08-20T06:19:23Z</cp:lastPrinted>
  <dcterms:created xsi:type="dcterms:W3CDTF">2017-03-13T07:55:18Z</dcterms:created>
  <dcterms:modified xsi:type="dcterms:W3CDTF">2019-08-21T18:48:14Z</dcterms:modified>
</cp:coreProperties>
</file>