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4" r:id="rId6"/>
    <p:sldId id="266" r:id="rId7"/>
    <p:sldId id="267" r:id="rId8"/>
    <p:sldId id="269" r:id="rId9"/>
    <p:sldId id="270" r:id="rId10"/>
    <p:sldId id="265" r:id="rId11"/>
    <p:sldId id="268"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547AE-AA15-4543-9D76-F5430186EAC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5469EB-8545-408B-8097-387705571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882199A-B82A-445F-B0B2-99A30B6FA48B}"/>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5" name="Platshållare för sidfot 4">
            <a:extLst>
              <a:ext uri="{FF2B5EF4-FFF2-40B4-BE49-F238E27FC236}">
                <a16:creationId xmlns:a16="http://schemas.microsoft.com/office/drawing/2014/main" id="{37495E60-7BB0-4A23-ABD1-E19717423C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28270D-EDDB-4BE7-BE50-7DFDF5AC4C19}"/>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6142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A784C-C4B2-4F65-93D8-2E175570B03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08D8875-ABE1-470B-816C-A3AE5C76729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19E04C-1753-450C-9E85-45984E4458C0}"/>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5" name="Platshållare för sidfot 4">
            <a:extLst>
              <a:ext uri="{FF2B5EF4-FFF2-40B4-BE49-F238E27FC236}">
                <a16:creationId xmlns:a16="http://schemas.microsoft.com/office/drawing/2014/main" id="{1E93E608-F50C-468D-A2E9-A2C73AF447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0FF8995-804B-43B7-88D0-42CE4974D5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1846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69F42B9-BDE9-4363-8D2E-75585E28C84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21496F-BFA2-4750-9763-C7F1AF48FAA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B0B018-23B8-4AB0-95DF-150BEFA258AE}"/>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5" name="Platshållare för sidfot 4">
            <a:extLst>
              <a:ext uri="{FF2B5EF4-FFF2-40B4-BE49-F238E27FC236}">
                <a16:creationId xmlns:a16="http://schemas.microsoft.com/office/drawing/2014/main" id="{D523474B-64B7-4D22-87B8-9AA7F5C607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BA5EFB-32C1-4BC2-942F-1296961EF245}"/>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748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70117-06EE-4E08-8088-9DF76B6692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07FC95-6DA3-45E4-8D6D-DBA65AFD04A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CF333E-325E-4724-B983-767B5F9DEAD0}"/>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5" name="Platshållare för sidfot 4">
            <a:extLst>
              <a:ext uri="{FF2B5EF4-FFF2-40B4-BE49-F238E27FC236}">
                <a16:creationId xmlns:a16="http://schemas.microsoft.com/office/drawing/2014/main" id="{8B5301C0-839C-4E9C-9319-C73054B061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36E88F-5E74-4139-BE6A-0133A645A8DC}"/>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0276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FF7825-13B0-4B15-B194-BAA8CDB6B2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DABC2D-CC1F-4DCF-B6AF-BAF2EDA72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48BCD33-E7DB-420E-AA27-91BDDD10A347}"/>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5" name="Platshållare för sidfot 4">
            <a:extLst>
              <a:ext uri="{FF2B5EF4-FFF2-40B4-BE49-F238E27FC236}">
                <a16:creationId xmlns:a16="http://schemas.microsoft.com/office/drawing/2014/main" id="{99121992-AD31-4A1E-9785-0491CB4BEA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8CCFE2-4972-4150-AE71-18B3864AC3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1143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1D16E-98D1-4CDA-B7A1-3F62561B7B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94FF28-EF31-48A0-86E6-131321D568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0778D60-3E48-45DE-885E-F5C00699CD6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887CE4-DC42-4E57-92C5-A2D47D2CD951}"/>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6" name="Platshållare för sidfot 5">
            <a:extLst>
              <a:ext uri="{FF2B5EF4-FFF2-40B4-BE49-F238E27FC236}">
                <a16:creationId xmlns:a16="http://schemas.microsoft.com/office/drawing/2014/main" id="{817B88F5-785D-4765-91D3-0AEC36631A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8A7C4F-1557-4695-873C-7DE01C4340CA}"/>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4775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850C2-ED84-4155-941B-39AAEBADE57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22BCDD-EDEB-4BEA-9B2F-0A9AEEF51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F930AF5-4988-4507-ABD6-7634EE2B17C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4CF34F9-5A6B-426F-8C2F-03A2D793C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0311FDF-3FC6-4152-9B66-2486D932745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56820E5-99CF-46E1-88D2-099EA840CF1D}"/>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8" name="Platshållare för sidfot 7">
            <a:extLst>
              <a:ext uri="{FF2B5EF4-FFF2-40B4-BE49-F238E27FC236}">
                <a16:creationId xmlns:a16="http://schemas.microsoft.com/office/drawing/2014/main" id="{CEE375CD-E64D-4F48-83CB-681C63EE69F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BC50ABD-A6A7-4233-9DD3-556D543B1B1E}"/>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50464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4B039-C94B-4AC9-AB43-D2920F9FA7D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4B86126-4C94-49E8-AC15-912D8B9C106B}"/>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4" name="Platshållare för sidfot 3">
            <a:extLst>
              <a:ext uri="{FF2B5EF4-FFF2-40B4-BE49-F238E27FC236}">
                <a16:creationId xmlns:a16="http://schemas.microsoft.com/office/drawing/2014/main" id="{777B309A-80A8-4DDE-8AA9-094B8F917C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F39D638-E777-4F5A-9CBF-333030E99F12}"/>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84321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F2058C-6CD4-4E80-9E26-730C0C93144A}"/>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3" name="Platshållare för sidfot 2">
            <a:extLst>
              <a:ext uri="{FF2B5EF4-FFF2-40B4-BE49-F238E27FC236}">
                <a16:creationId xmlns:a16="http://schemas.microsoft.com/office/drawing/2014/main" id="{96C7C365-2631-4C5E-B59D-7F7449EBE2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5CD60AC-58FF-4EF6-BDF6-98D39D317F7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90219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5EC94-B048-4643-9D65-CC8F35FB97F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DAE397B-5479-490C-99DF-4C92A0AFF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071699B-B51A-4619-BD68-54E65CC4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0A0002D-90FD-4A3D-86FA-A0ECCD571B17}"/>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6" name="Platshållare för sidfot 5">
            <a:extLst>
              <a:ext uri="{FF2B5EF4-FFF2-40B4-BE49-F238E27FC236}">
                <a16:creationId xmlns:a16="http://schemas.microsoft.com/office/drawing/2014/main" id="{C2783797-CBCF-4AD7-A88A-C6B60BBC2F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9FE52E5-8F6A-49E4-A713-6624DD449AEB}"/>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511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9FC9DA-1AD6-4027-8BF5-E43C16F34E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28B7D05-6308-483C-8A21-586F79DC5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26A4994-8566-44FD-A8F4-22726AAC3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1F292B-A403-4573-A8B4-D485DF99D45B}"/>
              </a:ext>
            </a:extLst>
          </p:cNvPr>
          <p:cNvSpPr>
            <a:spLocks noGrp="1"/>
          </p:cNvSpPr>
          <p:nvPr>
            <p:ph type="dt" sz="half" idx="10"/>
          </p:nvPr>
        </p:nvSpPr>
        <p:spPr/>
        <p:txBody>
          <a:bodyPr/>
          <a:lstStyle/>
          <a:p>
            <a:fld id="{051B8566-FF72-4BE6-AA19-0E7EE3FC9884}" type="datetimeFigureOut">
              <a:rPr lang="sv-SE" smtClean="0"/>
              <a:t>2022-05-10</a:t>
            </a:fld>
            <a:endParaRPr lang="sv-SE"/>
          </a:p>
        </p:txBody>
      </p:sp>
      <p:sp>
        <p:nvSpPr>
          <p:cNvPr id="6" name="Platshållare för sidfot 5">
            <a:extLst>
              <a:ext uri="{FF2B5EF4-FFF2-40B4-BE49-F238E27FC236}">
                <a16:creationId xmlns:a16="http://schemas.microsoft.com/office/drawing/2014/main" id="{7D953F1B-9132-4FB2-8F61-77CB43E8C6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4DB80B-D24C-486F-9DAA-BB99109F71C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89544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F2E16B-6EF5-4024-A33A-253AA996C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9908390-5B2B-4C74-BEF4-889BBE66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3135AB-0FAC-40A0-A065-CC421F0B3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8566-FF72-4BE6-AA19-0E7EE3FC9884}" type="datetimeFigureOut">
              <a:rPr lang="sv-SE" smtClean="0"/>
              <a:t>2022-05-10</a:t>
            </a:fld>
            <a:endParaRPr lang="sv-SE"/>
          </a:p>
        </p:txBody>
      </p:sp>
      <p:sp>
        <p:nvSpPr>
          <p:cNvPr id="5" name="Platshållare för sidfot 4">
            <a:extLst>
              <a:ext uri="{FF2B5EF4-FFF2-40B4-BE49-F238E27FC236}">
                <a16:creationId xmlns:a16="http://schemas.microsoft.com/office/drawing/2014/main" id="{968D89CB-A353-4503-B7D0-BB7CE01D7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0230F94-60CE-4063-BF85-7D1ABFBEB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95F3D-84D5-4617-A8AE-167C376E0DF1}" type="slidenum">
              <a:rPr lang="sv-SE" smtClean="0"/>
              <a:t>‹#›</a:t>
            </a:fld>
            <a:endParaRPr lang="sv-SE"/>
          </a:p>
        </p:txBody>
      </p:sp>
    </p:spTree>
    <p:extLst>
      <p:ext uri="{BB962C8B-B14F-4D97-AF65-F5344CB8AC3E}">
        <p14:creationId xmlns:p14="http://schemas.microsoft.com/office/powerpoint/2010/main" val="122983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dium.se/foreningar"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mailto:pianilzen@gmail.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7F29A26-B3EB-4C05-993D-26D259E2BE3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695DB22B-128C-49F2-ABF6-024274E68169}"/>
              </a:ext>
            </a:extLst>
          </p:cNvPr>
          <p:cNvSpPr>
            <a:spLocks noGrp="1"/>
          </p:cNvSpPr>
          <p:nvPr>
            <p:ph type="ctrTitle"/>
          </p:nvPr>
        </p:nvSpPr>
        <p:spPr>
          <a:xfrm>
            <a:off x="477981" y="1122363"/>
            <a:ext cx="4663186" cy="3204134"/>
          </a:xfrm>
        </p:spPr>
        <p:txBody>
          <a:bodyPr anchor="b">
            <a:normAutofit/>
          </a:bodyPr>
          <a:lstStyle/>
          <a:p>
            <a:pPr algn="l"/>
            <a:r>
              <a:rPr lang="sv-SE" sz="4400" b="1" dirty="0">
                <a:latin typeface="Arial" panose="020B0604020202020204" pitchFamily="34" charset="0"/>
                <a:cs typeface="Arial" panose="020B0604020202020204" pitchFamily="34" charset="0"/>
              </a:rPr>
              <a:t>Kubikenborgs IF P10(2012)</a:t>
            </a:r>
          </a:p>
        </p:txBody>
      </p:sp>
      <p:sp>
        <p:nvSpPr>
          <p:cNvPr id="3" name="Underrubrik 2">
            <a:extLst>
              <a:ext uri="{FF2B5EF4-FFF2-40B4-BE49-F238E27FC236}">
                <a16:creationId xmlns:a16="http://schemas.microsoft.com/office/drawing/2014/main" id="{F0695577-3D7F-4026-B72C-31A38E3C9007}"/>
              </a:ext>
            </a:extLst>
          </p:cNvPr>
          <p:cNvSpPr>
            <a:spLocks noGrp="1"/>
          </p:cNvSpPr>
          <p:nvPr>
            <p:ph type="subTitle" idx="1"/>
          </p:nvPr>
        </p:nvSpPr>
        <p:spPr>
          <a:xfrm>
            <a:off x="477980" y="4872922"/>
            <a:ext cx="4023359" cy="1208141"/>
          </a:xfrm>
        </p:spPr>
        <p:txBody>
          <a:bodyPr>
            <a:normAutofit/>
          </a:bodyPr>
          <a:lstStyle/>
          <a:p>
            <a:pPr algn="l"/>
            <a:r>
              <a:rPr lang="sv-SE" sz="2000" dirty="0">
                <a:latin typeface="Arial" panose="020B0604020202020204" pitchFamily="34" charset="0"/>
                <a:cs typeface="Arial" panose="020B0604020202020204" pitchFamily="34" charset="0"/>
              </a:rPr>
              <a:t>Föräldramöte 2022-10-05</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9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Beställning av kläder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5679347" cy="1538883"/>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hlinkClick r:id="rId3"/>
              </a:rPr>
              <a:t>https://www.stadium.se/foreningar</a:t>
            </a:r>
            <a:endParaRPr lang="sv-SE" sz="1600" dirty="0">
              <a:latin typeface="Arial" panose="020B0604020202020204" pitchFamily="34" charset="0"/>
              <a:cs typeface="Arial" panose="020B0604020202020204" pitchFamily="34" charset="0"/>
            </a:endParaRP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Sök efter ”Kubikenborgs IF fotboll”</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finns hela sortimentet, utom strumpor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Strumpor beställs via lagledare</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23035" y="2055812"/>
            <a:ext cx="5022345" cy="3402596"/>
          </a:xfrm>
          <a:prstGeom prst="rect">
            <a:avLst/>
          </a:prstGeom>
        </p:spPr>
      </p:pic>
    </p:spTree>
    <p:extLst>
      <p:ext uri="{BB962C8B-B14F-4D97-AF65-F5344CB8AC3E}">
        <p14:creationId xmlns:p14="http://schemas.microsoft.com/office/powerpoint/2010/main" val="195567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Spelarkännedom</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10393960" cy="2339102"/>
          </a:xfrm>
          <a:prstGeom prst="rect">
            <a:avLst/>
          </a:prstGeom>
          <a:noFill/>
        </p:spPr>
        <p:txBody>
          <a:bodyPr wrap="square" rtlCol="0">
            <a:spAutoFit/>
          </a:bodyPr>
          <a:lstStyle/>
          <a:p>
            <a:pPr lvl="1">
              <a:spcAft>
                <a:spcPts val="1200"/>
              </a:spcAft>
            </a:pPr>
            <a:r>
              <a:rPr lang="sv-SE" sz="1600" b="1" dirty="0">
                <a:latin typeface="Arial" panose="020B0604020202020204" pitchFamily="34" charset="0"/>
                <a:cs typeface="Arial" panose="020B0604020202020204" pitchFamily="34" charset="0"/>
              </a:rPr>
              <a:t>Uppdatera ledare/tränare med aktuell kännedom om ert barn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Allergier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Sjukdomar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Diagnoser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Hemmaförhållanden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Övrig ”bra-att-känna-till-information”</a:t>
            </a:r>
          </a:p>
        </p:txBody>
      </p:sp>
      <p:sp>
        <p:nvSpPr>
          <p:cNvPr id="9" name="textruta 8">
            <a:extLst>
              <a:ext uri="{FF2B5EF4-FFF2-40B4-BE49-F238E27FC236}">
                <a16:creationId xmlns:a16="http://schemas.microsoft.com/office/drawing/2014/main" id="{96635D6F-9BE1-4042-B58E-6E151A5B8E0A}"/>
              </a:ext>
            </a:extLst>
          </p:cNvPr>
          <p:cNvSpPr txBox="1"/>
          <p:nvPr/>
        </p:nvSpPr>
        <p:spPr>
          <a:xfrm>
            <a:off x="746620" y="4603066"/>
            <a:ext cx="10393960" cy="338554"/>
          </a:xfrm>
          <a:prstGeom prst="rect">
            <a:avLst/>
          </a:prstGeom>
          <a:noFill/>
        </p:spPr>
        <p:txBody>
          <a:bodyPr wrap="square" rtlCol="0">
            <a:spAutoFit/>
          </a:bodyPr>
          <a:lstStyle/>
          <a:p>
            <a:pPr lvl="1">
              <a:spcAft>
                <a:spcPts val="1200"/>
              </a:spcAft>
            </a:pPr>
            <a:r>
              <a:rPr lang="sv-SE" sz="1600" dirty="0">
                <a:latin typeface="Arial" panose="020B0604020202020204" pitchFamily="34" charset="0"/>
                <a:cs typeface="Arial" panose="020B0604020202020204" pitchFamily="34" charset="0"/>
              </a:rPr>
              <a:t>Mejla eller skicka SMS till Pia på </a:t>
            </a:r>
            <a:r>
              <a:rPr lang="sv-SE" sz="1600" dirty="0">
                <a:latin typeface="Arial" panose="020B0604020202020204" pitchFamily="34" charset="0"/>
                <a:cs typeface="Arial" panose="020B0604020202020204" pitchFamily="34" charset="0"/>
                <a:hlinkClick r:id="rId3"/>
              </a:rPr>
              <a:t>pianilzen@gmail.com</a:t>
            </a:r>
            <a:r>
              <a:rPr lang="sv-SE" sz="1600" dirty="0">
                <a:latin typeface="Arial" panose="020B0604020202020204" pitchFamily="34" charset="0"/>
                <a:cs typeface="Arial" panose="020B0604020202020204" pitchFamily="34" charset="0"/>
              </a:rPr>
              <a:t> eller </a:t>
            </a:r>
            <a:r>
              <a:rPr lang="sv-SE" sz="1600" dirty="0">
                <a:solidFill>
                  <a:srgbClr val="0070C0"/>
                </a:solidFill>
                <a:latin typeface="Arial" panose="020B0604020202020204" pitchFamily="34" charset="0"/>
                <a:cs typeface="Arial" panose="020B0604020202020204" pitchFamily="34" charset="0"/>
              </a:rPr>
              <a:t>070-304 32 21</a:t>
            </a:r>
          </a:p>
        </p:txBody>
      </p:sp>
    </p:spTree>
    <p:extLst>
      <p:ext uri="{BB962C8B-B14F-4D97-AF65-F5344CB8AC3E}">
        <p14:creationId xmlns:p14="http://schemas.microsoft.com/office/powerpoint/2010/main" val="161253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848E3D75-54E0-49B9-B277-484CBD79D6FB}"/>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32"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FA486E25-C3C2-45DF-B22C-F2FC98138AEF}"/>
              </a:ext>
            </a:extLst>
          </p:cNvPr>
          <p:cNvSpPr>
            <a:spLocks noGrp="1"/>
          </p:cNvSpPr>
          <p:nvPr>
            <p:ph type="title"/>
          </p:nvPr>
        </p:nvSpPr>
        <p:spPr>
          <a:xfrm>
            <a:off x="371094" y="1161288"/>
            <a:ext cx="3438144" cy="1124712"/>
          </a:xfrm>
        </p:spPr>
        <p:txBody>
          <a:bodyPr anchor="b">
            <a:normAutofit/>
          </a:bodyPr>
          <a:lstStyle/>
          <a:p>
            <a:r>
              <a:rPr lang="sv-SE" sz="2800" dirty="0"/>
              <a:t>Agenda</a:t>
            </a:r>
          </a:p>
        </p:txBody>
      </p:sp>
      <p:sp>
        <p:nvSpPr>
          <p:cNvPr id="3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C9CD9B92-FEF6-45E0-A5E8-9F585585054A}"/>
              </a:ext>
            </a:extLst>
          </p:cNvPr>
          <p:cNvSpPr>
            <a:spLocks noGrp="1"/>
          </p:cNvSpPr>
          <p:nvPr>
            <p:ph idx="1"/>
          </p:nvPr>
        </p:nvSpPr>
        <p:spPr>
          <a:xfrm>
            <a:off x="371094" y="2718054"/>
            <a:ext cx="3438906" cy="3386866"/>
          </a:xfrm>
        </p:spPr>
        <p:txBody>
          <a:bodyPr anchor="t">
            <a:normAutofit/>
          </a:bodyPr>
          <a:lstStyle/>
          <a:p>
            <a:r>
              <a:rPr lang="sv-SE" sz="1700" dirty="0"/>
              <a:t>Roller samt spelartruppen</a:t>
            </a:r>
          </a:p>
          <a:p>
            <a:r>
              <a:rPr lang="sv-SE" sz="1700" dirty="0"/>
              <a:t>Avgifter 2022</a:t>
            </a:r>
          </a:p>
          <a:p>
            <a:r>
              <a:rPr lang="sv-SE" sz="1700" dirty="0"/>
              <a:t>Laget.se</a:t>
            </a:r>
          </a:p>
          <a:p>
            <a:r>
              <a:rPr lang="sv-SE" sz="1700" dirty="0"/>
              <a:t>Aktuellt</a:t>
            </a:r>
          </a:p>
          <a:p>
            <a:r>
              <a:rPr lang="sv-SE" sz="1700" dirty="0"/>
              <a:t>Ekonomi</a:t>
            </a:r>
          </a:p>
          <a:p>
            <a:r>
              <a:rPr lang="sv-SE" sz="1700" dirty="0"/>
              <a:t>Förväntningar på föräldrar och spelare</a:t>
            </a:r>
          </a:p>
          <a:p>
            <a:r>
              <a:rPr lang="sv-SE" sz="1700" dirty="0"/>
              <a:t>Beställning av kläder</a:t>
            </a:r>
          </a:p>
          <a:p>
            <a:r>
              <a:rPr lang="sv-SE" sz="1700" dirty="0"/>
              <a:t>Spelarkännedom</a:t>
            </a:r>
          </a:p>
          <a:p>
            <a:endParaRPr lang="sv-SE" sz="1700" dirty="0"/>
          </a:p>
        </p:txBody>
      </p:sp>
    </p:spTree>
    <p:extLst>
      <p:ext uri="{BB962C8B-B14F-4D97-AF65-F5344CB8AC3E}">
        <p14:creationId xmlns:p14="http://schemas.microsoft.com/office/powerpoint/2010/main" val="13347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D8A537-0B9B-44D4-9298-1D24C24D0F46}"/>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Roller samt spelartruppen</a:t>
            </a:r>
          </a:p>
        </p:txBody>
      </p:sp>
      <p:sp>
        <p:nvSpPr>
          <p:cNvPr id="3" name="Platshållare för innehåll 2">
            <a:extLst>
              <a:ext uri="{FF2B5EF4-FFF2-40B4-BE49-F238E27FC236}">
                <a16:creationId xmlns:a16="http://schemas.microsoft.com/office/drawing/2014/main" id="{3805DAD2-7E63-4C50-B143-7B24F9A9D98E}"/>
              </a:ext>
            </a:extLst>
          </p:cNvPr>
          <p:cNvSpPr>
            <a:spLocks noGrp="1"/>
          </p:cNvSpPr>
          <p:nvPr>
            <p:ph sz="half" idx="1"/>
          </p:nvPr>
        </p:nvSpPr>
        <p:spPr>
          <a:xfrm>
            <a:off x="838200" y="1825625"/>
            <a:ext cx="5181600" cy="2259814"/>
          </a:xfrm>
        </p:spPr>
        <p:txBody>
          <a:bodyPr/>
          <a:lstStyle/>
          <a:p>
            <a:r>
              <a:rPr lang="sv-SE" dirty="0"/>
              <a:t>Tränare</a:t>
            </a:r>
          </a:p>
          <a:p>
            <a:pPr lvl="1"/>
            <a:r>
              <a:rPr lang="sv-SE" dirty="0"/>
              <a:t>Pia Nilzen</a:t>
            </a:r>
          </a:p>
          <a:p>
            <a:pPr lvl="1"/>
            <a:r>
              <a:rPr lang="sv-SE" dirty="0"/>
              <a:t>Lars-Göran Swenson</a:t>
            </a:r>
          </a:p>
          <a:p>
            <a:pPr lvl="1"/>
            <a:r>
              <a:rPr lang="sv-SE" dirty="0"/>
              <a:t>Marlene Ejerås</a:t>
            </a:r>
          </a:p>
        </p:txBody>
      </p:sp>
      <p:sp>
        <p:nvSpPr>
          <p:cNvPr id="4" name="Platshållare för innehåll 3">
            <a:extLst>
              <a:ext uri="{FF2B5EF4-FFF2-40B4-BE49-F238E27FC236}">
                <a16:creationId xmlns:a16="http://schemas.microsoft.com/office/drawing/2014/main" id="{BAA64DCE-CDB1-45C7-BA9C-212E5E2FC207}"/>
              </a:ext>
            </a:extLst>
          </p:cNvPr>
          <p:cNvSpPr>
            <a:spLocks noGrp="1"/>
          </p:cNvSpPr>
          <p:nvPr>
            <p:ph sz="half" idx="2"/>
          </p:nvPr>
        </p:nvSpPr>
        <p:spPr>
          <a:xfrm>
            <a:off x="6172200" y="1825625"/>
            <a:ext cx="5181600" cy="2259814"/>
          </a:xfrm>
        </p:spPr>
        <p:txBody>
          <a:bodyPr/>
          <a:lstStyle/>
          <a:p>
            <a:r>
              <a:rPr lang="sv-SE" dirty="0"/>
              <a:t>Lagledare</a:t>
            </a:r>
          </a:p>
          <a:p>
            <a:pPr lvl="1"/>
            <a:r>
              <a:rPr lang="sv-SE" dirty="0"/>
              <a:t>Joakim Falkdahl</a:t>
            </a:r>
          </a:p>
          <a:p>
            <a:pPr lvl="1"/>
            <a:r>
              <a:rPr lang="sv-SE" dirty="0"/>
              <a:t>Michael Mutanen</a:t>
            </a:r>
          </a:p>
        </p:txBody>
      </p:sp>
      <p:pic>
        <p:nvPicPr>
          <p:cNvPr id="5" name="Bildobjekt 4">
            <a:extLst>
              <a:ext uri="{FF2B5EF4-FFF2-40B4-BE49-F238E27FC236}">
                <a16:creationId xmlns:a16="http://schemas.microsoft.com/office/drawing/2014/main" id="{8A45F5C0-1961-4DEE-93B8-0523B5C95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7" name="Platshållare för innehåll 2">
            <a:extLst>
              <a:ext uri="{FF2B5EF4-FFF2-40B4-BE49-F238E27FC236}">
                <a16:creationId xmlns:a16="http://schemas.microsoft.com/office/drawing/2014/main" id="{4171C085-3D78-4B2B-9E16-7375813B7423}"/>
              </a:ext>
            </a:extLst>
          </p:cNvPr>
          <p:cNvSpPr txBox="1">
            <a:spLocks/>
          </p:cNvSpPr>
          <p:nvPr/>
        </p:nvSpPr>
        <p:spPr>
          <a:xfrm>
            <a:off x="838200" y="4555221"/>
            <a:ext cx="5181600" cy="1790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Spelare</a:t>
            </a:r>
          </a:p>
          <a:p>
            <a:pPr lvl="1"/>
            <a:r>
              <a:rPr lang="sv-SE" dirty="0"/>
              <a:t>I dagsläget är vi 19 spelare i laget</a:t>
            </a:r>
          </a:p>
        </p:txBody>
      </p:sp>
    </p:spTree>
    <p:extLst>
      <p:ext uri="{BB962C8B-B14F-4D97-AF65-F5344CB8AC3E}">
        <p14:creationId xmlns:p14="http://schemas.microsoft.com/office/powerpoint/2010/main" val="206556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Avgifter 2022</a:t>
            </a:r>
          </a:p>
        </p:txBody>
      </p:sp>
      <p:sp>
        <p:nvSpPr>
          <p:cNvPr id="3" name="Platshållare för innehåll 2">
            <a:extLst>
              <a:ext uri="{FF2B5EF4-FFF2-40B4-BE49-F238E27FC236}">
                <a16:creationId xmlns:a16="http://schemas.microsoft.com/office/drawing/2014/main" id="{642D74BC-0B1A-4A6B-B48E-19A83494779B}"/>
              </a:ext>
            </a:extLst>
          </p:cNvPr>
          <p:cNvSpPr>
            <a:spLocks noGrp="1"/>
          </p:cNvSpPr>
          <p:nvPr>
            <p:ph idx="1"/>
          </p:nvPr>
        </p:nvSpPr>
        <p:spPr>
          <a:xfrm>
            <a:off x="838200" y="1820411"/>
            <a:ext cx="10515600" cy="1484851"/>
          </a:xfrm>
        </p:spPr>
        <p:txBody>
          <a:bodyPr/>
          <a:lstStyle/>
          <a:p>
            <a:pPr marL="0" indent="0">
              <a:buNone/>
            </a:pPr>
            <a:r>
              <a:rPr lang="sv-SE" dirty="0"/>
              <a:t>Åldersgrupp		Födda		Medlemsavgift	Träningsavgift	</a:t>
            </a:r>
          </a:p>
          <a:p>
            <a:pPr marL="0" indent="0">
              <a:buNone/>
            </a:pPr>
            <a:r>
              <a:rPr lang="sv-SE" dirty="0"/>
              <a:t>P10 </a:t>
            </a:r>
            <a:r>
              <a:rPr lang="sv-SE" dirty="0">
                <a:solidFill>
                  <a:srgbClr val="00B050"/>
                </a:solidFill>
              </a:rPr>
              <a:t>(nytt namn!)</a:t>
            </a:r>
            <a:r>
              <a:rPr lang="sv-SE" dirty="0"/>
              <a:t>	2012		300kr			1300kr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3305262"/>
            <a:ext cx="10607180" cy="2554545"/>
          </a:xfrm>
          <a:prstGeom prst="rect">
            <a:avLst/>
          </a:prstGeom>
          <a:noFill/>
        </p:spPr>
        <p:txBody>
          <a:bodyPr wrap="square" rtlCol="0">
            <a:spAutoFit/>
          </a:bodyPr>
          <a:lstStyle/>
          <a:p>
            <a:pPr rtl="0">
              <a:spcBef>
                <a:spcPts val="0"/>
              </a:spcBef>
              <a:spcAft>
                <a:spcPts val="0"/>
              </a:spcAft>
            </a:pPr>
            <a:r>
              <a:rPr lang="sv-SE" sz="1600" i="0" u="none" strike="noStrike" dirty="0">
                <a:solidFill>
                  <a:srgbClr val="000000"/>
                </a:solidFill>
                <a:effectLst/>
                <a:latin typeface="Arial" panose="020B0604020202020204" pitchFamily="34" charset="0"/>
              </a:rPr>
              <a:t>Familj med flera aktiva spelare betalar bara en medlemsavgift. Medlems- och träningsavgifterna används till hyra av planer, inköp av material, anmälningsavgifter till seriespel, etc.</a:t>
            </a:r>
            <a:endParaRPr lang="sv-SE" sz="1600" dirty="0">
              <a:effectLst/>
            </a:endParaRPr>
          </a:p>
          <a:p>
            <a:pPr rtl="0">
              <a:spcBef>
                <a:spcPts val="0"/>
              </a:spcBef>
              <a:spcAft>
                <a:spcPts val="1200"/>
              </a:spcAft>
            </a:pPr>
            <a:br>
              <a:rPr lang="sv-SE" sz="1600" dirty="0"/>
            </a:br>
            <a:r>
              <a:rPr lang="sv-SE" sz="1600" b="1" i="0" u="none" strike="noStrike" dirty="0">
                <a:solidFill>
                  <a:srgbClr val="000000"/>
                </a:solidFill>
                <a:effectLst/>
                <a:latin typeface="Arial" panose="020B0604020202020204" pitchFamily="34" charset="0"/>
              </a:rPr>
              <a:t>Bidrag till medlems- och träningsavgifter</a:t>
            </a:r>
            <a:endParaRPr lang="sv-SE" sz="1600" b="0" dirty="0">
              <a:effectLst/>
            </a:endParaRPr>
          </a:p>
          <a:p>
            <a:pPr rtl="0">
              <a:spcBef>
                <a:spcPts val="0"/>
              </a:spcBef>
              <a:spcAft>
                <a:spcPts val="1200"/>
              </a:spcAft>
            </a:pPr>
            <a:r>
              <a:rPr lang="sv-SE" sz="1600" i="0" u="none" strike="noStrike" dirty="0">
                <a:solidFill>
                  <a:srgbClr val="000000"/>
                </a:solidFill>
                <a:effectLst/>
                <a:latin typeface="Arial" panose="020B0604020202020204" pitchFamily="34" charset="0"/>
              </a:rPr>
              <a:t>Det finns möjlighet att söka bidrag till medlems- och träningsavgifter. Man kan söka bidrag bland annat via:</a:t>
            </a:r>
            <a:endParaRPr lang="sv-SE" sz="1600" dirty="0">
              <a:effectLst/>
            </a:endParaRPr>
          </a:p>
          <a:p>
            <a:pPr rtl="0" fontAlgn="base">
              <a:spcBef>
                <a:spcPts val="0"/>
              </a:spcBef>
              <a:spcAft>
                <a:spcPts val="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 Svenska kyrkan - Barnens guldkant (barnensguldkant.se)</a:t>
            </a:r>
          </a:p>
          <a:p>
            <a:pPr rtl="0" fontAlgn="base">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 </a:t>
            </a:r>
            <a:r>
              <a:rPr lang="sv-SE" sz="1600" i="0" u="none" strike="noStrike" dirty="0" err="1">
                <a:solidFill>
                  <a:srgbClr val="000000"/>
                </a:solidFill>
                <a:effectLst/>
                <a:latin typeface="Arial" panose="020B0604020202020204" pitchFamily="34" charset="0"/>
              </a:rPr>
              <a:t>Majblommekommittéen</a:t>
            </a:r>
            <a:r>
              <a:rPr lang="sv-SE" sz="1600" i="0" u="none" strike="noStrike" dirty="0">
                <a:solidFill>
                  <a:srgbClr val="000000"/>
                </a:solidFill>
                <a:effectLst/>
                <a:latin typeface="Arial" panose="020B0604020202020204" pitchFamily="34" charset="0"/>
              </a:rPr>
              <a:t> (majblomman.se)</a:t>
            </a:r>
          </a:p>
          <a:p>
            <a:endParaRPr lang="sv-SE" dirty="0"/>
          </a:p>
        </p:txBody>
      </p:sp>
    </p:spTree>
    <p:extLst>
      <p:ext uri="{BB962C8B-B14F-4D97-AF65-F5344CB8AC3E}">
        <p14:creationId xmlns:p14="http://schemas.microsoft.com/office/powerpoint/2010/main" val="137164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Lagets hemsida på laget.se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662730" y="1908802"/>
            <a:ext cx="6149130" cy="393954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Inloggning samt uppdatering av profil</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Får alla kallelser till aktiviteter? </a:t>
            </a:r>
            <a:r>
              <a:rPr lang="sv-SE" sz="1600" b="1" dirty="0">
                <a:latin typeface="Arial" panose="020B0604020202020204" pitchFamily="34" charset="0"/>
                <a:cs typeface="Arial" panose="020B0604020202020204" pitchFamily="34" charset="0"/>
              </a:rPr>
              <a:t>Viktigt!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Kalender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Alla matchtider avser starttider!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Samling är vanligtvis 45 minuter tidigare.</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Nyhetsflöde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(och i kallelserna) presenteras viktig information.</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Kontaktuppgifter, se över era egna.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SMS-grupp</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Enkelt och snabbt sätt att nå ut till alla.</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971" y="1908802"/>
            <a:ext cx="4182829" cy="3686961"/>
          </a:xfrm>
          <a:prstGeom prst="rect">
            <a:avLst/>
          </a:prstGeom>
        </p:spPr>
      </p:pic>
    </p:spTree>
    <p:extLst>
      <p:ext uri="{BB962C8B-B14F-4D97-AF65-F5344CB8AC3E}">
        <p14:creationId xmlns:p14="http://schemas.microsoft.com/office/powerpoint/2010/main" val="3749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Aktuellt</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1938992"/>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Vad händer i laget just nu?</a:t>
            </a:r>
            <a:endParaRPr lang="sv-SE" sz="16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Vårsäsongen har dragit igång och första matchen är 15 maj (nu på söndag!)</a:t>
            </a:r>
          </a:p>
          <a:p>
            <a:pPr marL="9715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Efter det matcher i stort sett varje helg</a:t>
            </a:r>
          </a:p>
          <a:p>
            <a:pPr marL="971550" lvl="1" indent="-285750">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Träningar konstgräs måndagar kl. 18:00 – 19:00</a:t>
            </a:r>
          </a:p>
          <a:p>
            <a:pPr marL="9715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Träningar konstgräs onsdagar kl. 19:00 – 20:00</a:t>
            </a:r>
          </a:p>
        </p:txBody>
      </p:sp>
      <p:sp>
        <p:nvSpPr>
          <p:cNvPr id="5" name="textruta 4">
            <a:extLst>
              <a:ext uri="{FF2B5EF4-FFF2-40B4-BE49-F238E27FC236}">
                <a16:creationId xmlns:a16="http://schemas.microsoft.com/office/drawing/2014/main" id="{8CF52D33-4B71-4319-BC58-5810688072DE}"/>
              </a:ext>
            </a:extLst>
          </p:cNvPr>
          <p:cNvSpPr txBox="1"/>
          <p:nvPr/>
        </p:nvSpPr>
        <p:spPr>
          <a:xfrm>
            <a:off x="792410" y="3875859"/>
            <a:ext cx="10607180" cy="113877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Snart ändrade träningstider och ny plan </a:t>
            </a:r>
            <a:endParaRPr lang="sv-SE" sz="16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När gräsplanerna är okej att använda får vi nya träningstider. Håll koll på laget.se!</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Träningar och hemmamatcher på Backaplan, nedanför Kubenbadet.</a:t>
            </a:r>
          </a:p>
        </p:txBody>
      </p:sp>
      <p:sp>
        <p:nvSpPr>
          <p:cNvPr id="7" name="textruta 6">
            <a:extLst>
              <a:ext uri="{FF2B5EF4-FFF2-40B4-BE49-F238E27FC236}">
                <a16:creationId xmlns:a16="http://schemas.microsoft.com/office/drawing/2014/main" id="{BA5FFF35-4F8E-43EF-959A-CDEF3699FB65}"/>
              </a:ext>
            </a:extLst>
          </p:cNvPr>
          <p:cNvSpPr txBox="1"/>
          <p:nvPr/>
        </p:nvSpPr>
        <p:spPr>
          <a:xfrm>
            <a:off x="792410" y="5194217"/>
            <a:ext cx="10607180" cy="1138773"/>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Cuper</a:t>
            </a:r>
            <a:endParaRPr lang="sv-SE" sz="16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Vi har redan hunnit med tre cuper i år. Superroligt!</a:t>
            </a:r>
          </a:p>
          <a:p>
            <a:pPr marL="5143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Vi kikar även på fler bl.a. Mid Nordic Cup i augusti och Alnös.</a:t>
            </a:r>
            <a:endParaRPr lang="sv-SE" sz="160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53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Ekonomi</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4185761"/>
          </a:xfrm>
          <a:prstGeom prst="rect">
            <a:avLst/>
          </a:prstGeom>
          <a:noFill/>
        </p:spPr>
        <p:txBody>
          <a:bodyPr wrap="square" rtlCol="0">
            <a:spAutoFit/>
          </a:bodyPr>
          <a:lstStyle/>
          <a:p>
            <a:pPr rtl="0">
              <a:spcBef>
                <a:spcPts val="0"/>
              </a:spcBef>
              <a:spcAft>
                <a:spcPts val="1200"/>
              </a:spcAft>
            </a:pPr>
            <a:r>
              <a:rPr lang="sv-SE" sz="1600" b="1" i="0" u="none" strike="noStrike" dirty="0">
                <a:solidFill>
                  <a:srgbClr val="000000"/>
                </a:solidFill>
                <a:effectLst/>
                <a:latin typeface="Arial" panose="020B0604020202020204" pitchFamily="34" charset="0"/>
                <a:cs typeface="Arial" panose="020B0604020202020204" pitchFamily="34" charset="0"/>
              </a:rPr>
              <a:t>Lagkassan</a:t>
            </a:r>
            <a:endParaRPr lang="sv-SE" sz="1600" b="1" dirty="0">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cs typeface="Arial" panose="020B0604020202020204" pitchFamily="34" charset="0"/>
              </a:rPr>
              <a:t>Vi har idag ca 12 000 kr i lagkassan. </a:t>
            </a:r>
            <a:r>
              <a:rPr lang="sv-SE" sz="1600" b="1" i="0" u="none" strike="noStrike" dirty="0">
                <a:solidFill>
                  <a:srgbClr val="000000"/>
                </a:solidFill>
                <a:effectLst/>
                <a:latin typeface="Arial" panose="020B0604020202020204" pitchFamily="34" charset="0"/>
                <a:cs typeface="Arial" panose="020B0604020202020204" pitchFamily="34" charset="0"/>
              </a:rPr>
              <a:t>Det saknas pengar för att kunna åka på större cuper.</a:t>
            </a:r>
            <a:endParaRPr lang="sv-SE" sz="1600" b="1" dirty="0">
              <a:solidFill>
                <a:srgbClr val="000000"/>
              </a:solidFill>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Fikaförsäljning på hemmamatcher ger oss lite pengar som täcker domaravgifter m.m.</a:t>
            </a: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Newbody och Kubenhäftet</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Här går en del av intäkterna till föreningen till inköp av nya bollar, matchtröjor, hyra av planer, upprustning av idrottsplatsen med planerna och allt runt omkring etc. En del går även direkt till vår egen lagkassa.</a:t>
            </a:r>
          </a:p>
          <a:p>
            <a:pPr marL="742950" lvl="1" indent="-285750">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Newbody hämtas måndag 16 maj på Kansliet.</a:t>
            </a:r>
            <a:r>
              <a:rPr lang="sv-SE" sz="1600" dirty="0">
                <a:solidFill>
                  <a:srgbClr val="000000"/>
                </a:solidFill>
                <a:latin typeface="Arial" panose="020B0604020202020204" pitchFamily="34" charset="0"/>
                <a:cs typeface="Arial" panose="020B0604020202020204" pitchFamily="34" charset="0"/>
              </a:rPr>
              <a:t> Betalas senast 26 maj.</a:t>
            </a:r>
          </a:p>
          <a:p>
            <a:pPr marL="742950" lvl="1" indent="-285750">
              <a:spcAft>
                <a:spcPts val="1200"/>
              </a:spcAft>
              <a:buFont typeface="Arial" panose="020B0604020202020204" pitchFamily="34" charset="0"/>
              <a:buChar char="•"/>
            </a:pPr>
            <a:r>
              <a:rPr lang="sv-SE" sz="1600" dirty="0">
                <a:solidFill>
                  <a:srgbClr val="000000"/>
                </a:solidFill>
                <a:effectLst/>
                <a:latin typeface="Arial" panose="020B0604020202020204" pitchFamily="34" charset="0"/>
                <a:cs typeface="Arial" panose="020B0604020202020204" pitchFamily="34" charset="0"/>
              </a:rPr>
              <a:t>Kubenhäftena skall vara betalda senast 1 juni.</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Betalas via </a:t>
            </a:r>
            <a:r>
              <a:rPr lang="sv-SE" sz="1600" dirty="0" err="1">
                <a:solidFill>
                  <a:srgbClr val="000000"/>
                </a:solidFill>
                <a:latin typeface="Arial" panose="020B0604020202020204" pitchFamily="34" charset="0"/>
                <a:cs typeface="Arial" panose="020B0604020202020204" pitchFamily="34" charset="0"/>
              </a:rPr>
              <a:t>Swish</a:t>
            </a:r>
            <a:r>
              <a:rPr lang="sv-SE" sz="1600" dirty="0">
                <a:solidFill>
                  <a:srgbClr val="000000"/>
                </a:solidFill>
                <a:latin typeface="Arial" panose="020B0604020202020204" pitchFamily="34" charset="0"/>
                <a:cs typeface="Arial" panose="020B0604020202020204" pitchFamily="34" charset="0"/>
              </a:rPr>
              <a:t> till Jocke 073-360 90 84</a:t>
            </a:r>
            <a:endParaRPr lang="sv-SE" sz="1600" dirty="0">
              <a:solidFill>
                <a:srgbClr val="000000"/>
              </a:solidFill>
              <a:effectLst/>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Försäljning av övriga produkter på eget bevåg</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Förslag?</a:t>
            </a:r>
            <a:endParaRPr lang="sv-SE" sz="16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16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Förväntningar på föräldrar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859339"/>
            <a:ext cx="10607180" cy="3139321"/>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b="1" dirty="0">
                <a:latin typeface="Arial" panose="020B0604020202020204" pitchFamily="34" charset="0"/>
                <a:cs typeface="Arial" panose="020B0604020202020204" pitchFamily="34" charset="0"/>
              </a:rPr>
              <a:t>Närvaro!! </a:t>
            </a:r>
            <a:r>
              <a:rPr lang="sv-SE" sz="1600" dirty="0">
                <a:latin typeface="Arial" panose="020B0604020202020204" pitchFamily="34" charset="0"/>
                <a:cs typeface="Arial" panose="020B0604020202020204" pitchFamily="34" charset="0"/>
              </a:rPr>
              <a:t>Svara på kallelser till träningar och matcher!</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Håll koll på laget.se och se till att hålla er uppdaterade.</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hjälpa till vid lag- och föreningsaktiviteter: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Hemmamatcher och sammandrag (bakning, fikaförsäljning, matchvärdar m.m.)</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Städdagar (Kubendagen)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Bollkallar och ev. kiosk under A-lagets hemmamatcher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sälja Newbody (3 paket på våren) och </a:t>
            </a:r>
            <a:r>
              <a:rPr lang="sv-SE" sz="1600" dirty="0" err="1">
                <a:latin typeface="Arial" panose="020B0604020202020204" pitchFamily="34" charset="0"/>
                <a:cs typeface="Arial" panose="020B0604020202020204" pitchFamily="34" charset="0"/>
              </a:rPr>
              <a:t>Kubenhäften</a:t>
            </a:r>
            <a:r>
              <a:rPr lang="sv-SE" sz="1600" dirty="0">
                <a:latin typeface="Arial" panose="020B0604020202020204" pitchFamily="34" charset="0"/>
                <a:cs typeface="Arial" panose="020B0604020202020204" pitchFamily="34" charset="0"/>
              </a:rPr>
              <a:t> (3+3 häften vår/höst)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delta på föreningsmöten man kallas till.</a:t>
            </a:r>
          </a:p>
        </p:txBody>
      </p:sp>
    </p:spTree>
    <p:extLst>
      <p:ext uri="{BB962C8B-B14F-4D97-AF65-F5344CB8AC3E}">
        <p14:creationId xmlns:p14="http://schemas.microsoft.com/office/powerpoint/2010/main" val="183557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Förväntningar på spelare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907004"/>
            <a:ext cx="10607180" cy="393954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Kom i tid.</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Håll ordning på era saker.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Visa engagemang genom att lyssna, fokusera och göra sitt bästa.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Gör ert yttersta för att bidra till en positiv och rolig lärandemiljö.</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Respektera varandra. </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Uppmuntra medspelare.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 klagar inte på kompisarna.</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 försöker håller oss positiva även i motgång. Vi spelar för att utvecklas, inte för att vara bäst.</a:t>
            </a:r>
          </a:p>
          <a:p>
            <a:pPr lvl="2">
              <a:spcAft>
                <a:spcPts val="1200"/>
              </a:spcAft>
            </a:pPr>
            <a:endParaRPr lang="sv-SE" sz="1600" dirty="0">
              <a:latin typeface="Arial" panose="020B0604020202020204" pitchFamily="34" charset="0"/>
              <a:cs typeface="Arial" panose="020B0604020202020204" pitchFamily="34" charset="0"/>
            </a:endParaRPr>
          </a:p>
          <a:p>
            <a:pPr lvl="1">
              <a:spcAft>
                <a:spcPts val="1200"/>
              </a:spcAft>
            </a:pPr>
            <a:r>
              <a:rPr lang="sv-SE" sz="1600" b="1" dirty="0">
                <a:latin typeface="Arial" panose="020B0604020202020204" pitchFamily="34" charset="0"/>
                <a:cs typeface="Arial" panose="020B0604020202020204" pitchFamily="34" charset="0"/>
              </a:rPr>
              <a:t>Prata mer era barn om detta!</a:t>
            </a:r>
          </a:p>
        </p:txBody>
      </p:sp>
    </p:spTree>
    <p:extLst>
      <p:ext uri="{BB962C8B-B14F-4D97-AF65-F5344CB8AC3E}">
        <p14:creationId xmlns:p14="http://schemas.microsoft.com/office/powerpoint/2010/main" val="11497707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667</Words>
  <Application>Microsoft Office PowerPoint</Application>
  <PresentationFormat>Bredbild</PresentationFormat>
  <Paragraphs>96</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Kubikenborgs IF P10(2012)</vt:lpstr>
      <vt:lpstr>Agenda</vt:lpstr>
      <vt:lpstr>Roller samt spelartruppen</vt:lpstr>
      <vt:lpstr>Avgifter 2022</vt:lpstr>
      <vt:lpstr>Lagets hemsida på laget.se</vt:lpstr>
      <vt:lpstr>Aktuellt</vt:lpstr>
      <vt:lpstr>Ekonomi</vt:lpstr>
      <vt:lpstr>Förväntningar på föräldrar</vt:lpstr>
      <vt:lpstr>Förväntningar på spelare</vt:lpstr>
      <vt:lpstr>Beställning av kläder</vt:lpstr>
      <vt:lpstr>Spelarkännedom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Kubikenborgs IF P-12</dc:title>
  <dc:creator>Falkdahl, Joakim</dc:creator>
  <cp:lastModifiedBy>Falkdahl, Joakim</cp:lastModifiedBy>
  <cp:revision>52</cp:revision>
  <dcterms:created xsi:type="dcterms:W3CDTF">2021-08-16T10:21:38Z</dcterms:created>
  <dcterms:modified xsi:type="dcterms:W3CDTF">2022-05-10T12:31:45Z</dcterms:modified>
</cp:coreProperties>
</file>