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4" r:id="rId6"/>
    <p:sldId id="266" r:id="rId7"/>
    <p:sldId id="267" r:id="rId8"/>
    <p:sldId id="269" r:id="rId9"/>
    <p:sldId id="270" r:id="rId10"/>
    <p:sldId id="265" r:id="rId11"/>
    <p:sldId id="268"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61" d="100"/>
          <a:sy n="161" d="100"/>
        </p:scale>
        <p:origin x="22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A547AE-AA15-4543-9D76-F5430186EAC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165469EB-8545-408B-8097-3877055718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882199A-B82A-445F-B0B2-99A30B6FA48B}"/>
              </a:ext>
            </a:extLst>
          </p:cNvPr>
          <p:cNvSpPr>
            <a:spLocks noGrp="1"/>
          </p:cNvSpPr>
          <p:nvPr>
            <p:ph type="dt" sz="half" idx="10"/>
          </p:nvPr>
        </p:nvSpPr>
        <p:spPr/>
        <p:txBody>
          <a:bodyPr/>
          <a:lstStyle/>
          <a:p>
            <a:fld id="{051B8566-FF72-4BE6-AA19-0E7EE3FC9884}" type="datetimeFigureOut">
              <a:rPr lang="sv-SE" smtClean="0"/>
              <a:t>2023-04-04</a:t>
            </a:fld>
            <a:endParaRPr lang="sv-SE"/>
          </a:p>
        </p:txBody>
      </p:sp>
      <p:sp>
        <p:nvSpPr>
          <p:cNvPr id="5" name="Platshållare för sidfot 4">
            <a:extLst>
              <a:ext uri="{FF2B5EF4-FFF2-40B4-BE49-F238E27FC236}">
                <a16:creationId xmlns:a16="http://schemas.microsoft.com/office/drawing/2014/main" id="{37495E60-7BB0-4A23-ABD1-E19717423C4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E28270D-EDDB-4BE7-BE50-7DFDF5AC4C19}"/>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161427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88A784C-C4B2-4F65-93D8-2E175570B03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08D8875-ABE1-470B-816C-A3AE5C76729A}"/>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519E04C-1753-450C-9E85-45984E4458C0}"/>
              </a:ext>
            </a:extLst>
          </p:cNvPr>
          <p:cNvSpPr>
            <a:spLocks noGrp="1"/>
          </p:cNvSpPr>
          <p:nvPr>
            <p:ph type="dt" sz="half" idx="10"/>
          </p:nvPr>
        </p:nvSpPr>
        <p:spPr/>
        <p:txBody>
          <a:bodyPr/>
          <a:lstStyle/>
          <a:p>
            <a:fld id="{051B8566-FF72-4BE6-AA19-0E7EE3FC9884}" type="datetimeFigureOut">
              <a:rPr lang="sv-SE" smtClean="0"/>
              <a:t>2023-04-04</a:t>
            </a:fld>
            <a:endParaRPr lang="sv-SE"/>
          </a:p>
        </p:txBody>
      </p:sp>
      <p:sp>
        <p:nvSpPr>
          <p:cNvPr id="5" name="Platshållare för sidfot 4">
            <a:extLst>
              <a:ext uri="{FF2B5EF4-FFF2-40B4-BE49-F238E27FC236}">
                <a16:creationId xmlns:a16="http://schemas.microsoft.com/office/drawing/2014/main" id="{1E93E608-F50C-468D-A2E9-A2C73AF447D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0FF8995-804B-43B7-88D0-42CE4974D560}"/>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1184641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69F42B9-BDE9-4363-8D2E-75585E28C84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A21496F-BFA2-4750-9763-C7F1AF48FAA6}"/>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5B0B018-23B8-4AB0-95DF-150BEFA258AE}"/>
              </a:ext>
            </a:extLst>
          </p:cNvPr>
          <p:cNvSpPr>
            <a:spLocks noGrp="1"/>
          </p:cNvSpPr>
          <p:nvPr>
            <p:ph type="dt" sz="half" idx="10"/>
          </p:nvPr>
        </p:nvSpPr>
        <p:spPr/>
        <p:txBody>
          <a:bodyPr/>
          <a:lstStyle/>
          <a:p>
            <a:fld id="{051B8566-FF72-4BE6-AA19-0E7EE3FC9884}" type="datetimeFigureOut">
              <a:rPr lang="sv-SE" smtClean="0"/>
              <a:t>2023-04-04</a:t>
            </a:fld>
            <a:endParaRPr lang="sv-SE"/>
          </a:p>
        </p:txBody>
      </p:sp>
      <p:sp>
        <p:nvSpPr>
          <p:cNvPr id="5" name="Platshållare för sidfot 4">
            <a:extLst>
              <a:ext uri="{FF2B5EF4-FFF2-40B4-BE49-F238E27FC236}">
                <a16:creationId xmlns:a16="http://schemas.microsoft.com/office/drawing/2014/main" id="{D523474B-64B7-4D22-87B8-9AA7F5C607F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6BA5EFB-32C1-4BC2-942F-1296961EF245}"/>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27487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070117-06EE-4E08-8088-9DF76B66920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907FC95-6DA3-45E4-8D6D-DBA65AFD04A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ACF333E-325E-4724-B983-767B5F9DEAD0}"/>
              </a:ext>
            </a:extLst>
          </p:cNvPr>
          <p:cNvSpPr>
            <a:spLocks noGrp="1"/>
          </p:cNvSpPr>
          <p:nvPr>
            <p:ph type="dt" sz="half" idx="10"/>
          </p:nvPr>
        </p:nvSpPr>
        <p:spPr/>
        <p:txBody>
          <a:bodyPr/>
          <a:lstStyle/>
          <a:p>
            <a:fld id="{051B8566-FF72-4BE6-AA19-0E7EE3FC9884}" type="datetimeFigureOut">
              <a:rPr lang="sv-SE" smtClean="0"/>
              <a:t>2023-04-04</a:t>
            </a:fld>
            <a:endParaRPr lang="sv-SE"/>
          </a:p>
        </p:txBody>
      </p:sp>
      <p:sp>
        <p:nvSpPr>
          <p:cNvPr id="5" name="Platshållare för sidfot 4">
            <a:extLst>
              <a:ext uri="{FF2B5EF4-FFF2-40B4-BE49-F238E27FC236}">
                <a16:creationId xmlns:a16="http://schemas.microsoft.com/office/drawing/2014/main" id="{8B5301C0-839C-4E9C-9319-C73054B0613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836E88F-5E74-4139-BE6A-0133A645A8DC}"/>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3202768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FF7825-13B0-4B15-B194-BAA8CDB6B20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EDABC2D-CC1F-4DCF-B6AF-BAF2EDA725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48BCD33-E7DB-420E-AA27-91BDDD10A347}"/>
              </a:ext>
            </a:extLst>
          </p:cNvPr>
          <p:cNvSpPr>
            <a:spLocks noGrp="1"/>
          </p:cNvSpPr>
          <p:nvPr>
            <p:ph type="dt" sz="half" idx="10"/>
          </p:nvPr>
        </p:nvSpPr>
        <p:spPr/>
        <p:txBody>
          <a:bodyPr/>
          <a:lstStyle/>
          <a:p>
            <a:fld id="{051B8566-FF72-4BE6-AA19-0E7EE3FC9884}" type="datetimeFigureOut">
              <a:rPr lang="sv-SE" smtClean="0"/>
              <a:t>2023-04-04</a:t>
            </a:fld>
            <a:endParaRPr lang="sv-SE"/>
          </a:p>
        </p:txBody>
      </p:sp>
      <p:sp>
        <p:nvSpPr>
          <p:cNvPr id="5" name="Platshållare för sidfot 4">
            <a:extLst>
              <a:ext uri="{FF2B5EF4-FFF2-40B4-BE49-F238E27FC236}">
                <a16:creationId xmlns:a16="http://schemas.microsoft.com/office/drawing/2014/main" id="{99121992-AD31-4A1E-9785-0491CB4BEAF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D8CCFE2-4972-4150-AE71-18B3864AC360}"/>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3211439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41D16E-98D1-4CDA-B7A1-3F62561B7B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494FF28-EF31-48A0-86E6-131321D5683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0778D60-3E48-45DE-885E-F5C00699CD6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C887CE4-DC42-4E57-92C5-A2D47D2CD951}"/>
              </a:ext>
            </a:extLst>
          </p:cNvPr>
          <p:cNvSpPr>
            <a:spLocks noGrp="1"/>
          </p:cNvSpPr>
          <p:nvPr>
            <p:ph type="dt" sz="half" idx="10"/>
          </p:nvPr>
        </p:nvSpPr>
        <p:spPr/>
        <p:txBody>
          <a:bodyPr/>
          <a:lstStyle/>
          <a:p>
            <a:fld id="{051B8566-FF72-4BE6-AA19-0E7EE3FC9884}" type="datetimeFigureOut">
              <a:rPr lang="sv-SE" smtClean="0"/>
              <a:t>2023-04-04</a:t>
            </a:fld>
            <a:endParaRPr lang="sv-SE"/>
          </a:p>
        </p:txBody>
      </p:sp>
      <p:sp>
        <p:nvSpPr>
          <p:cNvPr id="6" name="Platshållare för sidfot 5">
            <a:extLst>
              <a:ext uri="{FF2B5EF4-FFF2-40B4-BE49-F238E27FC236}">
                <a16:creationId xmlns:a16="http://schemas.microsoft.com/office/drawing/2014/main" id="{817B88F5-785D-4765-91D3-0AEC36631A1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58A7C4F-1557-4695-873C-7DE01C4340CA}"/>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24775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850C2-ED84-4155-941B-39AAEBADE57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422BCDD-EDEB-4BEA-9B2F-0A9AEEF514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F930AF5-4988-4507-ABD6-7634EE2B17C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34CF34F9-5A6B-426F-8C2F-03A2D793CA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0311FDF-3FC6-4152-9B66-2486D932745C}"/>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56820E5-99CF-46E1-88D2-099EA840CF1D}"/>
              </a:ext>
            </a:extLst>
          </p:cNvPr>
          <p:cNvSpPr>
            <a:spLocks noGrp="1"/>
          </p:cNvSpPr>
          <p:nvPr>
            <p:ph type="dt" sz="half" idx="10"/>
          </p:nvPr>
        </p:nvSpPr>
        <p:spPr/>
        <p:txBody>
          <a:bodyPr/>
          <a:lstStyle/>
          <a:p>
            <a:fld id="{051B8566-FF72-4BE6-AA19-0E7EE3FC9884}" type="datetimeFigureOut">
              <a:rPr lang="sv-SE" smtClean="0"/>
              <a:t>2023-04-04</a:t>
            </a:fld>
            <a:endParaRPr lang="sv-SE"/>
          </a:p>
        </p:txBody>
      </p:sp>
      <p:sp>
        <p:nvSpPr>
          <p:cNvPr id="8" name="Platshållare för sidfot 7">
            <a:extLst>
              <a:ext uri="{FF2B5EF4-FFF2-40B4-BE49-F238E27FC236}">
                <a16:creationId xmlns:a16="http://schemas.microsoft.com/office/drawing/2014/main" id="{CEE375CD-E64D-4F48-83CB-681C63EE69F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BC50ABD-A6A7-4233-9DD3-556D543B1B1E}"/>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3504646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94B039-C94B-4AC9-AB43-D2920F9FA7D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4B86126-4C94-49E8-AC15-912D8B9C106B}"/>
              </a:ext>
            </a:extLst>
          </p:cNvPr>
          <p:cNvSpPr>
            <a:spLocks noGrp="1"/>
          </p:cNvSpPr>
          <p:nvPr>
            <p:ph type="dt" sz="half" idx="10"/>
          </p:nvPr>
        </p:nvSpPr>
        <p:spPr/>
        <p:txBody>
          <a:bodyPr/>
          <a:lstStyle/>
          <a:p>
            <a:fld id="{051B8566-FF72-4BE6-AA19-0E7EE3FC9884}" type="datetimeFigureOut">
              <a:rPr lang="sv-SE" smtClean="0"/>
              <a:t>2023-04-04</a:t>
            </a:fld>
            <a:endParaRPr lang="sv-SE"/>
          </a:p>
        </p:txBody>
      </p:sp>
      <p:sp>
        <p:nvSpPr>
          <p:cNvPr id="4" name="Platshållare för sidfot 3">
            <a:extLst>
              <a:ext uri="{FF2B5EF4-FFF2-40B4-BE49-F238E27FC236}">
                <a16:creationId xmlns:a16="http://schemas.microsoft.com/office/drawing/2014/main" id="{777B309A-80A8-4DDE-8AA9-094B8F917C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F39D638-E777-4F5A-9CBF-333030E99F12}"/>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184321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9F2058C-6CD4-4E80-9E26-730C0C93144A}"/>
              </a:ext>
            </a:extLst>
          </p:cNvPr>
          <p:cNvSpPr>
            <a:spLocks noGrp="1"/>
          </p:cNvSpPr>
          <p:nvPr>
            <p:ph type="dt" sz="half" idx="10"/>
          </p:nvPr>
        </p:nvSpPr>
        <p:spPr/>
        <p:txBody>
          <a:bodyPr/>
          <a:lstStyle/>
          <a:p>
            <a:fld id="{051B8566-FF72-4BE6-AA19-0E7EE3FC9884}" type="datetimeFigureOut">
              <a:rPr lang="sv-SE" smtClean="0"/>
              <a:t>2023-04-04</a:t>
            </a:fld>
            <a:endParaRPr lang="sv-SE"/>
          </a:p>
        </p:txBody>
      </p:sp>
      <p:sp>
        <p:nvSpPr>
          <p:cNvPr id="3" name="Platshållare för sidfot 2">
            <a:extLst>
              <a:ext uri="{FF2B5EF4-FFF2-40B4-BE49-F238E27FC236}">
                <a16:creationId xmlns:a16="http://schemas.microsoft.com/office/drawing/2014/main" id="{96C7C365-2631-4C5E-B59D-7F7449EBE26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35CD60AC-58FF-4EF6-BDF6-98D39D317F76}"/>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3902195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65EC94-B048-4643-9D65-CC8F35FB97F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DAE397B-5479-490C-99DF-4C92A0AFFE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B071699B-B51A-4619-BD68-54E65CC49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0A0002D-90FD-4A3D-86FA-A0ECCD571B17}"/>
              </a:ext>
            </a:extLst>
          </p:cNvPr>
          <p:cNvSpPr>
            <a:spLocks noGrp="1"/>
          </p:cNvSpPr>
          <p:nvPr>
            <p:ph type="dt" sz="half" idx="10"/>
          </p:nvPr>
        </p:nvSpPr>
        <p:spPr/>
        <p:txBody>
          <a:bodyPr/>
          <a:lstStyle/>
          <a:p>
            <a:fld id="{051B8566-FF72-4BE6-AA19-0E7EE3FC9884}" type="datetimeFigureOut">
              <a:rPr lang="sv-SE" smtClean="0"/>
              <a:t>2023-04-04</a:t>
            </a:fld>
            <a:endParaRPr lang="sv-SE"/>
          </a:p>
        </p:txBody>
      </p:sp>
      <p:sp>
        <p:nvSpPr>
          <p:cNvPr id="6" name="Platshållare för sidfot 5">
            <a:extLst>
              <a:ext uri="{FF2B5EF4-FFF2-40B4-BE49-F238E27FC236}">
                <a16:creationId xmlns:a16="http://schemas.microsoft.com/office/drawing/2014/main" id="{C2783797-CBCF-4AD7-A88A-C6B60BBC2FF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9FE52E5-8F6A-49E4-A713-6624DD449AEB}"/>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15110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9FC9DA-1AD6-4027-8BF5-E43C16F34EB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28B7D05-6308-483C-8A21-586F79DC5F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F26A4994-8566-44FD-A8F4-22726AAC3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A1F292B-A403-4573-A8B4-D485DF99D45B}"/>
              </a:ext>
            </a:extLst>
          </p:cNvPr>
          <p:cNvSpPr>
            <a:spLocks noGrp="1"/>
          </p:cNvSpPr>
          <p:nvPr>
            <p:ph type="dt" sz="half" idx="10"/>
          </p:nvPr>
        </p:nvSpPr>
        <p:spPr/>
        <p:txBody>
          <a:bodyPr/>
          <a:lstStyle/>
          <a:p>
            <a:fld id="{051B8566-FF72-4BE6-AA19-0E7EE3FC9884}" type="datetimeFigureOut">
              <a:rPr lang="sv-SE" smtClean="0"/>
              <a:t>2023-04-04</a:t>
            </a:fld>
            <a:endParaRPr lang="sv-SE"/>
          </a:p>
        </p:txBody>
      </p:sp>
      <p:sp>
        <p:nvSpPr>
          <p:cNvPr id="6" name="Platshållare för sidfot 5">
            <a:extLst>
              <a:ext uri="{FF2B5EF4-FFF2-40B4-BE49-F238E27FC236}">
                <a16:creationId xmlns:a16="http://schemas.microsoft.com/office/drawing/2014/main" id="{7D953F1B-9132-4FB2-8F61-77CB43E8C61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04DB80B-D24C-486F-9DAA-BB99109F71C6}"/>
              </a:ext>
            </a:extLst>
          </p:cNvPr>
          <p:cNvSpPr>
            <a:spLocks noGrp="1"/>
          </p:cNvSpPr>
          <p:nvPr>
            <p:ph type="sldNum" sz="quarter" idx="12"/>
          </p:nvPr>
        </p:nvSpPr>
        <p:spPr/>
        <p:txBody>
          <a:bodyPr/>
          <a:lstStyle/>
          <a:p>
            <a:fld id="{B8495F3D-84D5-4617-A8AE-167C376E0DF1}" type="slidenum">
              <a:rPr lang="sv-SE" smtClean="0"/>
              <a:t>‹#›</a:t>
            </a:fld>
            <a:endParaRPr lang="sv-SE"/>
          </a:p>
        </p:txBody>
      </p:sp>
    </p:spTree>
    <p:extLst>
      <p:ext uri="{BB962C8B-B14F-4D97-AF65-F5344CB8AC3E}">
        <p14:creationId xmlns:p14="http://schemas.microsoft.com/office/powerpoint/2010/main" val="2895449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EF2E16B-6EF5-4024-A33A-253AA996CA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9908390-5B2B-4C74-BEF4-889BBE663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D3135AB-0FAC-40A0-A065-CC421F0B3C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1B8566-FF72-4BE6-AA19-0E7EE3FC9884}" type="datetimeFigureOut">
              <a:rPr lang="sv-SE" smtClean="0"/>
              <a:t>2023-04-04</a:t>
            </a:fld>
            <a:endParaRPr lang="sv-SE"/>
          </a:p>
        </p:txBody>
      </p:sp>
      <p:sp>
        <p:nvSpPr>
          <p:cNvPr id="5" name="Platshållare för sidfot 4">
            <a:extLst>
              <a:ext uri="{FF2B5EF4-FFF2-40B4-BE49-F238E27FC236}">
                <a16:creationId xmlns:a16="http://schemas.microsoft.com/office/drawing/2014/main" id="{968D89CB-A353-4503-B7D0-BB7CE01D7D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80230F94-60CE-4063-BF85-7D1ABFBEB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95F3D-84D5-4617-A8AE-167C376E0DF1}" type="slidenum">
              <a:rPr lang="sv-SE" smtClean="0"/>
              <a:t>‹#›</a:t>
            </a:fld>
            <a:endParaRPr lang="sv-SE"/>
          </a:p>
        </p:txBody>
      </p:sp>
    </p:spTree>
    <p:extLst>
      <p:ext uri="{BB962C8B-B14F-4D97-AF65-F5344CB8AC3E}">
        <p14:creationId xmlns:p14="http://schemas.microsoft.com/office/powerpoint/2010/main" val="1229836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adium.se/foreningar"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mailto:pianilzen@gmail.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D7F29A26-B3EB-4C05-993D-26D259E2BE36}"/>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18700" b="-2"/>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695DB22B-128C-49F2-ABF6-024274E68169}"/>
              </a:ext>
            </a:extLst>
          </p:cNvPr>
          <p:cNvSpPr>
            <a:spLocks noGrp="1"/>
          </p:cNvSpPr>
          <p:nvPr>
            <p:ph type="ctrTitle"/>
          </p:nvPr>
        </p:nvSpPr>
        <p:spPr>
          <a:xfrm>
            <a:off x="477981" y="1122363"/>
            <a:ext cx="4663186" cy="3204134"/>
          </a:xfrm>
        </p:spPr>
        <p:txBody>
          <a:bodyPr anchor="b">
            <a:normAutofit/>
          </a:bodyPr>
          <a:lstStyle/>
          <a:p>
            <a:pPr algn="l"/>
            <a:r>
              <a:rPr lang="sv-SE" sz="4400" b="1" dirty="0">
                <a:latin typeface="Arial" panose="020B0604020202020204" pitchFamily="34" charset="0"/>
                <a:cs typeface="Arial" panose="020B0604020202020204" pitchFamily="34" charset="0"/>
              </a:rPr>
              <a:t>Kubikenborgs IF P11(2012)</a:t>
            </a:r>
          </a:p>
        </p:txBody>
      </p:sp>
      <p:sp>
        <p:nvSpPr>
          <p:cNvPr id="3" name="Underrubrik 2">
            <a:extLst>
              <a:ext uri="{FF2B5EF4-FFF2-40B4-BE49-F238E27FC236}">
                <a16:creationId xmlns:a16="http://schemas.microsoft.com/office/drawing/2014/main" id="{F0695577-3D7F-4026-B72C-31A38E3C9007}"/>
              </a:ext>
            </a:extLst>
          </p:cNvPr>
          <p:cNvSpPr>
            <a:spLocks noGrp="1"/>
          </p:cNvSpPr>
          <p:nvPr>
            <p:ph type="subTitle" idx="1"/>
          </p:nvPr>
        </p:nvSpPr>
        <p:spPr>
          <a:xfrm>
            <a:off x="477980" y="4872922"/>
            <a:ext cx="4023359" cy="1208141"/>
          </a:xfrm>
        </p:spPr>
        <p:txBody>
          <a:bodyPr>
            <a:normAutofit/>
          </a:bodyPr>
          <a:lstStyle/>
          <a:p>
            <a:pPr algn="l"/>
            <a:r>
              <a:rPr lang="sv-SE" sz="2000" dirty="0">
                <a:latin typeface="Arial" panose="020B0604020202020204" pitchFamily="34" charset="0"/>
                <a:cs typeface="Arial" panose="020B0604020202020204" pitchFamily="34" charset="0"/>
              </a:rPr>
              <a:t>Föräldramöte 2023-04-04</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91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Beställning av kläder</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5" name="textruta 4">
            <a:extLst>
              <a:ext uri="{FF2B5EF4-FFF2-40B4-BE49-F238E27FC236}">
                <a16:creationId xmlns:a16="http://schemas.microsoft.com/office/drawing/2014/main" id="{7936ACE7-695C-472C-B754-7EEE5155D435}"/>
              </a:ext>
            </a:extLst>
          </p:cNvPr>
          <p:cNvSpPr txBox="1"/>
          <p:nvPr/>
        </p:nvSpPr>
        <p:spPr>
          <a:xfrm>
            <a:off x="746620" y="1908802"/>
            <a:ext cx="5679347" cy="1538883"/>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hlinkClick r:id="rId3"/>
              </a:rPr>
              <a:t>https://www.stadium.se/foreningar</a:t>
            </a:r>
            <a:endParaRPr lang="sv-SE" sz="1600" dirty="0">
              <a:latin typeface="Arial" panose="020B0604020202020204" pitchFamily="34" charset="0"/>
              <a:cs typeface="Arial" panose="020B0604020202020204" pitchFamily="34" charset="0"/>
            </a:endParaRP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Sök efter ”Kubikenborgs IF fotboll”</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Här finns hela sortimentet, utom strumpor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Strumpor beställs via lagledare</a:t>
            </a:r>
          </a:p>
        </p:txBody>
      </p:sp>
      <p:pic>
        <p:nvPicPr>
          <p:cNvPr id="7" name="Bildobjekt 6">
            <a:extLst>
              <a:ext uri="{FF2B5EF4-FFF2-40B4-BE49-F238E27FC236}">
                <a16:creationId xmlns:a16="http://schemas.microsoft.com/office/drawing/2014/main" id="{87E9B7B9-C76A-4D8C-A87C-EBD448901C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23035" y="2055812"/>
            <a:ext cx="5022345" cy="3402596"/>
          </a:xfrm>
          <a:prstGeom prst="rect">
            <a:avLst/>
          </a:prstGeom>
        </p:spPr>
      </p:pic>
    </p:spTree>
    <p:extLst>
      <p:ext uri="{BB962C8B-B14F-4D97-AF65-F5344CB8AC3E}">
        <p14:creationId xmlns:p14="http://schemas.microsoft.com/office/powerpoint/2010/main" val="1955676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Spelarkännedom</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5" name="textruta 4">
            <a:extLst>
              <a:ext uri="{FF2B5EF4-FFF2-40B4-BE49-F238E27FC236}">
                <a16:creationId xmlns:a16="http://schemas.microsoft.com/office/drawing/2014/main" id="{7936ACE7-695C-472C-B754-7EEE5155D435}"/>
              </a:ext>
            </a:extLst>
          </p:cNvPr>
          <p:cNvSpPr txBox="1"/>
          <p:nvPr/>
        </p:nvSpPr>
        <p:spPr>
          <a:xfrm>
            <a:off x="746620" y="1908802"/>
            <a:ext cx="10393960" cy="2339102"/>
          </a:xfrm>
          <a:prstGeom prst="rect">
            <a:avLst/>
          </a:prstGeom>
          <a:noFill/>
        </p:spPr>
        <p:txBody>
          <a:bodyPr wrap="square" rtlCol="0">
            <a:spAutoFit/>
          </a:bodyPr>
          <a:lstStyle/>
          <a:p>
            <a:pPr lvl="1">
              <a:spcAft>
                <a:spcPts val="1200"/>
              </a:spcAft>
            </a:pPr>
            <a:r>
              <a:rPr lang="sv-SE" sz="1600" b="1" dirty="0">
                <a:latin typeface="Arial" panose="020B0604020202020204" pitchFamily="34" charset="0"/>
                <a:cs typeface="Arial" panose="020B0604020202020204" pitchFamily="34" charset="0"/>
              </a:rPr>
              <a:t>Uppdatera ledare/tränare med aktuell kännedom om ert barn</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Allergier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Sjukdomar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Diagnoser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Hemmaförhållanden</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Övrig ”bra-att-känna-till-information”</a:t>
            </a:r>
          </a:p>
        </p:txBody>
      </p:sp>
      <p:sp>
        <p:nvSpPr>
          <p:cNvPr id="9" name="textruta 8">
            <a:extLst>
              <a:ext uri="{FF2B5EF4-FFF2-40B4-BE49-F238E27FC236}">
                <a16:creationId xmlns:a16="http://schemas.microsoft.com/office/drawing/2014/main" id="{96635D6F-9BE1-4042-B58E-6E151A5B8E0A}"/>
              </a:ext>
            </a:extLst>
          </p:cNvPr>
          <p:cNvSpPr txBox="1"/>
          <p:nvPr/>
        </p:nvSpPr>
        <p:spPr>
          <a:xfrm>
            <a:off x="746620" y="4603066"/>
            <a:ext cx="10393960" cy="338554"/>
          </a:xfrm>
          <a:prstGeom prst="rect">
            <a:avLst/>
          </a:prstGeom>
          <a:noFill/>
        </p:spPr>
        <p:txBody>
          <a:bodyPr wrap="square" rtlCol="0">
            <a:spAutoFit/>
          </a:bodyPr>
          <a:lstStyle/>
          <a:p>
            <a:pPr lvl="1">
              <a:spcAft>
                <a:spcPts val="1200"/>
              </a:spcAft>
            </a:pPr>
            <a:r>
              <a:rPr lang="sv-SE" sz="1600" dirty="0">
                <a:latin typeface="Arial" panose="020B0604020202020204" pitchFamily="34" charset="0"/>
                <a:cs typeface="Arial" panose="020B0604020202020204" pitchFamily="34" charset="0"/>
              </a:rPr>
              <a:t>Mejla eller skicka SMS till Pia på </a:t>
            </a:r>
            <a:r>
              <a:rPr lang="sv-SE" sz="1600" dirty="0">
                <a:latin typeface="Arial" panose="020B0604020202020204" pitchFamily="34" charset="0"/>
                <a:cs typeface="Arial" panose="020B0604020202020204" pitchFamily="34" charset="0"/>
                <a:hlinkClick r:id="rId3"/>
              </a:rPr>
              <a:t>pianilzen@gmail.com</a:t>
            </a:r>
            <a:r>
              <a:rPr lang="sv-SE" sz="1600" dirty="0">
                <a:latin typeface="Arial" panose="020B0604020202020204" pitchFamily="34" charset="0"/>
                <a:cs typeface="Arial" panose="020B0604020202020204" pitchFamily="34" charset="0"/>
              </a:rPr>
              <a:t> eller </a:t>
            </a:r>
            <a:r>
              <a:rPr lang="sv-SE" sz="1600" dirty="0">
                <a:solidFill>
                  <a:srgbClr val="0070C0"/>
                </a:solidFill>
                <a:latin typeface="Arial" panose="020B0604020202020204" pitchFamily="34" charset="0"/>
                <a:cs typeface="Arial" panose="020B0604020202020204" pitchFamily="34" charset="0"/>
              </a:rPr>
              <a:t>070-304 32 21</a:t>
            </a:r>
          </a:p>
        </p:txBody>
      </p:sp>
    </p:spTree>
    <p:extLst>
      <p:ext uri="{BB962C8B-B14F-4D97-AF65-F5344CB8AC3E}">
        <p14:creationId xmlns:p14="http://schemas.microsoft.com/office/powerpoint/2010/main" val="161253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848E3D75-54E0-49B9-B277-484CBD79D6FB}"/>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18700" b="-2"/>
          <a:stretch/>
        </p:blipFill>
        <p:spPr>
          <a:xfrm>
            <a:off x="3523488" y="10"/>
            <a:ext cx="8668512" cy="6857990"/>
          </a:xfrm>
          <a:prstGeom prst="rect">
            <a:avLst/>
          </a:prstGeom>
        </p:spPr>
      </p:pic>
      <p:sp>
        <p:nvSpPr>
          <p:cNvPr id="32"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ubrik 1">
            <a:extLst>
              <a:ext uri="{FF2B5EF4-FFF2-40B4-BE49-F238E27FC236}">
                <a16:creationId xmlns:a16="http://schemas.microsoft.com/office/drawing/2014/main" id="{FA486E25-C3C2-45DF-B22C-F2FC98138AEF}"/>
              </a:ext>
            </a:extLst>
          </p:cNvPr>
          <p:cNvSpPr>
            <a:spLocks noGrp="1"/>
          </p:cNvSpPr>
          <p:nvPr>
            <p:ph type="title"/>
          </p:nvPr>
        </p:nvSpPr>
        <p:spPr>
          <a:xfrm>
            <a:off x="371094" y="1161288"/>
            <a:ext cx="3438144" cy="1124712"/>
          </a:xfrm>
        </p:spPr>
        <p:txBody>
          <a:bodyPr anchor="b">
            <a:normAutofit/>
          </a:bodyPr>
          <a:lstStyle/>
          <a:p>
            <a:r>
              <a:rPr lang="sv-SE" sz="2800" dirty="0"/>
              <a:t>Agenda</a:t>
            </a:r>
          </a:p>
        </p:txBody>
      </p:sp>
      <p:sp>
        <p:nvSpPr>
          <p:cNvPr id="3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latshållare för innehåll 2">
            <a:extLst>
              <a:ext uri="{FF2B5EF4-FFF2-40B4-BE49-F238E27FC236}">
                <a16:creationId xmlns:a16="http://schemas.microsoft.com/office/drawing/2014/main" id="{C9CD9B92-FEF6-45E0-A5E8-9F585585054A}"/>
              </a:ext>
            </a:extLst>
          </p:cNvPr>
          <p:cNvSpPr>
            <a:spLocks noGrp="1"/>
          </p:cNvSpPr>
          <p:nvPr>
            <p:ph idx="1"/>
          </p:nvPr>
        </p:nvSpPr>
        <p:spPr>
          <a:xfrm>
            <a:off x="371094" y="2718054"/>
            <a:ext cx="3438906" cy="3386866"/>
          </a:xfrm>
        </p:spPr>
        <p:txBody>
          <a:bodyPr anchor="t">
            <a:normAutofit/>
          </a:bodyPr>
          <a:lstStyle/>
          <a:p>
            <a:r>
              <a:rPr lang="sv-SE" sz="1700" dirty="0"/>
              <a:t>Roller samt spelartruppen</a:t>
            </a:r>
          </a:p>
          <a:p>
            <a:r>
              <a:rPr lang="sv-SE" sz="1700" dirty="0"/>
              <a:t>Avgifter 2023</a:t>
            </a:r>
          </a:p>
          <a:p>
            <a:r>
              <a:rPr lang="sv-SE" sz="1700" dirty="0"/>
              <a:t>Laget.se</a:t>
            </a:r>
          </a:p>
          <a:p>
            <a:r>
              <a:rPr lang="sv-SE" sz="1700" dirty="0"/>
              <a:t>Aktuellt</a:t>
            </a:r>
          </a:p>
          <a:p>
            <a:r>
              <a:rPr lang="sv-SE" sz="1700" dirty="0"/>
              <a:t>Ekonomi</a:t>
            </a:r>
          </a:p>
          <a:p>
            <a:r>
              <a:rPr lang="sv-SE" sz="1700" dirty="0"/>
              <a:t>Förväntningar på föräldrar och spelare</a:t>
            </a:r>
          </a:p>
          <a:p>
            <a:r>
              <a:rPr lang="sv-SE" sz="1700" dirty="0"/>
              <a:t>Beställning av kläder</a:t>
            </a:r>
          </a:p>
          <a:p>
            <a:r>
              <a:rPr lang="sv-SE" sz="1700" dirty="0"/>
              <a:t>Spelarkännedom</a:t>
            </a:r>
          </a:p>
          <a:p>
            <a:endParaRPr lang="sv-SE" sz="1700" dirty="0"/>
          </a:p>
        </p:txBody>
      </p:sp>
    </p:spTree>
    <p:extLst>
      <p:ext uri="{BB962C8B-B14F-4D97-AF65-F5344CB8AC3E}">
        <p14:creationId xmlns:p14="http://schemas.microsoft.com/office/powerpoint/2010/main" val="133479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D8A537-0B9B-44D4-9298-1D24C24D0F46}"/>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Roller samt spelartruppen</a:t>
            </a:r>
          </a:p>
        </p:txBody>
      </p:sp>
      <p:sp>
        <p:nvSpPr>
          <p:cNvPr id="3" name="Platshållare för innehåll 2">
            <a:extLst>
              <a:ext uri="{FF2B5EF4-FFF2-40B4-BE49-F238E27FC236}">
                <a16:creationId xmlns:a16="http://schemas.microsoft.com/office/drawing/2014/main" id="{3805DAD2-7E63-4C50-B143-7B24F9A9D98E}"/>
              </a:ext>
            </a:extLst>
          </p:cNvPr>
          <p:cNvSpPr>
            <a:spLocks noGrp="1"/>
          </p:cNvSpPr>
          <p:nvPr>
            <p:ph sz="half" idx="1"/>
          </p:nvPr>
        </p:nvSpPr>
        <p:spPr>
          <a:xfrm>
            <a:off x="838200" y="1825625"/>
            <a:ext cx="5181600" cy="2259814"/>
          </a:xfrm>
        </p:spPr>
        <p:txBody>
          <a:bodyPr/>
          <a:lstStyle/>
          <a:p>
            <a:r>
              <a:rPr lang="sv-SE" dirty="0"/>
              <a:t>Tränare</a:t>
            </a:r>
          </a:p>
          <a:p>
            <a:pPr lvl="1"/>
            <a:r>
              <a:rPr lang="sv-SE" dirty="0"/>
              <a:t>Pia Nilzen</a:t>
            </a:r>
          </a:p>
          <a:p>
            <a:pPr lvl="1"/>
            <a:r>
              <a:rPr lang="sv-SE" dirty="0"/>
              <a:t>Lars-Göran Swenson</a:t>
            </a:r>
          </a:p>
        </p:txBody>
      </p:sp>
      <p:sp>
        <p:nvSpPr>
          <p:cNvPr id="4" name="Platshållare för innehåll 3">
            <a:extLst>
              <a:ext uri="{FF2B5EF4-FFF2-40B4-BE49-F238E27FC236}">
                <a16:creationId xmlns:a16="http://schemas.microsoft.com/office/drawing/2014/main" id="{BAA64DCE-CDB1-45C7-BA9C-212E5E2FC207}"/>
              </a:ext>
            </a:extLst>
          </p:cNvPr>
          <p:cNvSpPr>
            <a:spLocks noGrp="1"/>
          </p:cNvSpPr>
          <p:nvPr>
            <p:ph sz="half" idx="2"/>
          </p:nvPr>
        </p:nvSpPr>
        <p:spPr>
          <a:xfrm>
            <a:off x="6172200" y="1825625"/>
            <a:ext cx="5181600" cy="2259814"/>
          </a:xfrm>
        </p:spPr>
        <p:txBody>
          <a:bodyPr/>
          <a:lstStyle/>
          <a:p>
            <a:r>
              <a:rPr lang="sv-SE" dirty="0"/>
              <a:t>Lagledare</a:t>
            </a:r>
          </a:p>
          <a:p>
            <a:pPr lvl="1"/>
            <a:r>
              <a:rPr lang="sv-SE" dirty="0"/>
              <a:t>Joakim Falkdahl</a:t>
            </a:r>
          </a:p>
          <a:p>
            <a:pPr lvl="1"/>
            <a:r>
              <a:rPr lang="sv-SE" dirty="0"/>
              <a:t>Michael Mutanen</a:t>
            </a:r>
          </a:p>
        </p:txBody>
      </p:sp>
      <p:pic>
        <p:nvPicPr>
          <p:cNvPr id="5" name="Bildobjekt 4">
            <a:extLst>
              <a:ext uri="{FF2B5EF4-FFF2-40B4-BE49-F238E27FC236}">
                <a16:creationId xmlns:a16="http://schemas.microsoft.com/office/drawing/2014/main" id="{8A45F5C0-1961-4DEE-93B8-0523B5C956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7" name="Platshållare för innehåll 2">
            <a:extLst>
              <a:ext uri="{FF2B5EF4-FFF2-40B4-BE49-F238E27FC236}">
                <a16:creationId xmlns:a16="http://schemas.microsoft.com/office/drawing/2014/main" id="{4171C085-3D78-4B2B-9E16-7375813B7423}"/>
              </a:ext>
            </a:extLst>
          </p:cNvPr>
          <p:cNvSpPr txBox="1">
            <a:spLocks/>
          </p:cNvSpPr>
          <p:nvPr/>
        </p:nvSpPr>
        <p:spPr>
          <a:xfrm>
            <a:off x="838200" y="3866452"/>
            <a:ext cx="5181600" cy="1790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Spelare</a:t>
            </a:r>
          </a:p>
          <a:p>
            <a:pPr lvl="1"/>
            <a:r>
              <a:rPr lang="sv-SE" dirty="0"/>
              <a:t>I dagsläget är vi 25 spelare i laget, men förväntar oss att bli fler under säsongen</a:t>
            </a:r>
          </a:p>
        </p:txBody>
      </p:sp>
    </p:spTree>
    <p:extLst>
      <p:ext uri="{BB962C8B-B14F-4D97-AF65-F5344CB8AC3E}">
        <p14:creationId xmlns:p14="http://schemas.microsoft.com/office/powerpoint/2010/main" val="206556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Avgifter 2023</a:t>
            </a:r>
          </a:p>
        </p:txBody>
      </p:sp>
      <p:sp>
        <p:nvSpPr>
          <p:cNvPr id="3" name="Platshållare för innehåll 2">
            <a:extLst>
              <a:ext uri="{FF2B5EF4-FFF2-40B4-BE49-F238E27FC236}">
                <a16:creationId xmlns:a16="http://schemas.microsoft.com/office/drawing/2014/main" id="{642D74BC-0B1A-4A6B-B48E-19A83494779B}"/>
              </a:ext>
            </a:extLst>
          </p:cNvPr>
          <p:cNvSpPr>
            <a:spLocks noGrp="1"/>
          </p:cNvSpPr>
          <p:nvPr>
            <p:ph idx="1"/>
          </p:nvPr>
        </p:nvSpPr>
        <p:spPr>
          <a:xfrm>
            <a:off x="838200" y="1820411"/>
            <a:ext cx="10515600" cy="1484851"/>
          </a:xfrm>
        </p:spPr>
        <p:txBody>
          <a:bodyPr/>
          <a:lstStyle/>
          <a:p>
            <a:pPr marL="0" indent="0">
              <a:buNone/>
            </a:pPr>
            <a:r>
              <a:rPr lang="sv-SE" dirty="0"/>
              <a:t>Åldersgrupp		Födda		Medlemsavgift	Träningsavgift	</a:t>
            </a:r>
          </a:p>
          <a:p>
            <a:pPr marL="0" indent="0">
              <a:buNone/>
            </a:pPr>
            <a:r>
              <a:rPr lang="sv-SE" dirty="0"/>
              <a:t>P11 </a:t>
            </a:r>
            <a:r>
              <a:rPr lang="sv-SE" dirty="0">
                <a:solidFill>
                  <a:srgbClr val="00B050"/>
                </a:solidFill>
              </a:rPr>
              <a:t>(nytt namn!)</a:t>
            </a:r>
            <a:r>
              <a:rPr lang="sv-SE" dirty="0"/>
              <a:t>	2012		300kr			1600kr</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46620" y="3305262"/>
            <a:ext cx="10607180" cy="2708434"/>
          </a:xfrm>
          <a:prstGeom prst="rect">
            <a:avLst/>
          </a:prstGeom>
          <a:noFill/>
        </p:spPr>
        <p:txBody>
          <a:bodyPr wrap="square" rtlCol="0">
            <a:spAutoFit/>
          </a:bodyPr>
          <a:lstStyle/>
          <a:p>
            <a:pPr rtl="0">
              <a:spcBef>
                <a:spcPts val="0"/>
              </a:spcBef>
              <a:spcAft>
                <a:spcPts val="0"/>
              </a:spcAft>
            </a:pPr>
            <a:r>
              <a:rPr lang="sv-SE" sz="1600" i="0" u="none" strike="noStrike" dirty="0">
                <a:solidFill>
                  <a:srgbClr val="000000"/>
                </a:solidFill>
                <a:effectLst/>
                <a:latin typeface="Arial" panose="020B0604020202020204" pitchFamily="34" charset="0"/>
              </a:rPr>
              <a:t>Medlems- och träningsavgifterna används till hyra av planer, inköp av material, anmälningsavgifter till seriespel, etc.</a:t>
            </a:r>
            <a:endParaRPr lang="sv-SE" sz="1600" dirty="0">
              <a:effectLst/>
            </a:endParaRPr>
          </a:p>
          <a:p>
            <a:pPr rtl="0">
              <a:spcBef>
                <a:spcPts val="0"/>
              </a:spcBef>
              <a:spcAft>
                <a:spcPts val="1200"/>
              </a:spcAft>
            </a:pPr>
            <a:endParaRPr lang="sv-SE" sz="1600" dirty="0"/>
          </a:p>
          <a:p>
            <a:pPr rtl="0">
              <a:spcBef>
                <a:spcPts val="0"/>
              </a:spcBef>
              <a:spcAft>
                <a:spcPts val="1200"/>
              </a:spcAft>
            </a:pPr>
            <a:br>
              <a:rPr lang="sv-SE" sz="1600" dirty="0"/>
            </a:br>
            <a:r>
              <a:rPr lang="sv-SE" sz="1600" b="1" i="0" u="none" strike="noStrike" dirty="0">
                <a:solidFill>
                  <a:srgbClr val="000000"/>
                </a:solidFill>
                <a:effectLst/>
                <a:latin typeface="Arial" panose="020B0604020202020204" pitchFamily="34" charset="0"/>
              </a:rPr>
              <a:t>Bidrag till medlems- och träningsavgifter</a:t>
            </a:r>
            <a:endParaRPr lang="sv-SE" sz="1600" b="0" dirty="0">
              <a:effectLst/>
            </a:endParaRPr>
          </a:p>
          <a:p>
            <a:pPr rtl="0">
              <a:spcBef>
                <a:spcPts val="0"/>
              </a:spcBef>
              <a:spcAft>
                <a:spcPts val="1200"/>
              </a:spcAft>
            </a:pPr>
            <a:r>
              <a:rPr lang="sv-SE" sz="1600" i="0" u="none" strike="noStrike" dirty="0">
                <a:solidFill>
                  <a:srgbClr val="000000"/>
                </a:solidFill>
                <a:effectLst/>
                <a:latin typeface="Arial" panose="020B0604020202020204" pitchFamily="34" charset="0"/>
              </a:rPr>
              <a:t>Det finns möjlighet att söka bidrag till medlems- och träningsavgifter. Man kan söka bidrag bland annat via:</a:t>
            </a:r>
            <a:endParaRPr lang="sv-SE" sz="1600" dirty="0">
              <a:effectLst/>
            </a:endParaRPr>
          </a:p>
          <a:p>
            <a:pPr rtl="0" fontAlgn="base">
              <a:spcBef>
                <a:spcPts val="0"/>
              </a:spcBef>
              <a:spcAft>
                <a:spcPts val="0"/>
              </a:spcAft>
              <a:buFont typeface="Arial" panose="020B0604020202020204" pitchFamily="34" charset="0"/>
              <a:buChar char="•"/>
            </a:pPr>
            <a:r>
              <a:rPr lang="sv-SE" sz="1600" i="0" u="none" strike="noStrike" dirty="0">
                <a:solidFill>
                  <a:srgbClr val="000000"/>
                </a:solidFill>
                <a:effectLst/>
                <a:latin typeface="Arial" panose="020B0604020202020204" pitchFamily="34" charset="0"/>
              </a:rPr>
              <a:t> Svenska kyrkan - Barnens guldkant (barnensguldkant.se)</a:t>
            </a:r>
          </a:p>
          <a:p>
            <a:pPr rtl="0" fontAlgn="base">
              <a:spcBef>
                <a:spcPts val="0"/>
              </a:spcBef>
              <a:spcAft>
                <a:spcPts val="1200"/>
              </a:spcAft>
              <a:buFont typeface="Arial" panose="020B0604020202020204" pitchFamily="34" charset="0"/>
              <a:buChar char="•"/>
            </a:pPr>
            <a:r>
              <a:rPr lang="sv-SE" sz="1600" i="0" u="none" strike="noStrike" dirty="0">
                <a:solidFill>
                  <a:srgbClr val="000000"/>
                </a:solidFill>
                <a:effectLst/>
                <a:latin typeface="Arial" panose="020B0604020202020204" pitchFamily="34" charset="0"/>
              </a:rPr>
              <a:t> Majblommekommittén (majblomman.se)</a:t>
            </a:r>
          </a:p>
          <a:p>
            <a:endParaRPr lang="sv-SE" dirty="0"/>
          </a:p>
        </p:txBody>
      </p:sp>
    </p:spTree>
    <p:extLst>
      <p:ext uri="{BB962C8B-B14F-4D97-AF65-F5344CB8AC3E}">
        <p14:creationId xmlns:p14="http://schemas.microsoft.com/office/powerpoint/2010/main" val="137164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Lagets hemsida på laget.se</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5" name="textruta 4">
            <a:extLst>
              <a:ext uri="{FF2B5EF4-FFF2-40B4-BE49-F238E27FC236}">
                <a16:creationId xmlns:a16="http://schemas.microsoft.com/office/drawing/2014/main" id="{7936ACE7-695C-472C-B754-7EEE5155D435}"/>
              </a:ext>
            </a:extLst>
          </p:cNvPr>
          <p:cNvSpPr txBox="1"/>
          <p:nvPr/>
        </p:nvSpPr>
        <p:spPr>
          <a:xfrm>
            <a:off x="662730" y="1908802"/>
            <a:ext cx="6149130" cy="3939540"/>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Inloggning samt uppdatering av profil</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Får alla kallelser till aktiviteter? </a:t>
            </a:r>
            <a:r>
              <a:rPr lang="sv-SE" sz="1600" b="1" dirty="0">
                <a:latin typeface="Arial" panose="020B0604020202020204" pitchFamily="34" charset="0"/>
                <a:cs typeface="Arial" panose="020B0604020202020204" pitchFamily="34" charset="0"/>
              </a:rPr>
              <a:t>Viktigt!</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Kalender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Alla matchtider avser starttider!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Samling är vanligtvis 45 minuter tidigare.</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Nyhetsflöde</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Här (och i kallelserna) presenteras viktig information.</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Kontaktuppgifter, se över era egna.</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SMS-grupp</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Enkelt och snabbt sätt att nå ut till alla.</a:t>
            </a:r>
          </a:p>
        </p:txBody>
      </p:sp>
      <p:pic>
        <p:nvPicPr>
          <p:cNvPr id="7" name="Bildobjekt 6">
            <a:extLst>
              <a:ext uri="{FF2B5EF4-FFF2-40B4-BE49-F238E27FC236}">
                <a16:creationId xmlns:a16="http://schemas.microsoft.com/office/drawing/2014/main" id="{87E9B7B9-C76A-4D8C-A87C-EBD448901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971" y="1908802"/>
            <a:ext cx="4182829" cy="3686961"/>
          </a:xfrm>
          <a:prstGeom prst="rect">
            <a:avLst/>
          </a:prstGeom>
        </p:spPr>
      </p:pic>
    </p:spTree>
    <p:extLst>
      <p:ext uri="{BB962C8B-B14F-4D97-AF65-F5344CB8AC3E}">
        <p14:creationId xmlns:p14="http://schemas.microsoft.com/office/powerpoint/2010/main" val="3749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normAutofit/>
          </a:bodyPr>
          <a:lstStyle/>
          <a:p>
            <a:r>
              <a:rPr lang="sv-SE" b="1" dirty="0">
                <a:latin typeface="Arial" panose="020B0604020202020204" pitchFamily="34" charset="0"/>
                <a:cs typeface="Arial" panose="020B0604020202020204" pitchFamily="34" charset="0"/>
              </a:rPr>
              <a:t>Aktuellt</a:t>
            </a:r>
            <a:endParaRPr lang="sv-SE" sz="3600" b="1" dirty="0">
              <a:latin typeface="Arial" panose="020B0604020202020204" pitchFamily="34" charset="0"/>
              <a:cs typeface="Arial" panose="020B0604020202020204" pitchFamily="34" charset="0"/>
            </a:endParaRP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92410" y="1757282"/>
            <a:ext cx="10607180" cy="1631216"/>
          </a:xfrm>
          <a:prstGeom prst="rect">
            <a:avLst/>
          </a:prstGeom>
          <a:noFill/>
        </p:spPr>
        <p:txBody>
          <a:bodyPr wrap="square" rtlCol="0">
            <a:spAutoFit/>
          </a:bodyPr>
          <a:lstStyle/>
          <a:p>
            <a:pPr rtl="0">
              <a:spcBef>
                <a:spcPts val="0"/>
              </a:spcBef>
              <a:spcAft>
                <a:spcPts val="1200"/>
              </a:spcAft>
            </a:pPr>
            <a:r>
              <a:rPr lang="sv-SE" sz="1200" b="1" i="0" u="none" strike="noStrike" dirty="0">
                <a:solidFill>
                  <a:srgbClr val="000000"/>
                </a:solidFill>
                <a:effectLst/>
                <a:latin typeface="Arial" panose="020B0604020202020204" pitchFamily="34" charset="0"/>
                <a:cs typeface="Arial" panose="020B0604020202020204" pitchFamily="34" charset="0"/>
              </a:rPr>
              <a:t>Vad händer i laget just nu?</a:t>
            </a:r>
            <a:endParaRPr lang="sv-SE" sz="1200" b="1" dirty="0">
              <a:effectLst/>
              <a:latin typeface="Arial" panose="020B0604020202020204" pitchFamily="34" charset="0"/>
              <a:cs typeface="Arial" panose="020B0604020202020204" pitchFamily="34" charset="0"/>
            </a:endParaRPr>
          </a:p>
          <a:p>
            <a:pPr marL="514350" indent="-285750" rtl="0">
              <a:spcBef>
                <a:spcPts val="0"/>
              </a:spcBef>
              <a:spcAft>
                <a:spcPts val="1200"/>
              </a:spcAft>
              <a:buFont typeface="Arial" panose="020B0604020202020204" pitchFamily="34" charset="0"/>
              <a:buChar char="•"/>
            </a:pPr>
            <a:r>
              <a:rPr lang="sv-SE" sz="1200" i="0" u="none" strike="noStrike" dirty="0">
                <a:solidFill>
                  <a:srgbClr val="000000"/>
                </a:solidFill>
                <a:effectLst/>
                <a:latin typeface="Arial" panose="020B0604020202020204" pitchFamily="34" charset="0"/>
                <a:cs typeface="Arial" panose="020B0604020202020204" pitchFamily="34" charset="0"/>
              </a:rPr>
              <a:t>Vårsäsongen har dragit igång!</a:t>
            </a:r>
            <a:r>
              <a:rPr lang="sv-SE" sz="1200" dirty="0">
                <a:solidFill>
                  <a:srgbClr val="000000"/>
                </a:solidFill>
                <a:latin typeface="Arial" panose="020B0604020202020204" pitchFamily="34" charset="0"/>
                <a:cs typeface="Arial" panose="020B0604020202020204" pitchFamily="34" charset="0"/>
              </a:rPr>
              <a:t> Följande träningstider gäller under April:</a:t>
            </a:r>
          </a:p>
          <a:p>
            <a:pPr marL="971550" lvl="1" indent="-285750">
              <a:spcAft>
                <a:spcPts val="1200"/>
              </a:spcAft>
              <a:buFont typeface="Arial" panose="020B0604020202020204" pitchFamily="34" charset="0"/>
              <a:buChar char="•"/>
            </a:pPr>
            <a:r>
              <a:rPr lang="sv-SE" sz="1200" dirty="0">
                <a:solidFill>
                  <a:srgbClr val="000000"/>
                </a:solidFill>
                <a:effectLst/>
                <a:latin typeface="Arial" panose="020B0604020202020204" pitchFamily="34" charset="0"/>
                <a:cs typeface="Arial" panose="020B0604020202020204" pitchFamily="34" charset="0"/>
              </a:rPr>
              <a:t>Träningar konstgräs måndagar kl. 18:00 – 19:00</a:t>
            </a:r>
          </a:p>
          <a:p>
            <a:pPr marL="971550" lvl="1" indent="-285750">
              <a:spcAft>
                <a:spcPts val="1200"/>
              </a:spcAft>
              <a:buFont typeface="Arial" panose="020B0604020202020204" pitchFamily="34" charset="0"/>
              <a:buChar char="•"/>
            </a:pPr>
            <a:r>
              <a:rPr lang="sv-SE" sz="1200" dirty="0">
                <a:solidFill>
                  <a:srgbClr val="000000"/>
                </a:solidFill>
                <a:latin typeface="Arial" panose="020B0604020202020204" pitchFamily="34" charset="0"/>
                <a:cs typeface="Arial" panose="020B0604020202020204" pitchFamily="34" charset="0"/>
              </a:rPr>
              <a:t>Träningar konstgräs onsdagar kl. 17:00 – 18:00</a:t>
            </a:r>
          </a:p>
          <a:p>
            <a:pPr marL="971550" lvl="1" indent="-285750">
              <a:spcAft>
                <a:spcPts val="1200"/>
              </a:spcAft>
              <a:buFont typeface="Arial" panose="020B0604020202020204" pitchFamily="34" charset="0"/>
              <a:buChar char="•"/>
            </a:pPr>
            <a:r>
              <a:rPr lang="sv-SE" sz="1200" dirty="0">
                <a:solidFill>
                  <a:srgbClr val="000000"/>
                </a:solidFill>
                <a:latin typeface="Arial" panose="020B0604020202020204" pitchFamily="34" charset="0"/>
                <a:cs typeface="Arial" panose="020B0604020202020204" pitchFamily="34" charset="0"/>
              </a:rPr>
              <a:t>Träningar konstgräs fredagar kl. 17:30 – 18:30</a:t>
            </a:r>
          </a:p>
        </p:txBody>
      </p:sp>
      <p:sp>
        <p:nvSpPr>
          <p:cNvPr id="5" name="textruta 4">
            <a:extLst>
              <a:ext uri="{FF2B5EF4-FFF2-40B4-BE49-F238E27FC236}">
                <a16:creationId xmlns:a16="http://schemas.microsoft.com/office/drawing/2014/main" id="{8CF52D33-4B71-4319-BC58-5810688072DE}"/>
              </a:ext>
            </a:extLst>
          </p:cNvPr>
          <p:cNvSpPr txBox="1"/>
          <p:nvPr/>
        </p:nvSpPr>
        <p:spPr>
          <a:xfrm>
            <a:off x="792410" y="3748989"/>
            <a:ext cx="10607180" cy="954107"/>
          </a:xfrm>
          <a:prstGeom prst="rect">
            <a:avLst/>
          </a:prstGeom>
          <a:noFill/>
        </p:spPr>
        <p:txBody>
          <a:bodyPr wrap="square" rtlCol="0">
            <a:spAutoFit/>
          </a:bodyPr>
          <a:lstStyle/>
          <a:p>
            <a:pPr rtl="0">
              <a:spcBef>
                <a:spcPts val="0"/>
              </a:spcBef>
              <a:spcAft>
                <a:spcPts val="1200"/>
              </a:spcAft>
            </a:pPr>
            <a:r>
              <a:rPr lang="sv-SE" sz="1200" b="1" i="0" u="none" strike="noStrike" dirty="0">
                <a:solidFill>
                  <a:srgbClr val="000000"/>
                </a:solidFill>
                <a:effectLst/>
                <a:latin typeface="Arial" panose="020B0604020202020204" pitchFamily="34" charset="0"/>
                <a:cs typeface="Arial" panose="020B0604020202020204" pitchFamily="34" charset="0"/>
              </a:rPr>
              <a:t>Snart ändrade träningstider och ny plan </a:t>
            </a:r>
            <a:endParaRPr lang="sv-SE" sz="1200" b="1" dirty="0">
              <a:effectLst/>
              <a:latin typeface="Arial" panose="020B0604020202020204" pitchFamily="34" charset="0"/>
              <a:cs typeface="Arial" panose="020B0604020202020204" pitchFamily="34" charset="0"/>
            </a:endParaRPr>
          </a:p>
          <a:p>
            <a:pPr marL="514350" indent="-285750" rtl="0">
              <a:spcBef>
                <a:spcPts val="0"/>
              </a:spcBef>
              <a:spcAft>
                <a:spcPts val="1200"/>
              </a:spcAft>
              <a:buFont typeface="Arial" panose="020B0604020202020204" pitchFamily="34" charset="0"/>
              <a:buChar char="•"/>
            </a:pPr>
            <a:r>
              <a:rPr lang="sv-SE" sz="1200" i="0" u="none" strike="noStrike" dirty="0">
                <a:solidFill>
                  <a:srgbClr val="000000"/>
                </a:solidFill>
                <a:effectLst/>
                <a:latin typeface="Arial" panose="020B0604020202020204" pitchFamily="34" charset="0"/>
                <a:cs typeface="Arial" panose="020B0604020202020204" pitchFamily="34" charset="0"/>
              </a:rPr>
              <a:t>När gräsplanerna är okej att använda får vi nya träningstider. Håll koll på laget.se!</a:t>
            </a:r>
          </a:p>
          <a:p>
            <a:pPr marL="514350" indent="-285750" rtl="0">
              <a:spcBef>
                <a:spcPts val="0"/>
              </a:spcBef>
              <a:spcAft>
                <a:spcPts val="1200"/>
              </a:spcAft>
              <a:buFont typeface="Arial" panose="020B0604020202020204" pitchFamily="34" charset="0"/>
              <a:buChar char="•"/>
            </a:pPr>
            <a:r>
              <a:rPr lang="sv-SE" sz="1200" dirty="0">
                <a:solidFill>
                  <a:srgbClr val="000000"/>
                </a:solidFill>
                <a:latin typeface="Arial" panose="020B0604020202020204" pitchFamily="34" charset="0"/>
                <a:cs typeface="Arial" panose="020B0604020202020204" pitchFamily="34" charset="0"/>
              </a:rPr>
              <a:t>Träningar och hemmamatcher/sammandrag på Backaplan, nedanför Kubenbadet.</a:t>
            </a:r>
          </a:p>
        </p:txBody>
      </p:sp>
      <p:sp>
        <p:nvSpPr>
          <p:cNvPr id="7" name="textruta 6">
            <a:extLst>
              <a:ext uri="{FF2B5EF4-FFF2-40B4-BE49-F238E27FC236}">
                <a16:creationId xmlns:a16="http://schemas.microsoft.com/office/drawing/2014/main" id="{BA5FFF35-4F8E-43EF-959A-CDEF3699FB65}"/>
              </a:ext>
            </a:extLst>
          </p:cNvPr>
          <p:cNvSpPr txBox="1"/>
          <p:nvPr/>
        </p:nvSpPr>
        <p:spPr>
          <a:xfrm>
            <a:off x="792410" y="5063587"/>
            <a:ext cx="10607180" cy="954107"/>
          </a:xfrm>
          <a:prstGeom prst="rect">
            <a:avLst/>
          </a:prstGeom>
          <a:noFill/>
        </p:spPr>
        <p:txBody>
          <a:bodyPr wrap="square" rtlCol="0">
            <a:spAutoFit/>
          </a:bodyPr>
          <a:lstStyle/>
          <a:p>
            <a:pPr rtl="0">
              <a:spcBef>
                <a:spcPts val="0"/>
              </a:spcBef>
              <a:spcAft>
                <a:spcPts val="1200"/>
              </a:spcAft>
            </a:pPr>
            <a:r>
              <a:rPr lang="sv-SE" sz="1200" b="1" i="0" u="none" strike="noStrike" dirty="0">
                <a:solidFill>
                  <a:srgbClr val="000000"/>
                </a:solidFill>
                <a:effectLst/>
                <a:latin typeface="Arial" panose="020B0604020202020204" pitchFamily="34" charset="0"/>
                <a:cs typeface="Arial" panose="020B0604020202020204" pitchFamily="34" charset="0"/>
              </a:rPr>
              <a:t>Cuper</a:t>
            </a:r>
            <a:endParaRPr lang="sv-SE" sz="1200" b="1" dirty="0">
              <a:effectLst/>
              <a:latin typeface="Arial" panose="020B0604020202020204" pitchFamily="34" charset="0"/>
              <a:cs typeface="Arial" panose="020B0604020202020204" pitchFamily="34" charset="0"/>
            </a:endParaRPr>
          </a:p>
          <a:p>
            <a:pPr marL="514350" indent="-285750" rtl="0">
              <a:spcBef>
                <a:spcPts val="0"/>
              </a:spcBef>
              <a:spcAft>
                <a:spcPts val="1200"/>
              </a:spcAft>
              <a:buFont typeface="Arial" panose="020B0604020202020204" pitchFamily="34" charset="0"/>
              <a:buChar char="•"/>
            </a:pPr>
            <a:r>
              <a:rPr lang="sv-SE" sz="1200" i="0" u="none" strike="noStrike" dirty="0">
                <a:solidFill>
                  <a:srgbClr val="000000"/>
                </a:solidFill>
                <a:effectLst/>
                <a:latin typeface="Arial" panose="020B0604020202020204" pitchFamily="34" charset="0"/>
                <a:cs typeface="Arial" panose="020B0604020202020204" pitchFamily="34" charset="0"/>
              </a:rPr>
              <a:t>Vi är anmälda till Selånger </a:t>
            </a:r>
            <a:r>
              <a:rPr lang="sv-SE" sz="1200" i="0" u="none" strike="noStrike" dirty="0" err="1">
                <a:solidFill>
                  <a:srgbClr val="000000"/>
                </a:solidFill>
                <a:effectLst/>
                <a:latin typeface="Arial" panose="020B0604020202020204" pitchFamily="34" charset="0"/>
                <a:cs typeface="Arial" panose="020B0604020202020204" pitchFamily="34" charset="0"/>
              </a:rPr>
              <a:t>Vårcup</a:t>
            </a:r>
            <a:r>
              <a:rPr lang="sv-SE" sz="1200" i="0" u="none" strike="noStrike" dirty="0">
                <a:solidFill>
                  <a:srgbClr val="000000"/>
                </a:solidFill>
                <a:effectLst/>
                <a:latin typeface="Arial" panose="020B0604020202020204" pitchFamily="34" charset="0"/>
                <a:cs typeface="Arial" panose="020B0604020202020204" pitchFamily="34" charset="0"/>
              </a:rPr>
              <a:t> 28-30 April. Kallelse till denna kommer. </a:t>
            </a:r>
            <a:r>
              <a:rPr lang="sv-SE" sz="1200" dirty="0">
                <a:solidFill>
                  <a:srgbClr val="000000"/>
                </a:solidFill>
                <a:latin typeface="Arial" panose="020B0604020202020204" pitchFamily="34" charset="0"/>
                <a:cs typeface="Arial" panose="020B0604020202020204" pitchFamily="34" charset="0"/>
              </a:rPr>
              <a:t>Deltagaravgift 200kr/spelare.</a:t>
            </a:r>
            <a:endParaRPr lang="sv-SE" sz="1200" i="0" u="none" strike="noStrike" dirty="0">
              <a:solidFill>
                <a:srgbClr val="000000"/>
              </a:solidFill>
              <a:effectLst/>
              <a:latin typeface="Arial" panose="020B0604020202020204" pitchFamily="34" charset="0"/>
              <a:cs typeface="Arial" panose="020B0604020202020204" pitchFamily="34" charset="0"/>
            </a:endParaRPr>
          </a:p>
          <a:p>
            <a:pPr marL="514350" indent="-285750" rtl="0">
              <a:spcBef>
                <a:spcPts val="0"/>
              </a:spcBef>
              <a:spcAft>
                <a:spcPts val="1200"/>
              </a:spcAft>
              <a:buFont typeface="Arial" panose="020B0604020202020204" pitchFamily="34" charset="0"/>
              <a:buChar char="•"/>
            </a:pPr>
            <a:r>
              <a:rPr lang="sv-SE" sz="1200" dirty="0">
                <a:solidFill>
                  <a:srgbClr val="000000"/>
                </a:solidFill>
                <a:latin typeface="Arial" panose="020B0604020202020204" pitchFamily="34" charset="0"/>
                <a:cs typeface="Arial" panose="020B0604020202020204" pitchFamily="34" charset="0"/>
              </a:rPr>
              <a:t>Vi kikar även på fler bl.a. Mid Nordic Cup i augusti, samt andra.</a:t>
            </a:r>
            <a:endParaRPr lang="sv-SE" sz="1200"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53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lstStyle/>
          <a:p>
            <a:r>
              <a:rPr lang="sv-SE" b="1" dirty="0">
                <a:latin typeface="Arial" panose="020B0604020202020204" pitchFamily="34" charset="0"/>
                <a:cs typeface="Arial" panose="020B0604020202020204" pitchFamily="34" charset="0"/>
              </a:rPr>
              <a:t>Ekonomi</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92410" y="1757282"/>
            <a:ext cx="10607180" cy="4585871"/>
          </a:xfrm>
          <a:prstGeom prst="rect">
            <a:avLst/>
          </a:prstGeom>
          <a:noFill/>
        </p:spPr>
        <p:txBody>
          <a:bodyPr wrap="square" rtlCol="0">
            <a:spAutoFit/>
          </a:bodyPr>
          <a:lstStyle/>
          <a:p>
            <a:pPr rtl="0">
              <a:spcBef>
                <a:spcPts val="0"/>
              </a:spcBef>
              <a:spcAft>
                <a:spcPts val="1200"/>
              </a:spcAft>
            </a:pPr>
            <a:r>
              <a:rPr lang="sv-SE" sz="1400" b="1" i="0" u="none" strike="noStrike" dirty="0">
                <a:solidFill>
                  <a:srgbClr val="000000"/>
                </a:solidFill>
                <a:effectLst/>
                <a:latin typeface="Arial" panose="020B0604020202020204" pitchFamily="34" charset="0"/>
                <a:cs typeface="Arial" panose="020B0604020202020204" pitchFamily="34" charset="0"/>
              </a:rPr>
              <a:t>Lagkassan</a:t>
            </a:r>
            <a:endParaRPr lang="sv-SE" sz="1400" b="1" dirty="0">
              <a:latin typeface="Arial" panose="020B0604020202020204" pitchFamily="34" charset="0"/>
              <a:cs typeface="Arial" panose="020B0604020202020204" pitchFamily="34" charset="0"/>
            </a:endParaRPr>
          </a:p>
          <a:p>
            <a:pPr marL="285750" indent="-285750" rtl="0">
              <a:spcBef>
                <a:spcPts val="0"/>
              </a:spcBef>
              <a:spcAft>
                <a:spcPts val="1200"/>
              </a:spcAft>
              <a:buFont typeface="Arial" panose="020B0604020202020204" pitchFamily="34" charset="0"/>
              <a:buChar char="•"/>
            </a:pPr>
            <a:r>
              <a:rPr lang="sv-SE" sz="1400" i="0" u="none" strike="noStrike" dirty="0">
                <a:solidFill>
                  <a:srgbClr val="000000"/>
                </a:solidFill>
                <a:effectLst/>
                <a:latin typeface="Arial" panose="020B0604020202020204" pitchFamily="34" charset="0"/>
                <a:cs typeface="Arial" panose="020B0604020202020204" pitchFamily="34" charset="0"/>
              </a:rPr>
              <a:t>Vi har idag ca 30 000 kr i lagkassan.</a:t>
            </a:r>
            <a:endParaRPr lang="sv-SE" sz="1400" b="1" dirty="0">
              <a:solidFill>
                <a:srgbClr val="000000"/>
              </a:solidFill>
              <a:latin typeface="Arial" panose="020B0604020202020204" pitchFamily="34" charset="0"/>
              <a:cs typeface="Arial" panose="020B0604020202020204" pitchFamily="34" charset="0"/>
            </a:endParaRPr>
          </a:p>
          <a:p>
            <a:pPr marL="285750" indent="-285750" rtl="0">
              <a:spcBef>
                <a:spcPts val="0"/>
              </a:spcBef>
              <a:spcAft>
                <a:spcPts val="1200"/>
              </a:spcAft>
              <a:buFont typeface="Arial" panose="020B0604020202020204" pitchFamily="34" charset="0"/>
              <a:buChar char="•"/>
            </a:pPr>
            <a:r>
              <a:rPr lang="sv-SE" sz="1400" dirty="0">
                <a:solidFill>
                  <a:srgbClr val="000000"/>
                </a:solidFill>
                <a:effectLst/>
                <a:latin typeface="Arial" panose="020B0604020202020204" pitchFamily="34" charset="0"/>
                <a:cs typeface="Arial" panose="020B0604020202020204" pitchFamily="34" charset="0"/>
              </a:rPr>
              <a:t>Fikaförsäljning på hemmamatcher ger oss lite pengar som täcker domaravgifter m.m.</a:t>
            </a:r>
          </a:p>
          <a:p>
            <a:pPr marL="285750" indent="-285750" rtl="0">
              <a:spcBef>
                <a:spcPts val="0"/>
              </a:spcBef>
              <a:spcAft>
                <a:spcPts val="1200"/>
              </a:spcAft>
              <a:buFont typeface="Arial" panose="020B0604020202020204" pitchFamily="34" charset="0"/>
              <a:buChar char="•"/>
            </a:pPr>
            <a:r>
              <a:rPr lang="sv-SE" sz="1400" dirty="0">
                <a:solidFill>
                  <a:srgbClr val="000000"/>
                </a:solidFill>
                <a:latin typeface="Arial" panose="020B0604020202020204" pitchFamily="34" charset="0"/>
                <a:cs typeface="Arial" panose="020B0604020202020204" pitchFamily="34" charset="0"/>
              </a:rPr>
              <a:t>Newbody, Restaurangchansen, Sportlotten och Bingolotter</a:t>
            </a:r>
          </a:p>
          <a:p>
            <a:pPr marL="742950" lvl="1" indent="-285750">
              <a:spcAft>
                <a:spcPts val="1200"/>
              </a:spcAft>
              <a:buFont typeface="Arial" panose="020B0604020202020204" pitchFamily="34" charset="0"/>
              <a:buChar char="•"/>
            </a:pPr>
            <a:r>
              <a:rPr lang="sv-SE" sz="1400" dirty="0">
                <a:solidFill>
                  <a:srgbClr val="000000"/>
                </a:solidFill>
                <a:latin typeface="Arial" panose="020B0604020202020204" pitchFamily="34" charset="0"/>
                <a:cs typeface="Arial" panose="020B0604020202020204" pitchFamily="34" charset="0"/>
              </a:rPr>
              <a:t>Här går en del av intäkterna till föreningen till inköp av nya bollar, matchtröjor, hyra av planer, upprustning av idrottsplatsen med planerna och allt runt omkring etc. En del går även direkt till vår egen lagkassa.</a:t>
            </a:r>
          </a:p>
          <a:p>
            <a:pPr marL="742950" lvl="1" indent="-285750">
              <a:spcAft>
                <a:spcPts val="1200"/>
              </a:spcAft>
              <a:buFont typeface="Arial" panose="020B0604020202020204" pitchFamily="34" charset="0"/>
              <a:buChar char="•"/>
            </a:pPr>
            <a:r>
              <a:rPr lang="sv-SE" sz="1400" dirty="0">
                <a:solidFill>
                  <a:srgbClr val="000000"/>
                </a:solidFill>
                <a:effectLst/>
                <a:latin typeface="Arial" panose="020B0604020202020204" pitchFamily="34" charset="0"/>
                <a:cs typeface="Arial" panose="020B0604020202020204" pitchFamily="34" charset="0"/>
              </a:rPr>
              <a:t>Newbody säljs fram till 20 april</a:t>
            </a:r>
            <a:r>
              <a:rPr lang="sv-SE" sz="1400" dirty="0">
                <a:solidFill>
                  <a:srgbClr val="000000"/>
                </a:solidFill>
                <a:latin typeface="Arial" panose="020B0604020202020204" pitchFamily="34" charset="0"/>
                <a:cs typeface="Arial" panose="020B0604020202020204" pitchFamily="34" charset="0"/>
              </a:rPr>
              <a:t>. Vid utebliven försäljning debiteras 600 kr.</a:t>
            </a:r>
          </a:p>
          <a:p>
            <a:pPr marL="742950" lvl="1" indent="-285750">
              <a:spcAft>
                <a:spcPts val="1200"/>
              </a:spcAft>
              <a:buFont typeface="Arial" panose="020B0604020202020204" pitchFamily="34" charset="0"/>
              <a:buChar char="•"/>
            </a:pPr>
            <a:r>
              <a:rPr lang="sv-SE" sz="1400" dirty="0">
                <a:solidFill>
                  <a:srgbClr val="000000"/>
                </a:solidFill>
                <a:latin typeface="Arial" panose="020B0604020202020204" pitchFamily="34" charset="0"/>
                <a:cs typeface="Arial" panose="020B0604020202020204" pitchFamily="34" charset="0"/>
              </a:rPr>
              <a:t>Försäljning av Sportlotten pågår, minst 5st lotter per spelare. Betalas via faktura.</a:t>
            </a:r>
          </a:p>
          <a:p>
            <a:pPr marL="742950" lvl="1" indent="-285750">
              <a:spcAft>
                <a:spcPts val="1200"/>
              </a:spcAft>
              <a:buFont typeface="Arial" panose="020B0604020202020204" pitchFamily="34" charset="0"/>
              <a:buChar char="•"/>
            </a:pPr>
            <a:r>
              <a:rPr lang="sv-SE" sz="1400" dirty="0">
                <a:solidFill>
                  <a:srgbClr val="000000"/>
                </a:solidFill>
                <a:effectLst/>
                <a:latin typeface="Arial" panose="020B0604020202020204" pitchFamily="34" charset="0"/>
                <a:cs typeface="Arial" panose="020B0604020202020204" pitchFamily="34" charset="0"/>
              </a:rPr>
              <a:t>Restaurangchansen kommer säljas i sommar, minst 2st häften per spelare.</a:t>
            </a:r>
          </a:p>
          <a:p>
            <a:pPr marL="742950" lvl="1" indent="-285750">
              <a:spcAft>
                <a:spcPts val="1200"/>
              </a:spcAft>
              <a:buFont typeface="Arial" panose="020B0604020202020204" pitchFamily="34" charset="0"/>
              <a:buChar char="•"/>
            </a:pPr>
            <a:r>
              <a:rPr lang="sv-SE" sz="1400" dirty="0">
                <a:solidFill>
                  <a:srgbClr val="000000"/>
                </a:solidFill>
                <a:latin typeface="Arial" panose="020B0604020202020204" pitchFamily="34" charset="0"/>
                <a:cs typeface="Arial" panose="020B0604020202020204" pitchFamily="34" charset="0"/>
              </a:rPr>
              <a:t>Frivillig försäljning av Bingolotter till uppesittarkvällen 23/12 samt julkalendrar.</a:t>
            </a:r>
            <a:endParaRPr lang="sv-SE" sz="1400" dirty="0">
              <a:solidFill>
                <a:srgbClr val="000000"/>
              </a:solidFill>
              <a:effectLst/>
              <a:latin typeface="Arial" panose="020B0604020202020204" pitchFamily="34" charset="0"/>
              <a:cs typeface="Arial" panose="020B0604020202020204" pitchFamily="34" charset="0"/>
            </a:endParaRPr>
          </a:p>
          <a:p>
            <a:pPr marL="285750" indent="-285750" rtl="0">
              <a:spcBef>
                <a:spcPts val="0"/>
              </a:spcBef>
              <a:spcAft>
                <a:spcPts val="1200"/>
              </a:spcAft>
              <a:buFont typeface="Arial" panose="020B0604020202020204" pitchFamily="34" charset="0"/>
              <a:buChar char="•"/>
            </a:pPr>
            <a:r>
              <a:rPr lang="sv-SE" sz="1400" dirty="0">
                <a:solidFill>
                  <a:srgbClr val="000000"/>
                </a:solidFill>
                <a:latin typeface="Arial" panose="020B0604020202020204" pitchFamily="34" charset="0"/>
                <a:cs typeface="Arial" panose="020B0604020202020204" pitchFamily="34" charset="0"/>
              </a:rPr>
              <a:t>Försäljning av övriga produkter och lagarbete</a:t>
            </a:r>
          </a:p>
          <a:p>
            <a:pPr marL="742950" lvl="1" indent="-285750">
              <a:spcAft>
                <a:spcPts val="1200"/>
              </a:spcAft>
              <a:buFont typeface="Arial" panose="020B0604020202020204" pitchFamily="34" charset="0"/>
              <a:buChar char="•"/>
            </a:pPr>
            <a:r>
              <a:rPr lang="sv-SE" sz="1400" dirty="0">
                <a:solidFill>
                  <a:srgbClr val="000000"/>
                </a:solidFill>
                <a:latin typeface="Arial" panose="020B0604020202020204" pitchFamily="34" charset="0"/>
                <a:cs typeface="Arial" panose="020B0604020202020204" pitchFamily="34" charset="0"/>
              </a:rPr>
              <a:t>Förslag? Kakservice?</a:t>
            </a:r>
          </a:p>
          <a:p>
            <a:pPr marL="742950" lvl="1" indent="-285750">
              <a:spcAft>
                <a:spcPts val="1200"/>
              </a:spcAft>
              <a:buFont typeface="Arial" panose="020B0604020202020204" pitchFamily="34" charset="0"/>
              <a:buChar char="•"/>
            </a:pPr>
            <a:r>
              <a:rPr lang="sv-SE" sz="1400" dirty="0">
                <a:solidFill>
                  <a:srgbClr val="000000"/>
                </a:solidFill>
                <a:latin typeface="Arial" panose="020B0604020202020204" pitchFamily="34" charset="0"/>
                <a:cs typeface="Arial" panose="020B0604020202020204" pitchFamily="34" charset="0"/>
              </a:rPr>
              <a:t>SCA</a:t>
            </a:r>
            <a:endParaRPr lang="sv-SE" sz="140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4168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normAutofit/>
          </a:bodyPr>
          <a:lstStyle/>
          <a:p>
            <a:r>
              <a:rPr lang="sv-SE" b="1" dirty="0">
                <a:latin typeface="Arial" panose="020B0604020202020204" pitchFamily="34" charset="0"/>
                <a:cs typeface="Arial" panose="020B0604020202020204" pitchFamily="34" charset="0"/>
              </a:rPr>
              <a:t>Förväntningar på föräldrar</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46620" y="1859339"/>
            <a:ext cx="10607180" cy="3939540"/>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sv-SE" sz="1600" b="1" dirty="0">
                <a:latin typeface="Arial" panose="020B0604020202020204" pitchFamily="34" charset="0"/>
                <a:cs typeface="Arial" panose="020B0604020202020204" pitchFamily="34" charset="0"/>
              </a:rPr>
              <a:t>Närvaro!! </a:t>
            </a:r>
            <a:r>
              <a:rPr lang="sv-SE" sz="1600" dirty="0">
                <a:latin typeface="Arial" panose="020B0604020202020204" pitchFamily="34" charset="0"/>
                <a:cs typeface="Arial" panose="020B0604020202020204" pitchFamily="34" charset="0"/>
              </a:rPr>
              <a:t>Svara på kallelser till träningar och matcher!</a:t>
            </a:r>
          </a:p>
          <a:p>
            <a:pPr marL="742950" lvl="1" indent="-285750">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Håll koll på laget.se och se till att hålla er uppdaterade.</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hjälpa till vid lag- och föreningsaktiviteter: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Hemmamatcher och sammandrag (bakning, fikaförsäljning, matchvärdar m.m.)</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Städdagar (Kubendagen)</a:t>
            </a:r>
          </a:p>
          <a:p>
            <a:pPr marL="1200150" lvl="2" indent="-285750">
              <a:spcAft>
                <a:spcPts val="1200"/>
              </a:spcAft>
              <a:buFont typeface="Arial" panose="020B0604020202020204" pitchFamily="34" charset="0"/>
              <a:buChar char="•"/>
            </a:pPr>
            <a:r>
              <a:rPr lang="sv-SE" sz="1600">
                <a:latin typeface="Arial" panose="020B0604020202020204" pitchFamily="34" charset="0"/>
                <a:cs typeface="Arial" panose="020B0604020202020204" pitchFamily="34" charset="0"/>
              </a:rPr>
              <a:t>Bollkallar (2023-06-03 14:00) och </a:t>
            </a:r>
            <a:r>
              <a:rPr lang="sv-SE" sz="1600" dirty="0">
                <a:latin typeface="Arial" panose="020B0604020202020204" pitchFamily="34" charset="0"/>
                <a:cs typeface="Arial" panose="020B0604020202020204" pitchFamily="34" charset="0"/>
              </a:rPr>
              <a:t>ev. kiosk under A-lagets hemmamatcher</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Sundsvall Fair Play Trophy – Cup på Kuben i Augusti</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sälja Newbody (5 paket) och Restaurangchansen (2 häften) samt Sportlotten (5st)</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Skall delta på föreningsmöten man kallas till.</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Ansvara för att avgifter betalas i tid. Detta är viktigt för att alla försäkringar ska gälla.</a:t>
            </a:r>
          </a:p>
        </p:txBody>
      </p:sp>
    </p:spTree>
    <p:extLst>
      <p:ext uri="{BB962C8B-B14F-4D97-AF65-F5344CB8AC3E}">
        <p14:creationId xmlns:p14="http://schemas.microsoft.com/office/powerpoint/2010/main" val="183557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0E1C9-CF2C-4C49-9ACA-92180450AE35}"/>
              </a:ext>
            </a:extLst>
          </p:cNvPr>
          <p:cNvSpPr>
            <a:spLocks noGrp="1"/>
          </p:cNvSpPr>
          <p:nvPr>
            <p:ph type="title"/>
          </p:nvPr>
        </p:nvSpPr>
        <p:spPr/>
        <p:txBody>
          <a:bodyPr>
            <a:normAutofit/>
          </a:bodyPr>
          <a:lstStyle/>
          <a:p>
            <a:r>
              <a:rPr lang="sv-SE" b="1" dirty="0">
                <a:latin typeface="Arial" panose="020B0604020202020204" pitchFamily="34" charset="0"/>
                <a:cs typeface="Arial" panose="020B0604020202020204" pitchFamily="34" charset="0"/>
              </a:rPr>
              <a:t>Förväntningar på spelare</a:t>
            </a:r>
          </a:p>
        </p:txBody>
      </p:sp>
      <p:pic>
        <p:nvPicPr>
          <p:cNvPr id="6" name="Bildobjekt 5">
            <a:extLst>
              <a:ext uri="{FF2B5EF4-FFF2-40B4-BE49-F238E27FC236}">
                <a16:creationId xmlns:a16="http://schemas.microsoft.com/office/drawing/2014/main" id="{0618306D-02B2-4E6A-9C20-3120B5AA0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143" y="1"/>
            <a:ext cx="2394857" cy="1695142"/>
          </a:xfrm>
          <a:prstGeom prst="rect">
            <a:avLst/>
          </a:prstGeom>
        </p:spPr>
      </p:pic>
      <p:sp>
        <p:nvSpPr>
          <p:cNvPr id="4" name="textruta 3">
            <a:extLst>
              <a:ext uri="{FF2B5EF4-FFF2-40B4-BE49-F238E27FC236}">
                <a16:creationId xmlns:a16="http://schemas.microsoft.com/office/drawing/2014/main" id="{B828C67C-EC25-4ED3-95F6-ADE321A61A14}"/>
              </a:ext>
            </a:extLst>
          </p:cNvPr>
          <p:cNvSpPr txBox="1"/>
          <p:nvPr/>
        </p:nvSpPr>
        <p:spPr>
          <a:xfrm>
            <a:off x="746620" y="1907004"/>
            <a:ext cx="10607180" cy="3939540"/>
          </a:xfrm>
          <a:prstGeom prst="rect">
            <a:avLst/>
          </a:prstGeom>
          <a:noFill/>
        </p:spPr>
        <p:txBody>
          <a:bodyPr wrap="square" rtlCol="0">
            <a:spAutoFit/>
          </a:bodyPr>
          <a:lstStyle/>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Kom i tid.</a:t>
            </a:r>
          </a:p>
          <a:p>
            <a:pPr marL="742950" lvl="1" indent="-285750">
              <a:spcAft>
                <a:spcPts val="1200"/>
              </a:spcAft>
              <a:buFont typeface="Arial" panose="020B0604020202020204" pitchFamily="34" charset="0"/>
              <a:buChar char="•"/>
            </a:pPr>
            <a:r>
              <a:rPr lang="sv-SE" sz="1600" dirty="0">
                <a:solidFill>
                  <a:srgbClr val="000000"/>
                </a:solidFill>
                <a:latin typeface="Arial" panose="020B0604020202020204" pitchFamily="34" charset="0"/>
                <a:cs typeface="Arial" panose="020B0604020202020204" pitchFamily="34" charset="0"/>
              </a:rPr>
              <a:t>Håll ordning på era saker.</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Visa engagemang genom att lyssna, fokusera och göra sitt bästa.</a:t>
            </a:r>
          </a:p>
          <a:p>
            <a:pPr marL="742950" lvl="1"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Gör ert yttersta för att bidra till en positiv och rolig lärandemiljö.</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Respektera varandra. </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Uppmuntra medspelare.</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Vi klagar inte på kompisarna.</a:t>
            </a:r>
          </a:p>
          <a:p>
            <a:pPr marL="1200150" lvl="2" indent="-285750">
              <a:spcAft>
                <a:spcPts val="1200"/>
              </a:spcAft>
              <a:buFont typeface="Arial" panose="020B0604020202020204" pitchFamily="34" charset="0"/>
              <a:buChar char="•"/>
            </a:pPr>
            <a:r>
              <a:rPr lang="sv-SE" sz="1600" dirty="0">
                <a:latin typeface="Arial" panose="020B0604020202020204" pitchFamily="34" charset="0"/>
                <a:cs typeface="Arial" panose="020B0604020202020204" pitchFamily="34" charset="0"/>
              </a:rPr>
              <a:t>Vi försöker håller oss positiva även i motgång. Vi spelar för att utvecklas, inte för att vara bäst.</a:t>
            </a:r>
          </a:p>
          <a:p>
            <a:pPr lvl="2">
              <a:spcAft>
                <a:spcPts val="1200"/>
              </a:spcAft>
            </a:pPr>
            <a:endParaRPr lang="sv-SE" sz="1600" dirty="0">
              <a:latin typeface="Arial" panose="020B0604020202020204" pitchFamily="34" charset="0"/>
              <a:cs typeface="Arial" panose="020B0604020202020204" pitchFamily="34" charset="0"/>
            </a:endParaRPr>
          </a:p>
          <a:p>
            <a:pPr lvl="1">
              <a:spcAft>
                <a:spcPts val="1200"/>
              </a:spcAft>
            </a:pPr>
            <a:r>
              <a:rPr lang="sv-SE" sz="1600" b="1" dirty="0">
                <a:latin typeface="Arial" panose="020B0604020202020204" pitchFamily="34" charset="0"/>
                <a:cs typeface="Arial" panose="020B0604020202020204" pitchFamily="34" charset="0"/>
              </a:rPr>
              <a:t>Prata med era barn om detta!</a:t>
            </a:r>
          </a:p>
        </p:txBody>
      </p:sp>
    </p:spTree>
    <p:extLst>
      <p:ext uri="{BB962C8B-B14F-4D97-AF65-F5344CB8AC3E}">
        <p14:creationId xmlns:p14="http://schemas.microsoft.com/office/powerpoint/2010/main" val="114977078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719</Words>
  <Application>Microsoft Office PowerPoint</Application>
  <PresentationFormat>Bredbild</PresentationFormat>
  <Paragraphs>100</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Calibri Light</vt:lpstr>
      <vt:lpstr>Office-tema</vt:lpstr>
      <vt:lpstr>Kubikenborgs IF P11(2012)</vt:lpstr>
      <vt:lpstr>Agenda</vt:lpstr>
      <vt:lpstr>Roller samt spelartruppen</vt:lpstr>
      <vt:lpstr>Avgifter 2023</vt:lpstr>
      <vt:lpstr>Lagets hemsida på laget.se</vt:lpstr>
      <vt:lpstr>Aktuellt</vt:lpstr>
      <vt:lpstr>Ekonomi</vt:lpstr>
      <vt:lpstr>Förväntningar på föräldrar</vt:lpstr>
      <vt:lpstr>Förväntningar på spelare</vt:lpstr>
      <vt:lpstr>Beställning av kläder</vt:lpstr>
      <vt:lpstr>Spelarkännedom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Kubikenborgs IF P-12</dc:title>
  <dc:creator>Falkdahl, Joakim</dc:creator>
  <cp:lastModifiedBy>Falkdahl, Joakim</cp:lastModifiedBy>
  <cp:revision>56</cp:revision>
  <dcterms:created xsi:type="dcterms:W3CDTF">2021-08-16T10:21:38Z</dcterms:created>
  <dcterms:modified xsi:type="dcterms:W3CDTF">2023-04-04T11:43:58Z</dcterms:modified>
</cp:coreProperties>
</file>