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9" name="Shape 12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12" name="Brödtext nivå ett…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”Skriv ett citat här.”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”Skriv ett citat här.” </a:t>
            </a:r>
          </a:p>
        </p:txBody>
      </p:sp>
      <p:sp>
        <p:nvSpPr>
          <p:cNvPr id="95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je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8" name="Linje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9" name="Bild"/>
          <p:cNvSpPr/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Titeltext"/>
          <p:cNvSpPr/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600"/>
              </a:spcBef>
              <a:defRPr sz="7000">
                <a:solidFill>
                  <a:srgbClr val="D93E2B"/>
                </a:solidFill>
                <a:latin typeface="Bodoni SvtyTwo ITC TT-Book"/>
                <a:ea typeface="Bodoni SvtyTwo ITC TT-Book"/>
                <a:cs typeface="Bodoni SvtyTwo ITC TT-Book"/>
                <a:sym typeface="Bodoni SvtyTwo ITC TT-Book"/>
              </a:defRPr>
            </a:lvl1pPr>
          </a:lstStyle>
          <a:p>
            <a:pPr/>
            <a:r>
              <a:t>Titeltext</a:t>
            </a:r>
          </a:p>
        </p:txBody>
      </p:sp>
      <p:sp>
        <p:nvSpPr>
          <p:cNvPr id="121" name="Brödtext nivå ett…"/>
          <p:cNvSpPr/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1pPr>
            <a:lvl2pPr marL="7874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2pPr>
            <a:lvl3pPr marL="11811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3pPr>
            <a:lvl4pPr marL="15748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4pPr>
            <a:lvl5pPr marL="1968500" indent="-393700">
              <a:spcBef>
                <a:spcPts val="1800"/>
              </a:spcBef>
              <a:buClr>
                <a:srgbClr val="929292"/>
              </a:buClr>
              <a:buSzPct val="65000"/>
              <a:buFont typeface="Zapf Dingbats"/>
              <a:buChar char="❖"/>
              <a:defRPr sz="3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2" name="Diabildsnummer"/>
          <p:cNvSpPr/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eltext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22" name="Brödtext nivå ett…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Diabildsnummer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1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eltext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Titeltext</a:t>
            </a:r>
          </a:p>
        </p:txBody>
      </p:sp>
      <p:sp>
        <p:nvSpPr>
          <p:cNvPr id="40" name="Brödtext nivå ett…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9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7" name="Brödtext nivå et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el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67" name="Brödtext nivå ett…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ild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Bild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Diabildsnumm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Brödtext nivå ett…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3.tif"/><Relationship Id="rId5" Type="http://schemas.openxmlformats.org/officeDocument/2006/relationships/image" Target="../media/image4.tif"/><Relationship Id="rId6" Type="http://schemas.openxmlformats.org/officeDocument/2006/relationships/image" Target="../media/image5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9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uif lag.jpg" descr="Guif lag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4582" r="0" b="4582"/>
          <a:stretch>
            <a:fillRect/>
          </a:stretch>
        </p:blipFill>
        <p:spPr>
          <a:xfrm>
            <a:off x="1612900" y="635000"/>
            <a:ext cx="9779000" cy="5918200"/>
          </a:xfrm>
          <a:prstGeom prst="rect">
            <a:avLst/>
          </a:prstGeom>
        </p:spPr>
      </p:pic>
      <p:sp>
        <p:nvSpPr>
          <p:cNvPr id="132" name="GUIF 20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GUIF 2017</a:t>
            </a:r>
          </a:p>
        </p:txBody>
      </p:sp>
      <p:sp>
        <p:nvSpPr>
          <p:cNvPr id="133" name="Brödtext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-LAG Leda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A-LAG Ledare</a:t>
            </a:r>
          </a:p>
        </p:txBody>
      </p:sp>
      <p:sp>
        <p:nvSpPr>
          <p:cNvPr id="136" name="Janne Ekman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Janne Ekman</a:t>
            </a:r>
          </a:p>
          <a:p>
            <a:pPr/>
            <a:r>
              <a:t>Nicklas Älgekrans</a:t>
            </a:r>
          </a:p>
          <a:p>
            <a:pPr/>
            <a:r>
              <a:t>Micke Hagström</a:t>
            </a:r>
          </a:p>
          <a:p>
            <a:pPr/>
            <a:r>
              <a:t>Peter Glas</a:t>
            </a:r>
          </a:p>
          <a:p>
            <a:pPr/>
            <a:r>
              <a:t>Jimmy Jansson</a:t>
            </a:r>
          </a:p>
        </p:txBody>
      </p:sp>
      <p:pic>
        <p:nvPicPr>
          <p:cNvPr id="137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86637" y="2769071"/>
            <a:ext cx="1947442" cy="194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78541" y="2769071"/>
            <a:ext cx="1947442" cy="194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86637" y="4998665"/>
            <a:ext cx="1947442" cy="194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tiff" descr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678541" y="4998665"/>
            <a:ext cx="1947442" cy="1947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tiff" descr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025359" y="7228259"/>
            <a:ext cx="1947441" cy="19474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2017/20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2017/2018</a:t>
            </a:r>
          </a:p>
        </p:txBody>
      </p:sp>
      <p:sp>
        <p:nvSpPr>
          <p:cNvPr id="144" name="Guif A lag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Guif A lag</a:t>
            </a:r>
          </a:p>
          <a:p>
            <a:pPr marL="0" indent="0">
              <a:buSzTx/>
              <a:buNone/>
            </a:pPr>
            <a:r>
              <a:t>Målsättningar:</a:t>
            </a:r>
          </a:p>
          <a:p>
            <a:pPr marL="0" indent="0">
              <a:buSzTx/>
              <a:buNone/>
            </a:pPr>
            <a:r>
              <a:t>Trupp på 21 spelare</a:t>
            </a:r>
          </a:p>
          <a:p>
            <a:pPr marL="0" indent="0">
              <a:buSzTx/>
              <a:buNone/>
            </a:pPr>
            <a:r>
              <a:t>3 spelare per position</a:t>
            </a:r>
          </a:p>
          <a:p>
            <a:pPr marL="0" indent="0">
              <a:buSzTx/>
              <a:buNone/>
            </a:pPr>
            <a:r>
              <a:t>Fylla på med egna talanger</a:t>
            </a:r>
          </a:p>
        </p:txBody>
      </p:sp>
      <p:pic>
        <p:nvPicPr>
          <p:cNvPr id="145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777" y="3722191"/>
            <a:ext cx="2717801" cy="298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Nyckelord för Guifs A-lag 2016/20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spcBef>
                <a:spcPts val="1400"/>
              </a:spcBef>
              <a:defRPr sz="6440"/>
            </a:lvl1pPr>
          </a:lstStyle>
          <a:p>
            <a:pPr/>
            <a:r>
              <a:t>Nyckelord för Guifs A-lag 2016/2017</a:t>
            </a:r>
          </a:p>
        </p:txBody>
      </p:sp>
      <p:sp>
        <p:nvSpPr>
          <p:cNvPr id="148" name="Individen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Individen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Eget ansvar för den egna prestationen</a:t>
            </a:r>
          </a:p>
          <a:p>
            <a:pPr lvl="1" marL="245363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Kost/återhämtning/träning/position/samarbete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Tränarna: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Feedback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Förberedda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Dialog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Förtroende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Tydlighet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- Ställa krav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Laget: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Allmänt: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Alltid tillsammans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Positivt kroppsspråk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Ge energi till dina lagkamrater/high fives 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Glädje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Ställa krav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Försvar: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Aggressivt försvarsspel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Kommunikation i försvarsspelet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Hemspring</a:t>
            </a:r>
          </a:p>
          <a:p>
            <a:pPr marL="0" indent="0" defTabSz="352043">
              <a:spcBef>
                <a:spcPts val="0"/>
              </a:spcBef>
              <a:buClrTx/>
              <a:buSzTx/>
              <a:buFontTx/>
              <a:buNone/>
              <a:defRPr b="1"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Anfall: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Bestämda starter i anfallet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Uppstyrt efter vilka som spelar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Kommunikation i anfallsspelet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Gå för det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Trycka i kontringar</a:t>
            </a:r>
          </a:p>
          <a:p>
            <a:pPr marL="128016" indent="-128016" defTabSz="352043">
              <a:spcBef>
                <a:spcPts val="0"/>
              </a:spcBef>
              <a:buClrTx/>
              <a:buSzPct val="120000"/>
              <a:buFontTx/>
              <a:buChar char="-"/>
              <a:defRPr sz="1232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9" name="Individen…"/>
          <p:cNvSpPr/>
          <p:nvPr/>
        </p:nvSpPr>
        <p:spPr>
          <a:xfrm>
            <a:off x="6565131" y="2324100"/>
            <a:ext cx="6097538" cy="67582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FF2D21"/>
              </a:gs>
              <a:gs pos="100000">
                <a:srgbClr val="AE1916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2" indent="0"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b="1"/>
              <a:t>Individen</a:t>
            </a:r>
            <a:r>
              <a:t> 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___________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1500"/>
              <a:t>T r ä n a r n a</a:t>
            </a:r>
            <a:r>
              <a:t>  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________________________</a:t>
            </a: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b="1"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/>
              <a:t>LAGET</a:t>
            </a:r>
            <a:r>
              <a:t> </a:t>
            </a: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defTabSz="457200">
              <a:defRPr sz="1200">
                <a:solidFill>
                  <a:srgbClr val="FFFFFF"/>
                </a:solidFill>
                <a:effectLst>
                  <a:outerShdw sx="100000" sy="100000" kx="0" ky="0" algn="b" rotWithShape="0" blurRad="25400" dist="23998" dir="270000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P Ledare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GP Ledare</a:t>
            </a:r>
          </a:p>
        </p:txBody>
      </p:sp>
      <p:sp>
        <p:nvSpPr>
          <p:cNvPr id="152" name="Micke Johansson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Micke Johansson</a:t>
            </a:r>
          </a:p>
          <a:p>
            <a:pPr/>
            <a:r>
              <a:t>Pierre Åslund</a:t>
            </a:r>
          </a:p>
          <a:p>
            <a:pPr/>
            <a:r>
              <a:t>Håkan Jonsson</a:t>
            </a:r>
          </a:p>
          <a:p>
            <a:pPr/>
          </a:p>
          <a:p>
            <a:pPr/>
          </a:p>
          <a:p>
            <a:pPr/>
          </a:p>
        </p:txBody>
      </p:sp>
      <p:pic>
        <p:nvPicPr>
          <p:cNvPr id="153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93223" y="2705100"/>
            <a:ext cx="1586226" cy="2379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asted-image.tiff" descr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46023" y="2705100"/>
            <a:ext cx="1586226" cy="23793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asted-image.tiff" descr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24850" y="5911850"/>
            <a:ext cx="3492500" cy="2324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2017/20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2017/2018</a:t>
            </a:r>
          </a:p>
        </p:txBody>
      </p:sp>
      <p:sp>
        <p:nvSpPr>
          <p:cNvPr id="158" name="GP/juniorlag…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267461" indent="-267461" defTabSz="455675">
              <a:spcBef>
                <a:spcPts val="2400"/>
              </a:spcBef>
              <a:defRPr sz="2184"/>
            </a:pPr>
            <a:r>
              <a:t>GP/juniorlag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Målsättningar: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Så många spelare som möjligt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Spel i A laget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Spel i GP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Spel i juniorserie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Spel i JSM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Fokus på individuell utveckling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Tematräningar med ledare från GP (A-lag)</a:t>
            </a:r>
          </a:p>
          <a:p>
            <a:pPr marL="0" indent="0" defTabSz="455675">
              <a:spcBef>
                <a:spcPts val="2400"/>
              </a:spcBef>
              <a:buSzTx/>
              <a:buNone/>
              <a:defRPr sz="2184"/>
            </a:pPr>
            <a:r>
              <a:t>Ledarledda fysträningar</a:t>
            </a:r>
          </a:p>
        </p:txBody>
      </p:sp>
      <p:pic>
        <p:nvPicPr>
          <p:cNvPr id="159" name="pasted-image.tiff" descr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3777" y="3722191"/>
            <a:ext cx="2717801" cy="2984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A-LAG"/>
          <p:cNvSpPr/>
          <p:nvPr/>
        </p:nvSpPr>
        <p:spPr>
          <a:xfrm>
            <a:off x="4102100" y="1638300"/>
            <a:ext cx="1270000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A-LAG</a:t>
            </a:r>
          </a:p>
        </p:txBody>
      </p:sp>
      <p:sp>
        <p:nvSpPr>
          <p:cNvPr id="162" name="HK GP"/>
          <p:cNvSpPr/>
          <p:nvPr/>
        </p:nvSpPr>
        <p:spPr>
          <a:xfrm>
            <a:off x="5422900" y="3276600"/>
            <a:ext cx="1270000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HK GP</a:t>
            </a:r>
          </a:p>
        </p:txBody>
      </p:sp>
      <p:sp>
        <p:nvSpPr>
          <p:cNvPr id="163" name="HJ"/>
          <p:cNvSpPr/>
          <p:nvPr/>
        </p:nvSpPr>
        <p:spPr>
          <a:xfrm>
            <a:off x="6807200" y="4965700"/>
            <a:ext cx="1270000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HJ</a:t>
            </a:r>
          </a:p>
        </p:txBody>
      </p:sp>
      <p:sp>
        <p:nvSpPr>
          <p:cNvPr id="164" name="PA"/>
          <p:cNvSpPr/>
          <p:nvPr/>
        </p:nvSpPr>
        <p:spPr>
          <a:xfrm>
            <a:off x="8229600" y="6718300"/>
            <a:ext cx="1270000" cy="1270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PA</a:t>
            </a:r>
          </a:p>
        </p:txBody>
      </p:sp>
      <p:pic>
        <p:nvPicPr>
          <p:cNvPr id="165" name="Linje" descr="Linj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2318606" y="5574907"/>
            <a:ext cx="4557087" cy="352234"/>
          </a:xfrm>
          <a:prstGeom prst="rect">
            <a:avLst/>
          </a:prstGeom>
        </p:spPr>
      </p:pic>
      <p:pic>
        <p:nvPicPr>
          <p:cNvPr id="167" name="Linje" descr="Linj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4444277" y="6295615"/>
            <a:ext cx="3227246" cy="352234"/>
          </a:xfrm>
          <a:prstGeom prst="rect">
            <a:avLst/>
          </a:prstGeom>
        </p:spPr>
      </p:pic>
      <p:pic>
        <p:nvPicPr>
          <p:cNvPr id="169" name="Linje" descr="Linj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70600" y="5767232"/>
            <a:ext cx="555753" cy="352235"/>
          </a:xfrm>
          <a:prstGeom prst="rect">
            <a:avLst/>
          </a:prstGeom>
        </p:spPr>
      </p:pic>
      <p:pic>
        <p:nvPicPr>
          <p:cNvPr id="171" name="Linje" descr="Linj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29984" y="5779932"/>
            <a:ext cx="1056876" cy="352235"/>
          </a:xfrm>
          <a:prstGeom prst="rect">
            <a:avLst/>
          </a:prstGeom>
        </p:spPr>
      </p:pic>
      <p:pic>
        <p:nvPicPr>
          <p:cNvPr id="173" name="Linje" descr="Linj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575450" y="3976532"/>
            <a:ext cx="769893" cy="352235"/>
          </a:xfrm>
          <a:prstGeom prst="rect">
            <a:avLst/>
          </a:prstGeom>
        </p:spPr>
      </p:pic>
      <p:pic>
        <p:nvPicPr>
          <p:cNvPr id="175" name="Linje" descr="Linje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045200" y="7113432"/>
            <a:ext cx="1793557" cy="352235"/>
          </a:xfrm>
          <a:prstGeom prst="rect">
            <a:avLst/>
          </a:prstGeom>
        </p:spPr>
      </p:pic>
      <p:sp>
        <p:nvSpPr>
          <p:cNvPr id="177" name="P00"/>
          <p:cNvSpPr/>
          <p:nvPr/>
        </p:nvSpPr>
        <p:spPr>
          <a:xfrm>
            <a:off x="4089571" y="8121600"/>
            <a:ext cx="1015157" cy="997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P00</a:t>
            </a:r>
          </a:p>
        </p:txBody>
      </p:sp>
      <p:sp>
        <p:nvSpPr>
          <p:cNvPr id="178" name="P01"/>
          <p:cNvSpPr/>
          <p:nvPr/>
        </p:nvSpPr>
        <p:spPr>
          <a:xfrm>
            <a:off x="5550321" y="8121600"/>
            <a:ext cx="1015158" cy="997000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P01</a:t>
            </a:r>
          </a:p>
        </p:txBody>
      </p:sp>
      <p:sp>
        <p:nvSpPr>
          <p:cNvPr id="179" name="P01 Endast träning med GP, spel i HJ och PA serie"/>
          <p:cNvSpPr/>
          <p:nvPr/>
        </p:nvSpPr>
        <p:spPr>
          <a:xfrm>
            <a:off x="6813270" y="8353400"/>
            <a:ext cx="281217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400"/>
            </a:lvl1pPr>
          </a:lstStyle>
          <a:p>
            <a:pPr/>
            <a:r>
              <a:t>P01 Endast träning med GP, spel i HJ och PA serie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Framtiden?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Framtiden?</a:t>
            </a:r>
          </a:p>
        </p:txBody>
      </p:sp>
      <p:sp>
        <p:nvSpPr>
          <p:cNvPr id="182" name="Vi i föreningen försöker skapa så bra förutsättningar som det bara går att göra, för att du som individ ska kunna få en så bra handbollsutbildning som möjligt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Vi i föreningen försöker skapa så bra förutsättningar som det bara går att göra, för att du som individ ska kunna få en så bra handbollsutbildning som möjligt</a:t>
            </a:r>
          </a:p>
          <a:p>
            <a:pPr/>
            <a:r>
              <a:t>Sen är det helt upp till dig själv hur mycket du vill satsa på handbollen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