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5" r:id="rId4"/>
    <p:sldId id="264" r:id="rId5"/>
    <p:sldId id="261" r:id="rId6"/>
    <p:sldId id="262" r:id="rId7"/>
    <p:sldId id="260"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3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30D7-4A41-457B-B466-F1C00EC49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1DD658-4B63-43D7-83EF-499D977F8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44928C-AA36-4C8B-9E55-22429E155D3E}"/>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5" name="Footer Placeholder 4">
            <a:extLst>
              <a:ext uri="{FF2B5EF4-FFF2-40B4-BE49-F238E27FC236}">
                <a16:creationId xmlns:a16="http://schemas.microsoft.com/office/drawing/2014/main" id="{091B5617-23BF-40C7-B6E5-14368FEF9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D4C2F-A338-4183-9374-205BFED454C5}"/>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4009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AD17-AA9E-45E4-889D-A8C7598734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3D8DC2-D813-4F1F-B826-BDD0AA2F6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912A9-8DA6-46F3-AF26-22D9EE60273F}"/>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5" name="Footer Placeholder 4">
            <a:extLst>
              <a:ext uri="{FF2B5EF4-FFF2-40B4-BE49-F238E27FC236}">
                <a16:creationId xmlns:a16="http://schemas.microsoft.com/office/drawing/2014/main" id="{22BCCDBF-7D30-48CD-8565-3878EC948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70571-FCE9-4EC6-920C-69F1604F5CD5}"/>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43558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1F1D60-2841-4D23-BBC0-6ACADD1E5E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23A3F0-86BF-46F4-858B-50F619903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CC8EA-318E-44AD-88BC-91BA176CE56C}"/>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5" name="Footer Placeholder 4">
            <a:extLst>
              <a:ext uri="{FF2B5EF4-FFF2-40B4-BE49-F238E27FC236}">
                <a16:creationId xmlns:a16="http://schemas.microsoft.com/office/drawing/2014/main" id="{3066A91A-A37A-4844-8581-FE1CFEB93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DE49E-383E-4DE6-B408-BBA6AB1726AF}"/>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295598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E9BA-16A1-4D09-88D3-0CA452027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55281-D54A-408A-8A18-0F8BEEDFA5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72441-8BB3-4B19-8768-957DC3EEE6A6}"/>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5" name="Footer Placeholder 4">
            <a:extLst>
              <a:ext uri="{FF2B5EF4-FFF2-40B4-BE49-F238E27FC236}">
                <a16:creationId xmlns:a16="http://schemas.microsoft.com/office/drawing/2014/main" id="{6F004135-3707-4390-9443-371F774D4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D6AAF-6515-44CE-ABC9-5822E930D0C9}"/>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69347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F100-694C-4CF9-981B-936B3BE064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BDB11D-F06D-4B7F-8413-39546FE77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FFC309-1FC9-4BE4-B428-FDE9F4A796F4}"/>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5" name="Footer Placeholder 4">
            <a:extLst>
              <a:ext uri="{FF2B5EF4-FFF2-40B4-BE49-F238E27FC236}">
                <a16:creationId xmlns:a16="http://schemas.microsoft.com/office/drawing/2014/main" id="{651342ED-C468-4CB7-92E5-2A98C441C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C74E8-E9BD-459D-A903-4E24DF475354}"/>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389471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C4C6-3B6F-48AC-8CED-D517F91AA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B3DCE-FFEE-401A-B9E8-35AEB288AD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B68692-C05F-474F-BCD2-01117458F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E45098-C716-4629-B869-FFDED99AB3C5}"/>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6" name="Footer Placeholder 5">
            <a:extLst>
              <a:ext uri="{FF2B5EF4-FFF2-40B4-BE49-F238E27FC236}">
                <a16:creationId xmlns:a16="http://schemas.microsoft.com/office/drawing/2014/main" id="{630D90F4-30B7-40F5-8BDD-A9D4413C0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700BF-E534-4E14-A8B9-9961BE67D2D2}"/>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368274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B88D-3BF1-4CFD-AD87-15C5EB590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165708-CA11-4D7E-9A25-BA579750D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6D118-B04D-4272-AEF7-09B63E22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1F03D3-A327-49D8-8B2F-D4128AE63F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EF070-F1E4-493D-BCE5-7916C45A37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306007-683E-493E-A4A0-2EC38E88FE9F}"/>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8" name="Footer Placeholder 7">
            <a:extLst>
              <a:ext uri="{FF2B5EF4-FFF2-40B4-BE49-F238E27FC236}">
                <a16:creationId xmlns:a16="http://schemas.microsoft.com/office/drawing/2014/main" id="{880E1624-57C4-46F8-81DB-A24E4D12F8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C75698-27BF-4E17-9873-02A763AC6CF4}"/>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58503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F3EB-C674-4294-AA94-34536EE0A3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29F84F-D761-4F97-800E-C38BE1D22521}"/>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4" name="Footer Placeholder 3">
            <a:extLst>
              <a:ext uri="{FF2B5EF4-FFF2-40B4-BE49-F238E27FC236}">
                <a16:creationId xmlns:a16="http://schemas.microsoft.com/office/drawing/2014/main" id="{0441DD65-A589-4FFB-8C7F-4D0DFF10FF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344D2-4E9A-4586-82AE-50E118C3B06A}"/>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232491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A9A4AC-F249-49E0-9AFC-5EF361B593E1}"/>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3" name="Footer Placeholder 2">
            <a:extLst>
              <a:ext uri="{FF2B5EF4-FFF2-40B4-BE49-F238E27FC236}">
                <a16:creationId xmlns:a16="http://schemas.microsoft.com/office/drawing/2014/main" id="{3762FAD6-0A35-44BA-909C-A8FDD9AEB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F3CA4-CC85-4EBB-8FB4-EDFB852141F0}"/>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281329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2820-8FAC-4338-9AA8-EE810E78D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6C67F9-EB44-4B97-90EA-D5BBD29D19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93CAB-64D9-4980-A985-2746A6675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43776-EF84-4BAC-8C03-923CF39B83A9}"/>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6" name="Footer Placeholder 5">
            <a:extLst>
              <a:ext uri="{FF2B5EF4-FFF2-40B4-BE49-F238E27FC236}">
                <a16:creationId xmlns:a16="http://schemas.microsoft.com/office/drawing/2014/main" id="{15F69295-B38F-4BF4-8BC9-194A91A38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D3C55B-8FC6-4A02-8127-A1876FB0ED41}"/>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26157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14B6-A0FD-4740-A897-B77D2BFB3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729E46-C4F4-45AF-B143-F01FA846F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8E3E9D-0F42-411A-8118-10DF6D4EF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9A5C3-368C-416A-AA70-AF86298CB6D4}"/>
              </a:ext>
            </a:extLst>
          </p:cNvPr>
          <p:cNvSpPr>
            <a:spLocks noGrp="1"/>
          </p:cNvSpPr>
          <p:nvPr>
            <p:ph type="dt" sz="half" idx="10"/>
          </p:nvPr>
        </p:nvSpPr>
        <p:spPr/>
        <p:txBody>
          <a:bodyPr/>
          <a:lstStyle/>
          <a:p>
            <a:fld id="{7B11D50C-A789-4627-9FAE-94A1FD8E6AF5}" type="datetimeFigureOut">
              <a:rPr lang="en-US" smtClean="0"/>
              <a:t>1/9/2023</a:t>
            </a:fld>
            <a:endParaRPr lang="en-US"/>
          </a:p>
        </p:txBody>
      </p:sp>
      <p:sp>
        <p:nvSpPr>
          <p:cNvPr id="6" name="Footer Placeholder 5">
            <a:extLst>
              <a:ext uri="{FF2B5EF4-FFF2-40B4-BE49-F238E27FC236}">
                <a16:creationId xmlns:a16="http://schemas.microsoft.com/office/drawing/2014/main" id="{5C0F0567-4926-47EC-BF3E-BD4857AA0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54B19-94E0-4112-A209-961BA7B8CA7B}"/>
              </a:ext>
            </a:extLst>
          </p:cNvPr>
          <p:cNvSpPr>
            <a:spLocks noGrp="1"/>
          </p:cNvSpPr>
          <p:nvPr>
            <p:ph type="sldNum" sz="quarter" idx="12"/>
          </p:nvPr>
        </p:nvSpPr>
        <p:spPr/>
        <p:txBody>
          <a:bodyPr/>
          <a:lstStyle/>
          <a:p>
            <a:fld id="{D6FE050D-A84E-4A99-8476-ACAF975EE6E1}" type="slidenum">
              <a:rPr lang="en-US" smtClean="0"/>
              <a:t>‹#›</a:t>
            </a:fld>
            <a:endParaRPr lang="en-US"/>
          </a:p>
        </p:txBody>
      </p:sp>
    </p:spTree>
    <p:extLst>
      <p:ext uri="{BB962C8B-B14F-4D97-AF65-F5344CB8AC3E}">
        <p14:creationId xmlns:p14="http://schemas.microsoft.com/office/powerpoint/2010/main" val="13079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0302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B6352-EC59-44CC-BFF7-EFB74E787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50513-12EF-4D97-902C-8B6B72A9F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B0F6A-5D00-45F7-847A-A250AE9FF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1D50C-A789-4627-9FAE-94A1FD8E6AF5}" type="datetimeFigureOut">
              <a:rPr lang="en-US" smtClean="0"/>
              <a:t>1/9/2023</a:t>
            </a:fld>
            <a:endParaRPr lang="en-US"/>
          </a:p>
        </p:txBody>
      </p:sp>
      <p:sp>
        <p:nvSpPr>
          <p:cNvPr id="5" name="Footer Placeholder 4">
            <a:extLst>
              <a:ext uri="{FF2B5EF4-FFF2-40B4-BE49-F238E27FC236}">
                <a16:creationId xmlns:a16="http://schemas.microsoft.com/office/drawing/2014/main" id="{03156FD2-D550-4015-8C01-411237CF63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7201C5-C3BC-45B0-83EE-F9C40C82C2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E050D-A84E-4A99-8476-ACAF975EE6E1}" type="slidenum">
              <a:rPr lang="en-US" smtClean="0"/>
              <a:t>‹#›</a:t>
            </a:fld>
            <a:endParaRPr lang="en-US"/>
          </a:p>
        </p:txBody>
      </p:sp>
    </p:spTree>
    <p:extLst>
      <p:ext uri="{BB962C8B-B14F-4D97-AF65-F5344CB8AC3E}">
        <p14:creationId xmlns:p14="http://schemas.microsoft.com/office/powerpoint/2010/main" val="4291681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420ABA3-D3D2-48DD-B3B7-EEAF7301AB6A}"/>
              </a:ext>
            </a:extLst>
          </p:cNvPr>
          <p:cNvSpPr txBox="1"/>
          <p:nvPr/>
        </p:nvSpPr>
        <p:spPr>
          <a:xfrm>
            <a:off x="3928368" y="562649"/>
            <a:ext cx="1839221" cy="646331"/>
          </a:xfrm>
          <a:prstGeom prst="rect">
            <a:avLst/>
          </a:prstGeom>
          <a:noFill/>
        </p:spPr>
        <p:txBody>
          <a:bodyPr wrap="none" rtlCol="0">
            <a:spAutoFit/>
          </a:bodyPr>
          <a:lstStyle/>
          <a:p>
            <a:r>
              <a:rPr lang="en-US" b="1" dirty="0" err="1">
                <a:solidFill>
                  <a:schemeClr val="bg1"/>
                </a:solidFill>
              </a:rPr>
              <a:t>Föräldramöte</a:t>
            </a:r>
            <a:r>
              <a:rPr lang="en-US" b="1" dirty="0">
                <a:solidFill>
                  <a:schemeClr val="bg1"/>
                </a:solidFill>
              </a:rPr>
              <a:t> J18</a:t>
            </a:r>
          </a:p>
          <a:p>
            <a:r>
              <a:rPr lang="en-US" b="1" dirty="0">
                <a:solidFill>
                  <a:schemeClr val="bg1"/>
                </a:solidFill>
              </a:rPr>
              <a:t>9/1-2023</a:t>
            </a:r>
          </a:p>
        </p:txBody>
      </p:sp>
      <p:sp>
        <p:nvSpPr>
          <p:cNvPr id="31" name="TextBox 30">
            <a:extLst>
              <a:ext uri="{FF2B5EF4-FFF2-40B4-BE49-F238E27FC236}">
                <a16:creationId xmlns:a16="http://schemas.microsoft.com/office/drawing/2014/main" id="{F9F0C17B-72A4-4364-9C92-18E7FD7183D6}"/>
              </a:ext>
            </a:extLst>
          </p:cNvPr>
          <p:cNvSpPr txBox="1"/>
          <p:nvPr/>
        </p:nvSpPr>
        <p:spPr>
          <a:xfrm>
            <a:off x="970336" y="1891635"/>
            <a:ext cx="6828536" cy="2062103"/>
          </a:xfrm>
          <a:prstGeom prst="rect">
            <a:avLst/>
          </a:prstGeom>
          <a:noFill/>
        </p:spPr>
        <p:txBody>
          <a:bodyPr wrap="none" rtlCol="0">
            <a:spAutoFit/>
          </a:bodyPr>
          <a:lstStyle/>
          <a:p>
            <a:r>
              <a:rPr lang="en-US" sz="1600" dirty="0">
                <a:solidFill>
                  <a:schemeClr val="bg1"/>
                </a:solidFill>
              </a:rPr>
              <a:t>Agenda:</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Inledning med information om </a:t>
            </a:r>
            <a:r>
              <a:rPr lang="en-US" sz="1600" dirty="0" err="1">
                <a:solidFill>
                  <a:schemeClr val="bg1"/>
                </a:solidFill>
              </a:rPr>
              <a:t>oss</a:t>
            </a:r>
            <a:r>
              <a:rPr lang="en-US" sz="1600" dirty="0">
                <a:solidFill>
                  <a:schemeClr val="bg1"/>
                </a:solidFill>
              </a:rPr>
              <a:t> </a:t>
            </a:r>
            <a:r>
              <a:rPr lang="en-US" sz="1600" dirty="0" err="1">
                <a:solidFill>
                  <a:schemeClr val="bg1"/>
                </a:solidFill>
              </a:rPr>
              <a:t>som</a:t>
            </a:r>
            <a:r>
              <a:rPr lang="en-US" sz="1600" dirty="0">
                <a:solidFill>
                  <a:schemeClr val="bg1"/>
                </a:solidFill>
              </a:rPr>
              <a:t> lag </a:t>
            </a:r>
            <a:r>
              <a:rPr lang="en-US" sz="1600" dirty="0" err="1">
                <a:solidFill>
                  <a:schemeClr val="bg1"/>
                </a:solidFill>
              </a:rPr>
              <a:t>allmänt</a:t>
            </a:r>
            <a:r>
              <a:rPr lang="en-US" sz="1600" dirty="0">
                <a:solidFill>
                  <a:schemeClr val="bg1"/>
                </a:solidFill>
              </a:rPr>
              <a:t> - 10min</a:t>
            </a:r>
          </a:p>
          <a:p>
            <a:pPr marL="285750" indent="-285750">
              <a:buFont typeface="Arial" panose="020B0604020202020204" pitchFamily="34" charset="0"/>
              <a:buChar char="•"/>
            </a:pPr>
            <a:r>
              <a:rPr lang="en-US" sz="1600" dirty="0">
                <a:solidFill>
                  <a:schemeClr val="bg1"/>
                </a:solidFill>
              </a:rPr>
              <a:t>Information om </a:t>
            </a:r>
            <a:r>
              <a:rPr lang="en-US" sz="1600" dirty="0" err="1">
                <a:solidFill>
                  <a:schemeClr val="bg1"/>
                </a:solidFill>
              </a:rPr>
              <a:t>mobilförbudet</a:t>
            </a:r>
            <a:r>
              <a:rPr lang="en-US" sz="1600" dirty="0">
                <a:solidFill>
                  <a:schemeClr val="bg1"/>
                </a:solidFill>
              </a:rPr>
              <a:t> </a:t>
            </a:r>
            <a:r>
              <a:rPr lang="en-US" sz="1600" dirty="0" err="1">
                <a:solidFill>
                  <a:schemeClr val="bg1"/>
                </a:solidFill>
              </a:rPr>
              <a:t>och</a:t>
            </a:r>
            <a:r>
              <a:rPr lang="en-US" sz="1600" dirty="0">
                <a:solidFill>
                  <a:schemeClr val="bg1"/>
                </a:solidFill>
              </a:rPr>
              <a:t> </a:t>
            </a:r>
            <a:r>
              <a:rPr lang="en-US" sz="1600" dirty="0" err="1">
                <a:solidFill>
                  <a:schemeClr val="bg1"/>
                </a:solidFill>
              </a:rPr>
              <a:t>allmän</a:t>
            </a:r>
            <a:r>
              <a:rPr lang="en-US" sz="1600" dirty="0">
                <a:solidFill>
                  <a:schemeClr val="bg1"/>
                </a:solidFill>
              </a:rPr>
              <a:t> </a:t>
            </a:r>
            <a:r>
              <a:rPr lang="en-US" sz="1600" dirty="0" err="1">
                <a:solidFill>
                  <a:schemeClr val="bg1"/>
                </a:solidFill>
              </a:rPr>
              <a:t>etik</a:t>
            </a:r>
            <a:r>
              <a:rPr lang="en-US" sz="1600" dirty="0">
                <a:solidFill>
                  <a:schemeClr val="bg1"/>
                </a:solidFill>
              </a:rPr>
              <a:t> i </a:t>
            </a:r>
            <a:r>
              <a:rPr lang="en-US" sz="1600" dirty="0" err="1">
                <a:solidFill>
                  <a:schemeClr val="bg1"/>
                </a:solidFill>
              </a:rPr>
              <a:t>omklädingsrummet</a:t>
            </a:r>
            <a:r>
              <a:rPr lang="en-US" sz="1600" dirty="0">
                <a:solidFill>
                  <a:schemeClr val="bg1"/>
                </a:solidFill>
              </a:rPr>
              <a:t> – 10min</a:t>
            </a:r>
          </a:p>
          <a:p>
            <a:pPr marL="285750" indent="-285750">
              <a:buFont typeface="Arial" panose="020B0604020202020204" pitchFamily="34" charset="0"/>
              <a:buChar char="•"/>
            </a:pPr>
            <a:r>
              <a:rPr lang="en-US" sz="1600" dirty="0">
                <a:solidFill>
                  <a:schemeClr val="bg1"/>
                </a:solidFill>
              </a:rPr>
              <a:t>Information om </a:t>
            </a:r>
            <a:r>
              <a:rPr lang="en-US" sz="1600" dirty="0" err="1">
                <a:solidFill>
                  <a:schemeClr val="bg1"/>
                </a:solidFill>
              </a:rPr>
              <a:t>säsongen</a:t>
            </a:r>
            <a:r>
              <a:rPr lang="en-US" sz="1600" dirty="0">
                <a:solidFill>
                  <a:schemeClr val="bg1"/>
                </a:solidFill>
              </a:rPr>
              <a:t> 23/24 </a:t>
            </a:r>
            <a:r>
              <a:rPr lang="en-US" sz="1600" dirty="0" err="1">
                <a:solidFill>
                  <a:schemeClr val="bg1"/>
                </a:solidFill>
              </a:rPr>
              <a:t>och</a:t>
            </a:r>
            <a:r>
              <a:rPr lang="en-US" sz="1600" dirty="0">
                <a:solidFill>
                  <a:schemeClr val="bg1"/>
                </a:solidFill>
              </a:rPr>
              <a:t> </a:t>
            </a:r>
            <a:r>
              <a:rPr lang="en-US" sz="1600" dirty="0" err="1">
                <a:solidFill>
                  <a:schemeClr val="bg1"/>
                </a:solidFill>
              </a:rPr>
              <a:t>skapandet</a:t>
            </a:r>
            <a:r>
              <a:rPr lang="en-US" sz="1600" dirty="0">
                <a:solidFill>
                  <a:schemeClr val="bg1"/>
                </a:solidFill>
              </a:rPr>
              <a:t> av J20 lag – 10min</a:t>
            </a:r>
          </a:p>
          <a:p>
            <a:pPr marL="285750" indent="-285750">
              <a:buFont typeface="Arial" panose="020B0604020202020204" pitchFamily="34" charset="0"/>
              <a:buChar char="•"/>
            </a:pPr>
            <a:r>
              <a:rPr lang="en-US" sz="1600" dirty="0" err="1">
                <a:solidFill>
                  <a:schemeClr val="bg1"/>
                </a:solidFill>
              </a:rPr>
              <a:t>Allmänna</a:t>
            </a:r>
            <a:r>
              <a:rPr lang="en-US" sz="1600" dirty="0">
                <a:solidFill>
                  <a:schemeClr val="bg1"/>
                </a:solidFill>
              </a:rPr>
              <a:t> </a:t>
            </a:r>
            <a:r>
              <a:rPr lang="en-US" sz="1600" dirty="0" err="1">
                <a:solidFill>
                  <a:schemeClr val="bg1"/>
                </a:solidFill>
              </a:rPr>
              <a:t>frågor</a:t>
            </a:r>
            <a:r>
              <a:rPr lang="en-US" sz="1600" dirty="0">
                <a:solidFill>
                  <a:schemeClr val="bg1"/>
                </a:solidFill>
              </a:rPr>
              <a:t> </a:t>
            </a:r>
          </a:p>
          <a:p>
            <a:pPr marL="285750" indent="-285750">
              <a:buFont typeface="Arial" panose="020B0604020202020204" pitchFamily="34" charset="0"/>
              <a:buChar char="•"/>
            </a:pPr>
            <a:endParaRPr lang="en-US" sz="1600" dirty="0">
              <a:solidFill>
                <a:schemeClr val="bg1"/>
              </a:solidFill>
            </a:endParaRPr>
          </a:p>
          <a:p>
            <a:endParaRPr lang="en-US" sz="1600" dirty="0">
              <a:solidFill>
                <a:schemeClr val="bg1"/>
              </a:solidFill>
            </a:endParaRPr>
          </a:p>
        </p:txBody>
      </p:sp>
      <p:pic>
        <p:nvPicPr>
          <p:cNvPr id="5" name="Picture 4">
            <a:extLst>
              <a:ext uri="{FF2B5EF4-FFF2-40B4-BE49-F238E27FC236}">
                <a16:creationId xmlns:a16="http://schemas.microsoft.com/office/drawing/2014/main" id="{59DCA51A-728C-4D89-A6AC-A025879074CC}"/>
              </a:ext>
            </a:extLst>
          </p:cNvPr>
          <p:cNvPicPr>
            <a:picLocks noChangeAspect="1"/>
          </p:cNvPicPr>
          <p:nvPr/>
        </p:nvPicPr>
        <p:blipFill>
          <a:blip r:embed="rId2"/>
          <a:stretch>
            <a:fillRect/>
          </a:stretch>
        </p:blipFill>
        <p:spPr>
          <a:xfrm>
            <a:off x="8628095" y="210174"/>
            <a:ext cx="3314700" cy="781050"/>
          </a:xfrm>
          <a:prstGeom prst="rect">
            <a:avLst/>
          </a:prstGeom>
        </p:spPr>
      </p:pic>
    </p:spTree>
    <p:extLst>
      <p:ext uri="{BB962C8B-B14F-4D97-AF65-F5344CB8AC3E}">
        <p14:creationId xmlns:p14="http://schemas.microsoft.com/office/powerpoint/2010/main" val="424517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420ABA3-D3D2-48DD-B3B7-EEAF7301AB6A}"/>
              </a:ext>
            </a:extLst>
          </p:cNvPr>
          <p:cNvSpPr txBox="1"/>
          <p:nvPr/>
        </p:nvSpPr>
        <p:spPr>
          <a:xfrm>
            <a:off x="249205" y="96823"/>
            <a:ext cx="3438590" cy="646331"/>
          </a:xfrm>
          <a:prstGeom prst="rect">
            <a:avLst/>
          </a:prstGeom>
          <a:noFill/>
        </p:spPr>
        <p:txBody>
          <a:bodyPr wrap="square" rtlCol="0">
            <a:spAutoFit/>
          </a:bodyPr>
          <a:lstStyle/>
          <a:p>
            <a:r>
              <a:rPr lang="en-US" b="1" dirty="0" err="1">
                <a:solidFill>
                  <a:schemeClr val="bg1"/>
                </a:solidFill>
              </a:rPr>
              <a:t>Föräldramöte</a:t>
            </a:r>
            <a:r>
              <a:rPr lang="en-US" b="1" dirty="0">
                <a:solidFill>
                  <a:schemeClr val="bg1"/>
                </a:solidFill>
              </a:rPr>
              <a:t> J18</a:t>
            </a:r>
          </a:p>
          <a:p>
            <a:r>
              <a:rPr lang="en-US" b="1" dirty="0">
                <a:solidFill>
                  <a:schemeClr val="bg1"/>
                </a:solidFill>
              </a:rPr>
              <a:t>9/1-2023</a:t>
            </a:r>
          </a:p>
        </p:txBody>
      </p:sp>
      <p:pic>
        <p:nvPicPr>
          <p:cNvPr id="5" name="Picture 4">
            <a:extLst>
              <a:ext uri="{FF2B5EF4-FFF2-40B4-BE49-F238E27FC236}">
                <a16:creationId xmlns:a16="http://schemas.microsoft.com/office/drawing/2014/main" id="{59DCA51A-728C-4D89-A6AC-A025879074CC}"/>
              </a:ext>
            </a:extLst>
          </p:cNvPr>
          <p:cNvPicPr>
            <a:picLocks noChangeAspect="1"/>
          </p:cNvPicPr>
          <p:nvPr/>
        </p:nvPicPr>
        <p:blipFill>
          <a:blip r:embed="rId2"/>
          <a:stretch>
            <a:fillRect/>
          </a:stretch>
        </p:blipFill>
        <p:spPr>
          <a:xfrm>
            <a:off x="8628095" y="253306"/>
            <a:ext cx="3314700" cy="781050"/>
          </a:xfrm>
          <a:prstGeom prst="rect">
            <a:avLst/>
          </a:prstGeom>
        </p:spPr>
      </p:pic>
      <p:pic>
        <p:nvPicPr>
          <p:cNvPr id="3" name="Picture 2">
            <a:extLst>
              <a:ext uri="{FF2B5EF4-FFF2-40B4-BE49-F238E27FC236}">
                <a16:creationId xmlns:a16="http://schemas.microsoft.com/office/drawing/2014/main" id="{679CF180-C546-4FEE-B335-6BBCCFEF6093}"/>
              </a:ext>
            </a:extLst>
          </p:cNvPr>
          <p:cNvPicPr>
            <a:picLocks noChangeAspect="1"/>
          </p:cNvPicPr>
          <p:nvPr/>
        </p:nvPicPr>
        <p:blipFill>
          <a:blip r:embed="rId3"/>
          <a:stretch>
            <a:fillRect/>
          </a:stretch>
        </p:blipFill>
        <p:spPr>
          <a:xfrm>
            <a:off x="1528553" y="743154"/>
            <a:ext cx="6763443" cy="5927284"/>
          </a:xfrm>
          <a:prstGeom prst="rect">
            <a:avLst/>
          </a:prstGeom>
        </p:spPr>
      </p:pic>
      <p:pic>
        <p:nvPicPr>
          <p:cNvPr id="6" name="Content Placeholder 9">
            <a:extLst>
              <a:ext uri="{FF2B5EF4-FFF2-40B4-BE49-F238E27FC236}">
                <a16:creationId xmlns:a16="http://schemas.microsoft.com/office/drawing/2014/main" id="{EFCF646E-AD55-4158-98EA-C7D85E34140A}"/>
              </a:ext>
            </a:extLst>
          </p:cNvPr>
          <p:cNvPicPr>
            <a:picLocks noChangeAspect="1"/>
          </p:cNvPicPr>
          <p:nvPr/>
        </p:nvPicPr>
        <p:blipFill>
          <a:blip r:embed="rId4"/>
          <a:stretch>
            <a:fillRect/>
          </a:stretch>
        </p:blipFill>
        <p:spPr>
          <a:xfrm>
            <a:off x="8628095" y="2501660"/>
            <a:ext cx="2770547" cy="3442389"/>
          </a:xfrm>
          <a:prstGeom prst="rect">
            <a:avLst/>
          </a:prstGeom>
        </p:spPr>
      </p:pic>
    </p:spTree>
    <p:extLst>
      <p:ext uri="{BB962C8B-B14F-4D97-AF65-F5344CB8AC3E}">
        <p14:creationId xmlns:p14="http://schemas.microsoft.com/office/powerpoint/2010/main" val="26391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420ABA3-D3D2-48DD-B3B7-EEAF7301AB6A}"/>
              </a:ext>
            </a:extLst>
          </p:cNvPr>
          <p:cNvSpPr txBox="1"/>
          <p:nvPr/>
        </p:nvSpPr>
        <p:spPr>
          <a:xfrm>
            <a:off x="3928368" y="562649"/>
            <a:ext cx="1839221" cy="646331"/>
          </a:xfrm>
          <a:prstGeom prst="rect">
            <a:avLst/>
          </a:prstGeom>
          <a:noFill/>
        </p:spPr>
        <p:txBody>
          <a:bodyPr wrap="none" rtlCol="0">
            <a:spAutoFit/>
          </a:bodyPr>
          <a:lstStyle/>
          <a:p>
            <a:r>
              <a:rPr lang="en-US" b="1" dirty="0" err="1">
                <a:solidFill>
                  <a:schemeClr val="bg1"/>
                </a:solidFill>
              </a:rPr>
              <a:t>Föräldramöte</a:t>
            </a:r>
            <a:r>
              <a:rPr lang="en-US" b="1" dirty="0">
                <a:solidFill>
                  <a:schemeClr val="bg1"/>
                </a:solidFill>
              </a:rPr>
              <a:t> J18</a:t>
            </a:r>
          </a:p>
          <a:p>
            <a:r>
              <a:rPr lang="en-US" b="1" dirty="0">
                <a:solidFill>
                  <a:schemeClr val="bg1"/>
                </a:solidFill>
              </a:rPr>
              <a:t>9/1-2023</a:t>
            </a:r>
          </a:p>
        </p:txBody>
      </p:sp>
      <p:sp>
        <p:nvSpPr>
          <p:cNvPr id="31" name="TextBox 30">
            <a:extLst>
              <a:ext uri="{FF2B5EF4-FFF2-40B4-BE49-F238E27FC236}">
                <a16:creationId xmlns:a16="http://schemas.microsoft.com/office/drawing/2014/main" id="{F9F0C17B-72A4-4364-9C92-18E7FD7183D6}"/>
              </a:ext>
            </a:extLst>
          </p:cNvPr>
          <p:cNvSpPr txBox="1"/>
          <p:nvPr/>
        </p:nvSpPr>
        <p:spPr>
          <a:xfrm>
            <a:off x="970336" y="1891635"/>
            <a:ext cx="9648781" cy="3539430"/>
          </a:xfrm>
          <a:prstGeom prst="rect">
            <a:avLst/>
          </a:prstGeom>
          <a:noFill/>
        </p:spPr>
        <p:txBody>
          <a:bodyPr wrap="square" rtlCol="0">
            <a:spAutoFit/>
          </a:bodyPr>
          <a:lstStyle/>
          <a:p>
            <a:r>
              <a:rPr lang="en-US" sz="1600" b="1" dirty="0" err="1">
                <a:solidFill>
                  <a:schemeClr val="bg1"/>
                </a:solidFill>
              </a:rPr>
              <a:t>Föräldrasupport</a:t>
            </a:r>
            <a:endParaRPr lang="en-US" sz="1600" b="1" dirty="0">
              <a:solidFill>
                <a:schemeClr val="bg1"/>
              </a:solidFill>
            </a:endParaRPr>
          </a:p>
          <a:p>
            <a:endParaRPr lang="en-US" sz="1600" dirty="0">
              <a:solidFill>
                <a:schemeClr val="bg1"/>
              </a:solidFill>
            </a:endParaRPr>
          </a:p>
          <a:p>
            <a:pPr marL="285750" indent="-285750">
              <a:buFont typeface="Arial" panose="020B0604020202020204" pitchFamily="34" charset="0"/>
              <a:buChar char="•"/>
            </a:pPr>
            <a:r>
              <a:rPr lang="en-US" sz="1600" b="1" dirty="0" err="1">
                <a:solidFill>
                  <a:schemeClr val="bg1"/>
                </a:solidFill>
              </a:rPr>
              <a:t>Hemmamatcher</a:t>
            </a:r>
            <a:endParaRPr lang="en-US" sz="1600" b="1" dirty="0">
              <a:solidFill>
                <a:schemeClr val="bg1"/>
              </a:solidFill>
            </a:endParaRPr>
          </a:p>
          <a:p>
            <a:pPr marL="285750" indent="-285750">
              <a:buFont typeface="Arial" panose="020B0604020202020204" pitchFamily="34" charset="0"/>
              <a:buChar char="•"/>
            </a:pPr>
            <a:r>
              <a:rPr lang="en-US" sz="1600" dirty="0">
                <a:solidFill>
                  <a:schemeClr val="bg1"/>
                </a:solidFill>
              </a:rPr>
              <a:t>2 </a:t>
            </a:r>
            <a:r>
              <a:rPr lang="en-US" sz="1600" dirty="0" err="1">
                <a:solidFill>
                  <a:schemeClr val="bg1"/>
                </a:solidFill>
              </a:rPr>
              <a:t>stycken</a:t>
            </a:r>
            <a:r>
              <a:rPr lang="en-US" sz="1600" dirty="0">
                <a:solidFill>
                  <a:schemeClr val="bg1"/>
                </a:solidFill>
              </a:rPr>
              <a:t> </a:t>
            </a:r>
            <a:r>
              <a:rPr lang="en-US" sz="1600" dirty="0" err="1">
                <a:solidFill>
                  <a:schemeClr val="bg1"/>
                </a:solidFill>
              </a:rPr>
              <a:t>som</a:t>
            </a:r>
            <a:r>
              <a:rPr lang="en-US" sz="1600" dirty="0">
                <a:solidFill>
                  <a:schemeClr val="bg1"/>
                </a:solidFill>
              </a:rPr>
              <a:t> </a:t>
            </a:r>
            <a:r>
              <a:rPr lang="en-US" sz="1600" dirty="0" err="1">
                <a:solidFill>
                  <a:schemeClr val="bg1"/>
                </a:solidFill>
              </a:rPr>
              <a:t>kan</a:t>
            </a:r>
            <a:r>
              <a:rPr lang="en-US" sz="1600" dirty="0">
                <a:solidFill>
                  <a:schemeClr val="bg1"/>
                </a:solidFill>
              </a:rPr>
              <a:t> ta </a:t>
            </a:r>
            <a:r>
              <a:rPr lang="en-US" sz="1600" dirty="0" err="1">
                <a:solidFill>
                  <a:schemeClr val="bg1"/>
                </a:solidFill>
              </a:rPr>
              <a:t>utvisningsbås</a:t>
            </a:r>
            <a:r>
              <a:rPr lang="en-US" sz="1600" dirty="0">
                <a:solidFill>
                  <a:schemeClr val="bg1"/>
                </a:solidFill>
              </a:rPr>
              <a:t> inclusive </a:t>
            </a:r>
            <a:r>
              <a:rPr lang="en-US" sz="1600" dirty="0" err="1">
                <a:solidFill>
                  <a:schemeClr val="bg1"/>
                </a:solidFill>
              </a:rPr>
              <a:t>att</a:t>
            </a:r>
            <a:r>
              <a:rPr lang="en-US" sz="1600" dirty="0">
                <a:solidFill>
                  <a:schemeClr val="bg1"/>
                </a:solidFill>
              </a:rPr>
              <a:t> ta hand om </a:t>
            </a:r>
            <a:r>
              <a:rPr lang="en-US" sz="1600" dirty="0" err="1">
                <a:solidFill>
                  <a:schemeClr val="bg1"/>
                </a:solidFill>
              </a:rPr>
              <a:t>målburar</a:t>
            </a:r>
            <a:r>
              <a:rPr lang="en-US" sz="1600" dirty="0">
                <a:solidFill>
                  <a:schemeClr val="bg1"/>
                </a:solidFill>
              </a:rPr>
              <a:t> vid </a:t>
            </a:r>
            <a:r>
              <a:rPr lang="en-US" sz="1600" dirty="0" err="1">
                <a:solidFill>
                  <a:schemeClr val="bg1"/>
                </a:solidFill>
              </a:rPr>
              <a:t>isvård</a:t>
            </a:r>
            <a:r>
              <a:rPr lang="en-US" sz="1600" dirty="0">
                <a:solidFill>
                  <a:schemeClr val="bg1"/>
                </a:solidFill>
              </a:rPr>
              <a:t> </a:t>
            </a:r>
            <a:r>
              <a:rPr lang="en-US" sz="1600" dirty="0" err="1">
                <a:solidFill>
                  <a:schemeClr val="bg1"/>
                </a:solidFill>
              </a:rPr>
              <a:t>samt</a:t>
            </a:r>
            <a:r>
              <a:rPr lang="en-US" sz="1600" dirty="0">
                <a:solidFill>
                  <a:schemeClr val="bg1"/>
                </a:solidFill>
              </a:rPr>
              <a:t> </a:t>
            </a:r>
            <a:r>
              <a:rPr lang="en-US" sz="1600" dirty="0" err="1">
                <a:solidFill>
                  <a:schemeClr val="bg1"/>
                </a:solidFill>
              </a:rPr>
              <a:t>räkna</a:t>
            </a:r>
            <a:r>
              <a:rPr lang="en-US" sz="1600" dirty="0">
                <a:solidFill>
                  <a:schemeClr val="bg1"/>
                </a:solidFill>
              </a:rPr>
              <a:t> </a:t>
            </a:r>
            <a:r>
              <a:rPr lang="en-US" sz="1600" dirty="0" err="1">
                <a:solidFill>
                  <a:schemeClr val="bg1"/>
                </a:solidFill>
              </a:rPr>
              <a:t>skott</a:t>
            </a:r>
            <a:r>
              <a:rPr lang="en-US" sz="1600" dirty="0">
                <a:solidFill>
                  <a:schemeClr val="bg1"/>
                </a:solidFill>
              </a:rPr>
              <a:t> mot </a:t>
            </a:r>
            <a:r>
              <a:rPr lang="en-US" sz="1600" dirty="0" err="1">
                <a:solidFill>
                  <a:schemeClr val="bg1"/>
                </a:solidFill>
              </a:rPr>
              <a:t>mål</a:t>
            </a:r>
            <a:r>
              <a:rPr lang="en-US" sz="1600" dirty="0">
                <a:solidFill>
                  <a:schemeClr val="bg1"/>
                </a:solidFill>
              </a:rPr>
              <a:t>.</a:t>
            </a:r>
          </a:p>
          <a:p>
            <a:pPr marL="285750" indent="-285750">
              <a:buFont typeface="Arial" panose="020B0604020202020204" pitchFamily="34" charset="0"/>
              <a:buChar char="•"/>
            </a:pPr>
            <a:r>
              <a:rPr lang="en-US" sz="1600" dirty="0">
                <a:solidFill>
                  <a:schemeClr val="bg1"/>
                </a:solidFill>
              </a:rPr>
              <a:t>3 </a:t>
            </a:r>
            <a:r>
              <a:rPr lang="en-US" sz="1600" dirty="0" err="1">
                <a:solidFill>
                  <a:schemeClr val="bg1"/>
                </a:solidFill>
              </a:rPr>
              <a:t>stycken</a:t>
            </a:r>
            <a:r>
              <a:rPr lang="en-US" sz="1600" dirty="0">
                <a:solidFill>
                  <a:schemeClr val="bg1"/>
                </a:solidFill>
              </a:rPr>
              <a:t> </a:t>
            </a:r>
            <a:r>
              <a:rPr lang="en-US" sz="1600" dirty="0" err="1">
                <a:solidFill>
                  <a:schemeClr val="bg1"/>
                </a:solidFill>
              </a:rPr>
              <a:t>som</a:t>
            </a:r>
            <a:r>
              <a:rPr lang="en-US" sz="1600" dirty="0">
                <a:solidFill>
                  <a:schemeClr val="bg1"/>
                </a:solidFill>
              </a:rPr>
              <a:t> </a:t>
            </a:r>
            <a:r>
              <a:rPr lang="en-US" sz="1600" dirty="0" err="1">
                <a:solidFill>
                  <a:schemeClr val="bg1"/>
                </a:solidFill>
              </a:rPr>
              <a:t>kan</a:t>
            </a:r>
            <a:r>
              <a:rPr lang="en-US" sz="1600" dirty="0">
                <a:solidFill>
                  <a:schemeClr val="bg1"/>
                </a:solidFill>
              </a:rPr>
              <a:t> </a:t>
            </a:r>
            <a:r>
              <a:rPr lang="en-US" sz="1600" dirty="0" err="1">
                <a:solidFill>
                  <a:schemeClr val="bg1"/>
                </a:solidFill>
              </a:rPr>
              <a:t>sitta</a:t>
            </a:r>
            <a:r>
              <a:rPr lang="en-US" sz="1600" dirty="0">
                <a:solidFill>
                  <a:schemeClr val="bg1"/>
                </a:solidFill>
              </a:rPr>
              <a:t> i </a:t>
            </a:r>
            <a:r>
              <a:rPr lang="en-US" sz="1600" dirty="0" err="1">
                <a:solidFill>
                  <a:schemeClr val="bg1"/>
                </a:solidFill>
              </a:rPr>
              <a:t>sekket</a:t>
            </a:r>
            <a:r>
              <a:rPr lang="en-US" sz="1600" dirty="0">
                <a:solidFill>
                  <a:schemeClr val="bg1"/>
                </a:solidFill>
              </a:rPr>
              <a:t>. </a:t>
            </a:r>
            <a:r>
              <a:rPr lang="en-US" sz="1600" dirty="0" err="1">
                <a:solidFill>
                  <a:schemeClr val="bg1"/>
                </a:solidFill>
              </a:rPr>
              <a:t>Klockan</a:t>
            </a:r>
            <a:r>
              <a:rPr lang="en-US" sz="1600" dirty="0">
                <a:solidFill>
                  <a:schemeClr val="bg1"/>
                </a:solidFill>
              </a:rPr>
              <a:t>, </a:t>
            </a:r>
            <a:r>
              <a:rPr lang="en-US" sz="1600" dirty="0" err="1">
                <a:solidFill>
                  <a:schemeClr val="bg1"/>
                </a:solidFill>
              </a:rPr>
              <a:t>Musik</a:t>
            </a:r>
            <a:r>
              <a:rPr lang="en-US" sz="1600" dirty="0">
                <a:solidFill>
                  <a:schemeClr val="bg1"/>
                </a:solidFill>
              </a:rPr>
              <a:t>/mick, TSM.</a:t>
            </a:r>
          </a:p>
          <a:p>
            <a:pPr marL="285750" indent="-285750">
              <a:buFont typeface="Arial" panose="020B0604020202020204" pitchFamily="34" charset="0"/>
              <a:buChar char="•"/>
            </a:pPr>
            <a:r>
              <a:rPr lang="en-US" sz="1600" dirty="0">
                <a:solidFill>
                  <a:schemeClr val="bg1"/>
                </a:solidFill>
              </a:rPr>
              <a:t>Ta </a:t>
            </a:r>
            <a:r>
              <a:rPr lang="en-US" sz="1600" dirty="0" err="1">
                <a:solidFill>
                  <a:schemeClr val="bg1"/>
                </a:solidFill>
              </a:rPr>
              <a:t>möjligheten</a:t>
            </a:r>
            <a:r>
              <a:rPr lang="en-US" sz="1600" dirty="0">
                <a:solidFill>
                  <a:schemeClr val="bg1"/>
                </a:solidFill>
              </a:rPr>
              <a:t> </a:t>
            </a:r>
            <a:r>
              <a:rPr lang="en-US" sz="1600" dirty="0" err="1">
                <a:solidFill>
                  <a:schemeClr val="bg1"/>
                </a:solidFill>
              </a:rPr>
              <a:t>att</a:t>
            </a:r>
            <a:r>
              <a:rPr lang="en-US" sz="1600" dirty="0">
                <a:solidFill>
                  <a:schemeClr val="bg1"/>
                </a:solidFill>
              </a:rPr>
              <a:t> </a:t>
            </a:r>
            <a:r>
              <a:rPr lang="en-US" sz="1600" dirty="0" err="1">
                <a:solidFill>
                  <a:schemeClr val="bg1"/>
                </a:solidFill>
              </a:rPr>
              <a:t>vara</a:t>
            </a:r>
            <a:r>
              <a:rPr lang="en-US" sz="1600" dirty="0">
                <a:solidFill>
                  <a:schemeClr val="bg1"/>
                </a:solidFill>
              </a:rPr>
              <a:t> med </a:t>
            </a:r>
            <a:r>
              <a:rPr lang="en-US" sz="1600" dirty="0" err="1">
                <a:solidFill>
                  <a:schemeClr val="bg1"/>
                </a:solidFill>
              </a:rPr>
              <a:t>så</a:t>
            </a:r>
            <a:r>
              <a:rPr lang="en-US" sz="1600" dirty="0">
                <a:solidFill>
                  <a:schemeClr val="bg1"/>
                </a:solidFill>
              </a:rPr>
              <a:t> </a:t>
            </a:r>
            <a:r>
              <a:rPr lang="en-US" sz="1600" dirty="0" err="1">
                <a:solidFill>
                  <a:schemeClr val="bg1"/>
                </a:solidFill>
              </a:rPr>
              <a:t>lär</a:t>
            </a:r>
            <a:r>
              <a:rPr lang="en-US" sz="1600" dirty="0">
                <a:solidFill>
                  <a:schemeClr val="bg1"/>
                </a:solidFill>
              </a:rPr>
              <a:t> man sig fort.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b="1" dirty="0" err="1">
                <a:solidFill>
                  <a:schemeClr val="bg1"/>
                </a:solidFill>
              </a:rPr>
              <a:t>Lagkassa</a:t>
            </a:r>
            <a:endParaRPr lang="en-US" sz="1600" b="1" dirty="0">
              <a:solidFill>
                <a:schemeClr val="bg1"/>
              </a:solidFill>
            </a:endParaRPr>
          </a:p>
          <a:p>
            <a:pPr marL="285750" indent="-285750">
              <a:buFont typeface="Arial" panose="020B0604020202020204" pitchFamily="34" charset="0"/>
              <a:buChar char="•"/>
            </a:pPr>
            <a:r>
              <a:rPr lang="en-US" sz="1600" dirty="0" err="1">
                <a:solidFill>
                  <a:schemeClr val="bg1"/>
                </a:solidFill>
              </a:rPr>
              <a:t>Vår</a:t>
            </a:r>
            <a:r>
              <a:rPr lang="en-US" sz="1600" dirty="0">
                <a:solidFill>
                  <a:schemeClr val="bg1"/>
                </a:solidFill>
              </a:rPr>
              <a:t> </a:t>
            </a:r>
            <a:r>
              <a:rPr lang="en-US" sz="1600" dirty="0" err="1">
                <a:solidFill>
                  <a:schemeClr val="bg1"/>
                </a:solidFill>
              </a:rPr>
              <a:t>lagkassa</a:t>
            </a:r>
            <a:r>
              <a:rPr lang="en-US" sz="1600" dirty="0">
                <a:solidFill>
                  <a:schemeClr val="bg1"/>
                </a:solidFill>
              </a:rPr>
              <a:t> </a:t>
            </a:r>
            <a:r>
              <a:rPr lang="en-US" sz="1600" dirty="0" err="1">
                <a:solidFill>
                  <a:schemeClr val="bg1"/>
                </a:solidFill>
              </a:rPr>
              <a:t>är</a:t>
            </a:r>
            <a:r>
              <a:rPr lang="en-US" sz="1600" dirty="0">
                <a:solidFill>
                  <a:schemeClr val="bg1"/>
                </a:solidFill>
              </a:rPr>
              <a:t> </a:t>
            </a:r>
            <a:r>
              <a:rPr lang="en-US" sz="1600" dirty="0" err="1">
                <a:solidFill>
                  <a:schemeClr val="bg1"/>
                </a:solidFill>
              </a:rPr>
              <a:t>begränsad</a:t>
            </a:r>
            <a:r>
              <a:rPr lang="en-US" sz="1600" dirty="0">
                <a:solidFill>
                  <a:schemeClr val="bg1"/>
                </a:solidFill>
              </a:rPr>
              <a:t> (5.000 </a:t>
            </a:r>
            <a:r>
              <a:rPr lang="en-US" sz="1600" dirty="0" err="1">
                <a:solidFill>
                  <a:schemeClr val="bg1"/>
                </a:solidFill>
              </a:rPr>
              <a:t>sek</a:t>
            </a:r>
            <a:r>
              <a:rPr lang="en-US" sz="1600" dirty="0">
                <a:solidFill>
                  <a:schemeClr val="bg1"/>
                </a:solidFill>
              </a:rPr>
              <a:t>) </a:t>
            </a:r>
            <a:r>
              <a:rPr lang="en-US" sz="1600" dirty="0" err="1">
                <a:solidFill>
                  <a:schemeClr val="bg1"/>
                </a:solidFill>
              </a:rPr>
              <a:t>och</a:t>
            </a:r>
            <a:r>
              <a:rPr lang="en-US" sz="1600" dirty="0">
                <a:solidFill>
                  <a:schemeClr val="bg1"/>
                </a:solidFill>
              </a:rPr>
              <a:t> vi </a:t>
            </a:r>
            <a:r>
              <a:rPr lang="en-US" sz="1600" dirty="0" err="1">
                <a:solidFill>
                  <a:schemeClr val="bg1"/>
                </a:solidFill>
              </a:rPr>
              <a:t>har</a:t>
            </a:r>
            <a:r>
              <a:rPr lang="en-US" sz="1600" dirty="0">
                <a:solidFill>
                  <a:schemeClr val="bg1"/>
                </a:solidFill>
              </a:rPr>
              <a:t> </a:t>
            </a:r>
            <a:r>
              <a:rPr lang="en-US" sz="1600" dirty="0" err="1">
                <a:solidFill>
                  <a:schemeClr val="bg1"/>
                </a:solidFill>
              </a:rPr>
              <a:t>ingen</a:t>
            </a:r>
            <a:r>
              <a:rPr lang="en-US" sz="1600" dirty="0">
                <a:solidFill>
                  <a:schemeClr val="bg1"/>
                </a:solidFill>
              </a:rPr>
              <a:t> </a:t>
            </a:r>
            <a:r>
              <a:rPr lang="en-US" sz="1600" dirty="0" err="1">
                <a:solidFill>
                  <a:schemeClr val="bg1"/>
                </a:solidFill>
              </a:rPr>
              <a:t>påfyllning</a:t>
            </a:r>
            <a:r>
              <a:rPr lang="en-US" sz="1600" dirty="0">
                <a:solidFill>
                  <a:schemeClr val="bg1"/>
                </a:solidFill>
              </a:rPr>
              <a:t>. (</a:t>
            </a:r>
            <a:r>
              <a:rPr lang="en-US" sz="1600" dirty="0" err="1">
                <a:solidFill>
                  <a:schemeClr val="bg1"/>
                </a:solidFill>
              </a:rPr>
              <a:t>förslag</a:t>
            </a:r>
            <a:r>
              <a:rPr lang="en-US" sz="1600" dirty="0">
                <a:solidFill>
                  <a:schemeClr val="bg1"/>
                </a:solidFill>
              </a:rPr>
              <a:t> </a:t>
            </a:r>
            <a:r>
              <a:rPr lang="en-US" sz="1600" dirty="0" err="1">
                <a:solidFill>
                  <a:schemeClr val="bg1"/>
                </a:solidFill>
              </a:rPr>
              <a:t>mottages</a:t>
            </a:r>
            <a:r>
              <a:rPr lang="en-US" sz="1600" dirty="0">
                <a:solidFill>
                  <a:schemeClr val="bg1"/>
                </a:solidFill>
              </a:rPr>
              <a:t>)</a:t>
            </a:r>
          </a:p>
          <a:p>
            <a:pPr marL="285750" indent="-285750">
              <a:buFont typeface="Arial" panose="020B0604020202020204" pitchFamily="34" charset="0"/>
              <a:buChar char="•"/>
            </a:pPr>
            <a:r>
              <a:rPr lang="en-US" sz="1600" dirty="0" err="1">
                <a:solidFill>
                  <a:schemeClr val="bg1"/>
                </a:solidFill>
              </a:rPr>
              <a:t>Så</a:t>
            </a:r>
            <a:r>
              <a:rPr lang="en-US" sz="1600" dirty="0">
                <a:solidFill>
                  <a:schemeClr val="bg1"/>
                </a:solidFill>
              </a:rPr>
              <a:t> </a:t>
            </a:r>
            <a:r>
              <a:rPr lang="en-US" sz="1600" dirty="0" err="1">
                <a:solidFill>
                  <a:schemeClr val="bg1"/>
                </a:solidFill>
              </a:rPr>
              <a:t>klart</a:t>
            </a:r>
            <a:r>
              <a:rPr lang="en-US" sz="1600" dirty="0">
                <a:solidFill>
                  <a:schemeClr val="bg1"/>
                </a:solidFill>
              </a:rPr>
              <a:t> tar vi </a:t>
            </a:r>
            <a:r>
              <a:rPr lang="en-US" sz="1600" dirty="0" err="1">
                <a:solidFill>
                  <a:schemeClr val="bg1"/>
                </a:solidFill>
              </a:rPr>
              <a:t>gärna</a:t>
            </a:r>
            <a:r>
              <a:rPr lang="en-US" sz="1600" dirty="0">
                <a:solidFill>
                  <a:schemeClr val="bg1"/>
                </a:solidFill>
              </a:rPr>
              <a:t> </a:t>
            </a:r>
            <a:r>
              <a:rPr lang="en-US" sz="1600" dirty="0" err="1">
                <a:solidFill>
                  <a:schemeClr val="bg1"/>
                </a:solidFill>
              </a:rPr>
              <a:t>emot</a:t>
            </a:r>
            <a:r>
              <a:rPr lang="en-US" sz="1600" dirty="0">
                <a:solidFill>
                  <a:schemeClr val="bg1"/>
                </a:solidFill>
              </a:rPr>
              <a:t> sponsoring av all sort!</a:t>
            </a:r>
          </a:p>
          <a:p>
            <a:pPr marL="285750" indent="-285750">
              <a:buFont typeface="Arial" panose="020B0604020202020204" pitchFamily="34" charset="0"/>
              <a:buChar char="•"/>
            </a:pPr>
            <a:r>
              <a:rPr lang="en-US" sz="1600" dirty="0" err="1">
                <a:solidFill>
                  <a:schemeClr val="bg1"/>
                </a:solidFill>
              </a:rPr>
              <a:t>Klubben</a:t>
            </a:r>
            <a:r>
              <a:rPr lang="en-US" sz="1600" dirty="0">
                <a:solidFill>
                  <a:schemeClr val="bg1"/>
                </a:solidFill>
              </a:rPr>
              <a:t> </a:t>
            </a:r>
            <a:r>
              <a:rPr lang="en-US" sz="1600" dirty="0" err="1">
                <a:solidFill>
                  <a:schemeClr val="bg1"/>
                </a:solidFill>
              </a:rPr>
              <a:t>betalar</a:t>
            </a:r>
            <a:r>
              <a:rPr lang="en-US" sz="1600" dirty="0">
                <a:solidFill>
                  <a:schemeClr val="bg1"/>
                </a:solidFill>
              </a:rPr>
              <a:t> för </a:t>
            </a:r>
            <a:r>
              <a:rPr lang="en-US" sz="1600" dirty="0" err="1">
                <a:solidFill>
                  <a:schemeClr val="bg1"/>
                </a:solidFill>
              </a:rPr>
              <a:t>frukt</a:t>
            </a:r>
            <a:r>
              <a:rPr lang="en-US" sz="1600" dirty="0">
                <a:solidFill>
                  <a:schemeClr val="bg1"/>
                </a:solidFill>
              </a:rPr>
              <a:t>, men all </a:t>
            </a:r>
            <a:r>
              <a:rPr lang="en-US" sz="1600" dirty="0" err="1">
                <a:solidFill>
                  <a:schemeClr val="bg1"/>
                </a:solidFill>
              </a:rPr>
              <a:t>annan</a:t>
            </a:r>
            <a:r>
              <a:rPr lang="en-US" sz="1600" dirty="0">
                <a:solidFill>
                  <a:schemeClr val="bg1"/>
                </a:solidFill>
              </a:rPr>
              <a:t> form av </a:t>
            </a:r>
            <a:r>
              <a:rPr lang="en-US" sz="1600" dirty="0" err="1">
                <a:solidFill>
                  <a:schemeClr val="bg1"/>
                </a:solidFill>
              </a:rPr>
              <a:t>aktiviteter</a:t>
            </a:r>
            <a:r>
              <a:rPr lang="en-US" sz="1600" dirty="0">
                <a:solidFill>
                  <a:schemeClr val="bg1"/>
                </a:solidFill>
              </a:rPr>
              <a:t> </a:t>
            </a:r>
            <a:r>
              <a:rPr lang="en-US" sz="1600" dirty="0" err="1">
                <a:solidFill>
                  <a:schemeClr val="bg1"/>
                </a:solidFill>
              </a:rPr>
              <a:t>eller</a:t>
            </a:r>
            <a:r>
              <a:rPr lang="en-US" sz="1600" dirty="0">
                <a:solidFill>
                  <a:schemeClr val="bg1"/>
                </a:solidFill>
              </a:rPr>
              <a:t> </a:t>
            </a:r>
            <a:r>
              <a:rPr lang="en-US" sz="1600" dirty="0" err="1">
                <a:solidFill>
                  <a:schemeClr val="bg1"/>
                </a:solidFill>
              </a:rPr>
              <a:t>tilltugg</a:t>
            </a:r>
            <a:r>
              <a:rPr lang="en-US" sz="1600" dirty="0">
                <a:solidFill>
                  <a:schemeClr val="bg1"/>
                </a:solidFill>
              </a:rPr>
              <a:t> </a:t>
            </a:r>
            <a:r>
              <a:rPr lang="en-US" sz="1600" dirty="0" err="1">
                <a:solidFill>
                  <a:schemeClr val="bg1"/>
                </a:solidFill>
              </a:rPr>
              <a:t>går</a:t>
            </a:r>
            <a:r>
              <a:rPr lang="en-US" sz="1600" dirty="0">
                <a:solidFill>
                  <a:schemeClr val="bg1"/>
                </a:solidFill>
              </a:rPr>
              <a:t> </a:t>
            </a:r>
            <a:r>
              <a:rPr lang="en-US" sz="1600" dirty="0" err="1">
                <a:solidFill>
                  <a:schemeClr val="bg1"/>
                </a:solidFill>
              </a:rPr>
              <a:t>på</a:t>
            </a:r>
            <a:r>
              <a:rPr lang="en-US" sz="1600" dirty="0">
                <a:solidFill>
                  <a:schemeClr val="bg1"/>
                </a:solidFill>
              </a:rPr>
              <a:t> </a:t>
            </a:r>
            <a:r>
              <a:rPr lang="en-US" sz="1600" dirty="0" err="1">
                <a:solidFill>
                  <a:schemeClr val="bg1"/>
                </a:solidFill>
              </a:rPr>
              <a:t>lagkassan</a:t>
            </a:r>
            <a:r>
              <a:rPr lang="en-US" sz="1600" dirty="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 </a:t>
            </a:r>
          </a:p>
          <a:p>
            <a:endParaRPr lang="en-US" sz="1600" dirty="0">
              <a:solidFill>
                <a:schemeClr val="bg1"/>
              </a:solidFill>
            </a:endParaRPr>
          </a:p>
        </p:txBody>
      </p:sp>
      <p:pic>
        <p:nvPicPr>
          <p:cNvPr id="5" name="Picture 4">
            <a:extLst>
              <a:ext uri="{FF2B5EF4-FFF2-40B4-BE49-F238E27FC236}">
                <a16:creationId xmlns:a16="http://schemas.microsoft.com/office/drawing/2014/main" id="{59DCA51A-728C-4D89-A6AC-A025879074CC}"/>
              </a:ext>
            </a:extLst>
          </p:cNvPr>
          <p:cNvPicPr>
            <a:picLocks noChangeAspect="1"/>
          </p:cNvPicPr>
          <p:nvPr/>
        </p:nvPicPr>
        <p:blipFill>
          <a:blip r:embed="rId2"/>
          <a:stretch>
            <a:fillRect/>
          </a:stretch>
        </p:blipFill>
        <p:spPr>
          <a:xfrm>
            <a:off x="8628095" y="253306"/>
            <a:ext cx="3314700" cy="781050"/>
          </a:xfrm>
          <a:prstGeom prst="rect">
            <a:avLst/>
          </a:prstGeom>
        </p:spPr>
      </p:pic>
    </p:spTree>
    <p:extLst>
      <p:ext uri="{BB962C8B-B14F-4D97-AF65-F5344CB8AC3E}">
        <p14:creationId xmlns:p14="http://schemas.microsoft.com/office/powerpoint/2010/main" val="201146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420ABA3-D3D2-48DD-B3B7-EEAF7301AB6A}"/>
              </a:ext>
            </a:extLst>
          </p:cNvPr>
          <p:cNvSpPr txBox="1"/>
          <p:nvPr/>
        </p:nvSpPr>
        <p:spPr>
          <a:xfrm>
            <a:off x="0" y="36438"/>
            <a:ext cx="1839221" cy="646331"/>
          </a:xfrm>
          <a:prstGeom prst="rect">
            <a:avLst/>
          </a:prstGeom>
          <a:noFill/>
        </p:spPr>
        <p:txBody>
          <a:bodyPr wrap="none" rtlCol="0">
            <a:spAutoFit/>
          </a:bodyPr>
          <a:lstStyle/>
          <a:p>
            <a:r>
              <a:rPr lang="en-US" b="1" dirty="0" err="1">
                <a:solidFill>
                  <a:schemeClr val="bg1"/>
                </a:solidFill>
              </a:rPr>
              <a:t>Föräldramöte</a:t>
            </a:r>
            <a:r>
              <a:rPr lang="en-US" b="1" dirty="0">
                <a:solidFill>
                  <a:schemeClr val="bg1"/>
                </a:solidFill>
              </a:rPr>
              <a:t> J18</a:t>
            </a:r>
          </a:p>
          <a:p>
            <a:r>
              <a:rPr lang="en-US" b="1" dirty="0">
                <a:solidFill>
                  <a:schemeClr val="bg1"/>
                </a:solidFill>
              </a:rPr>
              <a:t>9/1-2023</a:t>
            </a:r>
          </a:p>
        </p:txBody>
      </p:sp>
      <p:pic>
        <p:nvPicPr>
          <p:cNvPr id="5" name="Picture 4">
            <a:extLst>
              <a:ext uri="{FF2B5EF4-FFF2-40B4-BE49-F238E27FC236}">
                <a16:creationId xmlns:a16="http://schemas.microsoft.com/office/drawing/2014/main" id="{59DCA51A-728C-4D89-A6AC-A025879074CC}"/>
              </a:ext>
            </a:extLst>
          </p:cNvPr>
          <p:cNvPicPr>
            <a:picLocks noChangeAspect="1"/>
          </p:cNvPicPr>
          <p:nvPr/>
        </p:nvPicPr>
        <p:blipFill>
          <a:blip r:embed="rId2"/>
          <a:stretch>
            <a:fillRect/>
          </a:stretch>
        </p:blipFill>
        <p:spPr>
          <a:xfrm>
            <a:off x="8628095" y="253306"/>
            <a:ext cx="3314700" cy="781050"/>
          </a:xfrm>
          <a:prstGeom prst="rect">
            <a:avLst/>
          </a:prstGeom>
        </p:spPr>
      </p:pic>
      <p:graphicFrame>
        <p:nvGraphicFramePr>
          <p:cNvPr id="2" name="Table 1">
            <a:extLst>
              <a:ext uri="{FF2B5EF4-FFF2-40B4-BE49-F238E27FC236}">
                <a16:creationId xmlns:a16="http://schemas.microsoft.com/office/drawing/2014/main" id="{CFA5D7B1-16BD-4732-A0A0-4F0832A91FF1}"/>
              </a:ext>
            </a:extLst>
          </p:cNvPr>
          <p:cNvGraphicFramePr>
            <a:graphicFrameLocks noGrp="1"/>
          </p:cNvGraphicFramePr>
          <p:nvPr>
            <p:extLst>
              <p:ext uri="{D42A27DB-BD31-4B8C-83A1-F6EECF244321}">
                <p14:modId xmlns:p14="http://schemas.microsoft.com/office/powerpoint/2010/main" val="3636304424"/>
              </p:ext>
            </p:extLst>
          </p:nvPr>
        </p:nvGraphicFramePr>
        <p:xfrm>
          <a:off x="6149294" y="1385943"/>
          <a:ext cx="5992627" cy="5088930"/>
        </p:xfrm>
        <a:graphic>
          <a:graphicData uri="http://schemas.openxmlformats.org/drawingml/2006/table">
            <a:tbl>
              <a:tblPr firstRow="1" firstCol="1" bandRow="1">
                <a:tableStyleId>{5C22544A-7EE6-4342-B048-85BDC9FD1C3A}</a:tableStyleId>
              </a:tblPr>
              <a:tblGrid>
                <a:gridCol w="5992627">
                  <a:extLst>
                    <a:ext uri="{9D8B030D-6E8A-4147-A177-3AD203B41FA5}">
                      <a16:colId xmlns:a16="http://schemas.microsoft.com/office/drawing/2014/main" val="2021020732"/>
                    </a:ext>
                  </a:extLst>
                </a:gridCol>
              </a:tblGrid>
              <a:tr h="197290">
                <a:tc>
                  <a:txBody>
                    <a:bodyPr/>
                    <a:lstStyle/>
                    <a:p>
                      <a:endParaRPr lang="en-US" sz="1300" dirty="0"/>
                    </a:p>
                  </a:txBody>
                  <a:tcPr marL="0" marR="0" marT="0" marB="0" anchor="ctr">
                    <a:noFill/>
                  </a:tcPr>
                </a:tc>
                <a:extLst>
                  <a:ext uri="{0D108BD9-81ED-4DB2-BD59-A6C34878D82A}">
                    <a16:rowId xmlns:a16="http://schemas.microsoft.com/office/drawing/2014/main" val="2130869360"/>
                  </a:ext>
                </a:extLst>
              </a:tr>
              <a:tr h="109605">
                <a:tc>
                  <a:txBody>
                    <a:bodyPr/>
                    <a:lstStyle/>
                    <a:p>
                      <a:endParaRPr lang="en-GB" sz="70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3962641112"/>
                  </a:ext>
                </a:extLst>
              </a:tr>
              <a:tr h="197290">
                <a:tc>
                  <a:txBody>
                    <a:bodyPr/>
                    <a:lstStyle/>
                    <a:p>
                      <a:r>
                        <a:rPr lang="en-GB" sz="1300">
                          <a:effectLst/>
                        </a:rPr>
                        <a:t>Mobilförbud i våra omklädningsrum </a:t>
                      </a:r>
                      <a:endParaRPr lang="en-GB" sz="800">
                        <a:effectLst/>
                        <a:latin typeface="Calibri" panose="020F0502020204030204" pitchFamily="34" charset="0"/>
                        <a:ea typeface="DengXian" panose="02010600030101010101" pitchFamily="2" charset="-122"/>
                      </a:endParaRPr>
                    </a:p>
                  </a:txBody>
                  <a:tcPr marL="205510" marR="205510" marT="0" marB="0" anchor="ctr">
                    <a:noFill/>
                  </a:tcPr>
                </a:tc>
                <a:extLst>
                  <a:ext uri="{0D108BD9-81ED-4DB2-BD59-A6C34878D82A}">
                    <a16:rowId xmlns:a16="http://schemas.microsoft.com/office/drawing/2014/main" val="872677462"/>
                  </a:ext>
                </a:extLst>
              </a:tr>
              <a:tr h="109605">
                <a:tc>
                  <a:txBody>
                    <a:bodyPr/>
                    <a:lstStyle/>
                    <a:p>
                      <a:pPr algn="ctr"/>
                      <a:endParaRPr lang="en-GB" sz="70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3640098475"/>
                  </a:ext>
                </a:extLst>
              </a:tr>
              <a:tr h="197290">
                <a:tc>
                  <a:txBody>
                    <a:bodyPr/>
                    <a:lstStyle/>
                    <a:p>
                      <a:endParaRPr lang="en-US" sz="1300"/>
                    </a:p>
                  </a:txBody>
                  <a:tcPr marL="0" marR="0" marT="0" marB="0" anchor="ctr">
                    <a:noFill/>
                  </a:tcPr>
                </a:tc>
                <a:extLst>
                  <a:ext uri="{0D108BD9-81ED-4DB2-BD59-A6C34878D82A}">
                    <a16:rowId xmlns:a16="http://schemas.microsoft.com/office/drawing/2014/main" val="3607342611"/>
                  </a:ext>
                </a:extLst>
              </a:tr>
              <a:tr h="109605">
                <a:tc>
                  <a:txBody>
                    <a:bodyPr/>
                    <a:lstStyle/>
                    <a:p>
                      <a:endParaRPr lang="en-GB" sz="70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890146345"/>
                  </a:ext>
                </a:extLst>
              </a:tr>
              <a:tr h="115086">
                <a:tc>
                  <a:txBody>
                    <a:bodyPr/>
                    <a:lstStyle/>
                    <a:p>
                      <a:r>
                        <a:rPr lang="en-GB" sz="800">
                          <a:effectLst/>
                        </a:rPr>
                        <a:t>Detta mail går ut till alla aktiva, föräldrar och ledare i Hisingen Hockey</a:t>
                      </a:r>
                      <a:endParaRPr lang="en-GB" sz="800">
                        <a:effectLst/>
                        <a:latin typeface="Calibri" panose="020F0502020204030204" pitchFamily="34" charset="0"/>
                        <a:ea typeface="DengXian" panose="02010600030101010101" pitchFamily="2" charset="-122"/>
                      </a:endParaRPr>
                    </a:p>
                  </a:txBody>
                  <a:tcPr marL="205510" marR="205510" marT="0" marB="0" anchor="ctr">
                    <a:noFill/>
                  </a:tcPr>
                </a:tc>
                <a:extLst>
                  <a:ext uri="{0D108BD9-81ED-4DB2-BD59-A6C34878D82A}">
                    <a16:rowId xmlns:a16="http://schemas.microsoft.com/office/drawing/2014/main" val="1288856808"/>
                  </a:ext>
                </a:extLst>
              </a:tr>
              <a:tr h="109605">
                <a:tc>
                  <a:txBody>
                    <a:bodyPr/>
                    <a:lstStyle/>
                    <a:p>
                      <a:pPr algn="ctr"/>
                      <a:endParaRPr lang="en-GB" sz="70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412820121"/>
                  </a:ext>
                </a:extLst>
              </a:tr>
              <a:tr h="197290">
                <a:tc>
                  <a:txBody>
                    <a:bodyPr/>
                    <a:lstStyle/>
                    <a:p>
                      <a:endParaRPr lang="en-US" sz="1300"/>
                    </a:p>
                  </a:txBody>
                  <a:tcPr marL="0" marR="0" marT="0" marB="0" anchor="ctr">
                    <a:noFill/>
                  </a:tcPr>
                </a:tc>
                <a:extLst>
                  <a:ext uri="{0D108BD9-81ED-4DB2-BD59-A6C34878D82A}">
                    <a16:rowId xmlns:a16="http://schemas.microsoft.com/office/drawing/2014/main" val="122033551"/>
                  </a:ext>
                </a:extLst>
              </a:tr>
              <a:tr h="109605">
                <a:tc>
                  <a:txBody>
                    <a:bodyPr/>
                    <a:lstStyle/>
                    <a:p>
                      <a:endParaRPr lang="en-GB" sz="70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258031446"/>
                  </a:ext>
                </a:extLst>
              </a:tr>
              <a:tr h="805600">
                <a:tc>
                  <a:txBody>
                    <a:bodyPr/>
                    <a:lstStyle/>
                    <a:p>
                      <a:r>
                        <a:rPr lang="en-GB" sz="800">
                          <a:effectLst/>
                        </a:rPr>
                        <a:t>Hej spelare, ledare och föräldrar i Hisingen Hockey.</a:t>
                      </a:r>
                    </a:p>
                    <a:p>
                      <a:r>
                        <a:rPr lang="en-GB" sz="800">
                          <a:effectLst/>
                        </a:rPr>
                        <a:t> </a:t>
                      </a:r>
                    </a:p>
                    <a:p>
                      <a:r>
                        <a:rPr lang="en-GB" sz="800">
                          <a:effectLst/>
                        </a:rPr>
                        <a:t>Vår förenings vision är “Trygghet som Utvecklar”, och för att kunna uppnå denna måste vår verksamhet bygga på en gemensam värdegrund. Det är viktigt att vi skapar och upprätthåller gemensamma regler kring våra beteenden.  </a:t>
                      </a:r>
                    </a:p>
                    <a:p>
                      <a:r>
                        <a:rPr lang="en-GB" sz="800">
                          <a:effectLst/>
                        </a:rPr>
                        <a:t> </a:t>
                      </a:r>
                    </a:p>
                    <a:p>
                      <a:r>
                        <a:rPr lang="en-GB" sz="800">
                          <a:effectLst/>
                        </a:rPr>
                        <a:t>I dagens samhälle där information  rör sig snabbt, och där både skapande och konsumtion ständigt finns tillgänglig i fickan, är det lätt att hamna i situationer som påverkar våra medmänniskor. Oavsett om detta är avsiktligt eller inte har vi som är föräldrar och vuxna ett ansvar att förebygga sådana händelser. </a:t>
                      </a:r>
                      <a:endParaRPr lang="en-GB" sz="800">
                        <a:effectLst/>
                        <a:latin typeface="Calibri" panose="020F0502020204030204" pitchFamily="34" charset="0"/>
                        <a:ea typeface="DengXian" panose="02010600030101010101" pitchFamily="2" charset="-122"/>
                      </a:endParaRPr>
                    </a:p>
                  </a:txBody>
                  <a:tcPr marL="205510" marR="205510" marT="0" marB="0" anchor="ctr">
                    <a:noFill/>
                  </a:tcPr>
                </a:tc>
                <a:extLst>
                  <a:ext uri="{0D108BD9-81ED-4DB2-BD59-A6C34878D82A}">
                    <a16:rowId xmlns:a16="http://schemas.microsoft.com/office/drawing/2014/main" val="4097826909"/>
                  </a:ext>
                </a:extLst>
              </a:tr>
              <a:tr h="109605">
                <a:tc>
                  <a:txBody>
                    <a:bodyPr/>
                    <a:lstStyle/>
                    <a:p>
                      <a:pPr algn="ctr"/>
                      <a:endParaRPr lang="en-GB" sz="70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1772257770"/>
                  </a:ext>
                </a:extLst>
              </a:tr>
              <a:tr h="197290">
                <a:tc>
                  <a:txBody>
                    <a:bodyPr/>
                    <a:lstStyle/>
                    <a:p>
                      <a:endParaRPr lang="en-US" sz="1300"/>
                    </a:p>
                  </a:txBody>
                  <a:tcPr marL="0" marR="0" marT="0" marB="0" anchor="ctr">
                    <a:noFill/>
                  </a:tcPr>
                </a:tc>
                <a:extLst>
                  <a:ext uri="{0D108BD9-81ED-4DB2-BD59-A6C34878D82A}">
                    <a16:rowId xmlns:a16="http://schemas.microsoft.com/office/drawing/2014/main" val="4183360898"/>
                  </a:ext>
                </a:extLst>
              </a:tr>
              <a:tr h="109605">
                <a:tc>
                  <a:txBody>
                    <a:bodyPr/>
                    <a:lstStyle/>
                    <a:p>
                      <a:endParaRPr lang="en-GB" sz="70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2982475989"/>
                  </a:ext>
                </a:extLst>
              </a:tr>
              <a:tr h="345257">
                <a:tc>
                  <a:txBody>
                    <a:bodyPr/>
                    <a:lstStyle/>
                    <a:p>
                      <a:r>
                        <a:rPr lang="en-GB" sz="800">
                          <a:effectLst/>
                        </a:rPr>
                        <a:t>Användandet av mobiltelefoner i omklädningsrummen har orsakat ett antal händelser av varierande svårighetsgrad. En del kanske du känner till, men många är säkert dolda för de flesta av oss. För att förebygga denna typ av situationer har vi därför beslutat att med omedelbar verkan införa totalt förbud mot användande av mobiltelefoner i omklädningsrummen. Detta gäller såklart alla, spelare såväl som ledare. </a:t>
                      </a:r>
                      <a:endParaRPr lang="en-GB" sz="800">
                        <a:effectLst/>
                        <a:latin typeface="Calibri" panose="020F0502020204030204" pitchFamily="34" charset="0"/>
                        <a:ea typeface="DengXian" panose="02010600030101010101" pitchFamily="2" charset="-122"/>
                      </a:endParaRPr>
                    </a:p>
                  </a:txBody>
                  <a:tcPr marL="205510" marR="205510" marT="0" marB="0" anchor="ctr">
                    <a:noFill/>
                  </a:tcPr>
                </a:tc>
                <a:extLst>
                  <a:ext uri="{0D108BD9-81ED-4DB2-BD59-A6C34878D82A}">
                    <a16:rowId xmlns:a16="http://schemas.microsoft.com/office/drawing/2014/main" val="2135352302"/>
                  </a:ext>
                </a:extLst>
              </a:tr>
              <a:tr h="109605">
                <a:tc>
                  <a:txBody>
                    <a:bodyPr/>
                    <a:lstStyle/>
                    <a:p>
                      <a:pPr algn="ctr"/>
                      <a:endParaRPr lang="en-GB" sz="70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69216482"/>
                  </a:ext>
                </a:extLst>
              </a:tr>
              <a:tr h="197290">
                <a:tc>
                  <a:txBody>
                    <a:bodyPr/>
                    <a:lstStyle/>
                    <a:p>
                      <a:endParaRPr lang="en-US" sz="1300"/>
                    </a:p>
                  </a:txBody>
                  <a:tcPr marL="0" marR="0" marT="0" marB="0" anchor="ctr">
                    <a:noFill/>
                  </a:tcPr>
                </a:tc>
                <a:extLst>
                  <a:ext uri="{0D108BD9-81ED-4DB2-BD59-A6C34878D82A}">
                    <a16:rowId xmlns:a16="http://schemas.microsoft.com/office/drawing/2014/main" val="3700218019"/>
                  </a:ext>
                </a:extLst>
              </a:tr>
              <a:tr h="109605">
                <a:tc>
                  <a:txBody>
                    <a:bodyPr/>
                    <a:lstStyle/>
                    <a:p>
                      <a:endParaRPr lang="en-GB" sz="70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1814687364"/>
                  </a:ext>
                </a:extLst>
              </a:tr>
              <a:tr h="805600">
                <a:tc>
                  <a:txBody>
                    <a:bodyPr/>
                    <a:lstStyle/>
                    <a:p>
                      <a:r>
                        <a:rPr lang="en-GB" sz="800">
                          <a:effectLst/>
                        </a:rPr>
                        <a:t>Konkret innebär detta att:</a:t>
                      </a:r>
                    </a:p>
                    <a:p>
                      <a:pPr marL="342900" lvl="0" indent="-342900">
                        <a:buSzPts val="1000"/>
                        <a:buFont typeface="Symbol" panose="05050102010706020507" pitchFamily="18" charset="2"/>
                        <a:buChar char=""/>
                        <a:tabLst>
                          <a:tab pos="457200" algn="l"/>
                        </a:tabLst>
                      </a:pPr>
                      <a:r>
                        <a:rPr lang="en-GB" sz="800">
                          <a:effectLst/>
                        </a:rPr>
                        <a:t>Om man har med sig telefon in i omklädningsrummet skall denna ligga i en stängd ficka i kläder eller väska</a:t>
                      </a:r>
                    </a:p>
                    <a:p>
                      <a:pPr marL="342900" lvl="0" indent="-342900">
                        <a:buSzPts val="1000"/>
                        <a:buFont typeface="Symbol" panose="05050102010706020507" pitchFamily="18" charset="2"/>
                        <a:buChar char=""/>
                        <a:tabLst>
                          <a:tab pos="457200" algn="l"/>
                        </a:tabLst>
                      </a:pPr>
                      <a:r>
                        <a:rPr lang="en-GB" sz="800">
                          <a:effectLst/>
                        </a:rPr>
                        <a:t>Behöver man använda sin telefon, oavsett till vad, gör man det utanför omklädningsrummen</a:t>
                      </a:r>
                    </a:p>
                    <a:p>
                      <a:pPr marL="342900" lvl="0" indent="-342900">
                        <a:buSzPts val="1000"/>
                        <a:buFont typeface="Symbol" panose="05050102010706020507" pitchFamily="18" charset="2"/>
                        <a:buChar char=""/>
                        <a:tabLst>
                          <a:tab pos="457200" algn="l"/>
                        </a:tabLst>
                      </a:pPr>
                      <a:r>
                        <a:rPr lang="en-GB" sz="800">
                          <a:effectLst/>
                        </a:rPr>
                        <a:t>Föreningen tar inget ansvar för utrustning man tar med sig, är man orolig för sin telefon lämnar man den hemma eller till förälder innan träningen.</a:t>
                      </a:r>
                    </a:p>
                    <a:p>
                      <a:pPr marL="342900" lvl="0" indent="-342900">
                        <a:buSzPts val="1000"/>
                        <a:buFont typeface="Symbol" panose="05050102010706020507" pitchFamily="18" charset="2"/>
                        <a:buChar char=""/>
                        <a:tabLst>
                          <a:tab pos="457200" algn="l"/>
                        </a:tabLst>
                      </a:pPr>
                      <a:r>
                        <a:rPr lang="en-GB" sz="800">
                          <a:effectLst/>
                        </a:rPr>
                        <a:t>Spelare som använder sin telefon i omklädningsrum innan träning eller match får ej delta i nämnda aktivitet, utan får byta om och åka hem</a:t>
                      </a:r>
                    </a:p>
                    <a:p>
                      <a:pPr marL="342900" lvl="0" indent="-342900">
                        <a:buSzPts val="1000"/>
                        <a:buFont typeface="Symbol" panose="05050102010706020507" pitchFamily="18" charset="2"/>
                        <a:buChar char=""/>
                        <a:tabLst>
                          <a:tab pos="457200" algn="l"/>
                        </a:tabLst>
                      </a:pPr>
                      <a:r>
                        <a:rPr lang="en-GB" sz="800">
                          <a:effectLst/>
                        </a:rPr>
                        <a:t>Spelare som använder sin telefon i omklädningsrum efter träning eller match blir automatiskt avstängd från nästa aktivitet</a:t>
                      </a:r>
                    </a:p>
                    <a:p>
                      <a:pPr marL="342900" lvl="0" indent="-342900">
                        <a:buSzPts val="1000"/>
                        <a:buFont typeface="Symbol" panose="05050102010706020507" pitchFamily="18" charset="2"/>
                        <a:buChar char=""/>
                        <a:tabLst>
                          <a:tab pos="457200" algn="l"/>
                        </a:tabLst>
                      </a:pPr>
                      <a:r>
                        <a:rPr lang="en-GB" sz="800">
                          <a:effectLst/>
                        </a:rPr>
                        <a:t>Ledare ansvarar för att förbudet följs och att överträdande beivras enligt ovan. I vissa lag kan detta innebära att ledarnärvaron i omklädningsrummen behöver öka</a:t>
                      </a:r>
                      <a:endParaRPr lang="en-GB" sz="800">
                        <a:solidFill>
                          <a:srgbClr val="4F5C64"/>
                        </a:solidFill>
                        <a:effectLst/>
                        <a:latin typeface="Calibri" panose="020F0502020204030204" pitchFamily="34" charset="0"/>
                        <a:ea typeface="DengXian" panose="02010600030101010101" pitchFamily="2" charset="-122"/>
                      </a:endParaRPr>
                    </a:p>
                  </a:txBody>
                  <a:tcPr marL="205510" marR="205510" marT="0" marB="0" anchor="ctr">
                    <a:noFill/>
                  </a:tcPr>
                </a:tc>
                <a:extLst>
                  <a:ext uri="{0D108BD9-81ED-4DB2-BD59-A6C34878D82A}">
                    <a16:rowId xmlns:a16="http://schemas.microsoft.com/office/drawing/2014/main" val="3579062098"/>
                  </a:ext>
                </a:extLst>
              </a:tr>
              <a:tr h="109605">
                <a:tc>
                  <a:txBody>
                    <a:bodyPr/>
                    <a:lstStyle/>
                    <a:p>
                      <a:pPr algn="ctr"/>
                      <a:endParaRPr lang="en-GB" sz="700" dirty="0">
                        <a:effectLst/>
                        <a:latin typeface="Times New Roman" panose="02020603050405020304" pitchFamily="18" charset="0"/>
                      </a:endParaRPr>
                    </a:p>
                  </a:txBody>
                  <a:tcPr marL="205510" marR="205510" marT="0" marB="0" anchor="ctr">
                    <a:noFill/>
                  </a:tcPr>
                </a:tc>
                <a:extLst>
                  <a:ext uri="{0D108BD9-81ED-4DB2-BD59-A6C34878D82A}">
                    <a16:rowId xmlns:a16="http://schemas.microsoft.com/office/drawing/2014/main" val="2646027938"/>
                  </a:ext>
                </a:extLst>
              </a:tr>
            </a:tbl>
          </a:graphicData>
        </a:graphic>
      </p:graphicFrame>
      <p:sp>
        <p:nvSpPr>
          <p:cNvPr id="7" name="TextBox 6">
            <a:extLst>
              <a:ext uri="{FF2B5EF4-FFF2-40B4-BE49-F238E27FC236}">
                <a16:creationId xmlns:a16="http://schemas.microsoft.com/office/drawing/2014/main" id="{21FE8DA8-4DA4-4420-BEA1-7061FB627DDC}"/>
              </a:ext>
            </a:extLst>
          </p:cNvPr>
          <p:cNvSpPr txBox="1"/>
          <p:nvPr/>
        </p:nvSpPr>
        <p:spPr>
          <a:xfrm>
            <a:off x="786657" y="849690"/>
            <a:ext cx="6817024" cy="369332"/>
          </a:xfrm>
          <a:prstGeom prst="rect">
            <a:avLst/>
          </a:prstGeom>
          <a:noFill/>
        </p:spPr>
        <p:txBody>
          <a:bodyPr wrap="square">
            <a:spAutoFit/>
          </a:bodyPr>
          <a:lstStyle/>
          <a:p>
            <a:r>
              <a:rPr lang="en-US" sz="1800" b="1" dirty="0">
                <a:solidFill>
                  <a:schemeClr val="bg1"/>
                </a:solidFill>
              </a:rPr>
              <a:t>Information om </a:t>
            </a:r>
            <a:r>
              <a:rPr lang="en-US" sz="1800" b="1" dirty="0" err="1">
                <a:solidFill>
                  <a:schemeClr val="bg1"/>
                </a:solidFill>
              </a:rPr>
              <a:t>mobilförbudet</a:t>
            </a:r>
            <a:r>
              <a:rPr lang="en-US" sz="1800" b="1" dirty="0">
                <a:solidFill>
                  <a:schemeClr val="bg1"/>
                </a:solidFill>
              </a:rPr>
              <a:t> </a:t>
            </a:r>
            <a:r>
              <a:rPr lang="en-US" sz="1800" b="1" dirty="0" err="1">
                <a:solidFill>
                  <a:schemeClr val="bg1"/>
                </a:solidFill>
              </a:rPr>
              <a:t>och</a:t>
            </a:r>
            <a:r>
              <a:rPr lang="en-US" sz="1800" b="1" dirty="0">
                <a:solidFill>
                  <a:schemeClr val="bg1"/>
                </a:solidFill>
              </a:rPr>
              <a:t> </a:t>
            </a:r>
            <a:r>
              <a:rPr lang="en-US" sz="1800" b="1" dirty="0" err="1">
                <a:solidFill>
                  <a:schemeClr val="bg1"/>
                </a:solidFill>
              </a:rPr>
              <a:t>allmän</a:t>
            </a:r>
            <a:r>
              <a:rPr lang="en-US" sz="1800" b="1" dirty="0">
                <a:solidFill>
                  <a:schemeClr val="bg1"/>
                </a:solidFill>
              </a:rPr>
              <a:t> </a:t>
            </a:r>
            <a:r>
              <a:rPr lang="en-US" sz="1800" b="1" dirty="0" err="1">
                <a:solidFill>
                  <a:schemeClr val="bg1"/>
                </a:solidFill>
              </a:rPr>
              <a:t>etik</a:t>
            </a:r>
            <a:r>
              <a:rPr lang="en-US" sz="1800" b="1" dirty="0">
                <a:solidFill>
                  <a:schemeClr val="bg1"/>
                </a:solidFill>
              </a:rPr>
              <a:t> i </a:t>
            </a:r>
            <a:r>
              <a:rPr lang="en-US" sz="1800" b="1" dirty="0" err="1">
                <a:solidFill>
                  <a:schemeClr val="bg1"/>
                </a:solidFill>
              </a:rPr>
              <a:t>omklädingsrummet</a:t>
            </a:r>
            <a:r>
              <a:rPr lang="en-US" sz="1800" b="1" dirty="0">
                <a:solidFill>
                  <a:schemeClr val="bg1"/>
                </a:solidFill>
              </a:rPr>
              <a:t> </a:t>
            </a:r>
            <a:endParaRPr lang="en-US" b="1" dirty="0"/>
          </a:p>
        </p:txBody>
      </p:sp>
      <p:sp>
        <p:nvSpPr>
          <p:cNvPr id="8" name="TextBox 7">
            <a:extLst>
              <a:ext uri="{FF2B5EF4-FFF2-40B4-BE49-F238E27FC236}">
                <a16:creationId xmlns:a16="http://schemas.microsoft.com/office/drawing/2014/main" id="{F103979A-E189-48DE-88F0-4308D3F5B7E9}"/>
              </a:ext>
            </a:extLst>
          </p:cNvPr>
          <p:cNvSpPr txBox="1"/>
          <p:nvPr/>
        </p:nvSpPr>
        <p:spPr>
          <a:xfrm>
            <a:off x="573521" y="1477567"/>
            <a:ext cx="5072371" cy="5016758"/>
          </a:xfrm>
          <a:prstGeom prst="rect">
            <a:avLst/>
          </a:prstGeom>
          <a:noFill/>
        </p:spPr>
        <p:txBody>
          <a:bodyPr wrap="square" rtlCol="0">
            <a:spAutoFit/>
          </a:bodyPr>
          <a:lstStyle/>
          <a:p>
            <a:r>
              <a:rPr lang="en-US" sz="1600" dirty="0" err="1">
                <a:solidFill>
                  <a:schemeClr val="bg1"/>
                </a:solidFill>
              </a:rPr>
              <a:t>På</a:t>
            </a:r>
            <a:r>
              <a:rPr lang="en-US" sz="1600" dirty="0">
                <a:solidFill>
                  <a:schemeClr val="bg1"/>
                </a:solidFill>
              </a:rPr>
              <a:t> </a:t>
            </a:r>
            <a:r>
              <a:rPr lang="en-US" sz="1600" dirty="0" err="1">
                <a:solidFill>
                  <a:schemeClr val="bg1"/>
                </a:solidFill>
              </a:rPr>
              <a:t>förenkommen</a:t>
            </a:r>
            <a:r>
              <a:rPr lang="en-US" sz="1600" dirty="0">
                <a:solidFill>
                  <a:schemeClr val="bg1"/>
                </a:solidFill>
              </a:rPr>
              <a:t> </a:t>
            </a:r>
            <a:r>
              <a:rPr lang="en-US" sz="1600" dirty="0" err="1">
                <a:solidFill>
                  <a:schemeClr val="bg1"/>
                </a:solidFill>
              </a:rPr>
              <a:t>anledning</a:t>
            </a:r>
            <a:r>
              <a:rPr lang="en-US" sz="1600" dirty="0">
                <a:solidFill>
                  <a:schemeClr val="bg1"/>
                </a:solidFill>
              </a:rPr>
              <a:t> </a:t>
            </a:r>
            <a:r>
              <a:rPr lang="en-US" sz="1600" dirty="0" err="1">
                <a:solidFill>
                  <a:schemeClr val="bg1"/>
                </a:solidFill>
              </a:rPr>
              <a:t>så</a:t>
            </a:r>
            <a:r>
              <a:rPr lang="en-US" sz="1600" dirty="0">
                <a:solidFill>
                  <a:schemeClr val="bg1"/>
                </a:solidFill>
              </a:rPr>
              <a:t> </a:t>
            </a:r>
            <a:r>
              <a:rPr lang="en-US" sz="1600" dirty="0" err="1">
                <a:solidFill>
                  <a:schemeClr val="bg1"/>
                </a:solidFill>
              </a:rPr>
              <a:t>har</a:t>
            </a:r>
            <a:r>
              <a:rPr lang="en-US" sz="1600" dirty="0">
                <a:solidFill>
                  <a:schemeClr val="bg1"/>
                </a:solidFill>
              </a:rPr>
              <a:t> nu </a:t>
            </a:r>
            <a:r>
              <a:rPr lang="en-US" sz="1600" dirty="0" err="1">
                <a:solidFill>
                  <a:schemeClr val="bg1"/>
                </a:solidFill>
              </a:rPr>
              <a:t>klubben</a:t>
            </a:r>
            <a:r>
              <a:rPr lang="en-US" sz="1600" dirty="0">
                <a:solidFill>
                  <a:schemeClr val="bg1"/>
                </a:solidFill>
              </a:rPr>
              <a:t> </a:t>
            </a:r>
            <a:r>
              <a:rPr lang="en-US" sz="1600" dirty="0" err="1">
                <a:solidFill>
                  <a:schemeClr val="bg1"/>
                </a:solidFill>
              </a:rPr>
              <a:t>infört</a:t>
            </a:r>
            <a:r>
              <a:rPr lang="en-US" sz="1600" dirty="0">
                <a:solidFill>
                  <a:schemeClr val="bg1"/>
                </a:solidFill>
              </a:rPr>
              <a:t> </a:t>
            </a:r>
            <a:r>
              <a:rPr lang="en-US" sz="1600" dirty="0" err="1">
                <a:solidFill>
                  <a:schemeClr val="bg1"/>
                </a:solidFill>
              </a:rPr>
              <a:t>mobilförbud</a:t>
            </a:r>
            <a:r>
              <a:rPr lang="en-US" sz="1600" dirty="0">
                <a:solidFill>
                  <a:schemeClr val="bg1"/>
                </a:solidFill>
              </a:rPr>
              <a:t> i </a:t>
            </a:r>
            <a:r>
              <a:rPr lang="en-US" sz="1600" dirty="0" err="1">
                <a:solidFill>
                  <a:schemeClr val="bg1"/>
                </a:solidFill>
              </a:rPr>
              <a:t>omklädningsrum</a:t>
            </a:r>
            <a:r>
              <a:rPr lang="en-US" sz="1600" dirty="0">
                <a:solidFill>
                  <a:schemeClr val="bg1"/>
                </a:solidFill>
              </a:rPr>
              <a:t>.</a:t>
            </a:r>
          </a:p>
          <a:p>
            <a:r>
              <a:rPr lang="en-US" sz="1600" dirty="0" err="1">
                <a:solidFill>
                  <a:schemeClr val="bg1"/>
                </a:solidFill>
              </a:rPr>
              <a:t>Regler</a:t>
            </a:r>
            <a:r>
              <a:rPr lang="en-US" sz="1600" dirty="0">
                <a:solidFill>
                  <a:schemeClr val="bg1"/>
                </a:solidFill>
              </a:rPr>
              <a:t> </a:t>
            </a:r>
            <a:r>
              <a:rPr lang="en-US" sz="1600" dirty="0" err="1">
                <a:solidFill>
                  <a:schemeClr val="bg1"/>
                </a:solidFill>
              </a:rPr>
              <a:t>finns</a:t>
            </a:r>
            <a:r>
              <a:rPr lang="en-US" sz="1600" dirty="0">
                <a:solidFill>
                  <a:schemeClr val="bg1"/>
                </a:solidFill>
              </a:rPr>
              <a:t> </a:t>
            </a:r>
            <a:r>
              <a:rPr lang="en-US" sz="1600" dirty="0" err="1">
                <a:solidFill>
                  <a:schemeClr val="bg1"/>
                </a:solidFill>
              </a:rPr>
              <a:t>bifogat</a:t>
            </a:r>
            <a:r>
              <a:rPr lang="en-US" sz="1600" dirty="0">
                <a:solidFill>
                  <a:schemeClr val="bg1"/>
                </a:solidFill>
              </a:rPr>
              <a:t> </a:t>
            </a:r>
            <a:r>
              <a:rPr lang="en-US" sz="1600" dirty="0" err="1">
                <a:solidFill>
                  <a:schemeClr val="bg1"/>
                </a:solidFill>
              </a:rPr>
              <a:t>och</a:t>
            </a:r>
            <a:r>
              <a:rPr lang="en-US" sz="1600" dirty="0">
                <a:solidFill>
                  <a:schemeClr val="bg1"/>
                </a:solidFill>
              </a:rPr>
              <a:t> </a:t>
            </a:r>
            <a:r>
              <a:rPr lang="en-US" sz="1600" dirty="0" err="1">
                <a:solidFill>
                  <a:schemeClr val="bg1"/>
                </a:solidFill>
              </a:rPr>
              <a:t>har</a:t>
            </a:r>
            <a:r>
              <a:rPr lang="en-US" sz="1600" dirty="0">
                <a:solidFill>
                  <a:schemeClr val="bg1"/>
                </a:solidFill>
              </a:rPr>
              <a:t> </a:t>
            </a:r>
            <a:r>
              <a:rPr lang="en-US" sz="1600" dirty="0" err="1">
                <a:solidFill>
                  <a:schemeClr val="bg1"/>
                </a:solidFill>
              </a:rPr>
              <a:t>gått</a:t>
            </a:r>
            <a:r>
              <a:rPr lang="en-US" sz="1600" dirty="0">
                <a:solidFill>
                  <a:schemeClr val="bg1"/>
                </a:solidFill>
              </a:rPr>
              <a:t> </a:t>
            </a:r>
            <a:r>
              <a:rPr lang="en-US" sz="1600" dirty="0" err="1">
                <a:solidFill>
                  <a:schemeClr val="bg1"/>
                </a:solidFill>
              </a:rPr>
              <a:t>ut</a:t>
            </a:r>
            <a:r>
              <a:rPr lang="en-US" sz="1600" dirty="0">
                <a:solidFill>
                  <a:schemeClr val="bg1"/>
                </a:solidFill>
              </a:rPr>
              <a:t> till </a:t>
            </a:r>
            <a:r>
              <a:rPr lang="en-US" sz="1600" dirty="0" err="1">
                <a:solidFill>
                  <a:schemeClr val="bg1"/>
                </a:solidFill>
              </a:rPr>
              <a:t>alla</a:t>
            </a:r>
            <a:r>
              <a:rPr lang="en-US" sz="1600" dirty="0">
                <a:solidFill>
                  <a:schemeClr val="bg1"/>
                </a:solidFill>
              </a:rPr>
              <a:t> i </a:t>
            </a:r>
            <a:r>
              <a:rPr lang="en-US" sz="1600" dirty="0" err="1">
                <a:solidFill>
                  <a:schemeClr val="bg1"/>
                </a:solidFill>
              </a:rPr>
              <a:t>klubben</a:t>
            </a:r>
            <a:r>
              <a:rPr lang="en-US" sz="1600" dirty="0">
                <a:solidFill>
                  <a:schemeClr val="bg1"/>
                </a:solidFill>
              </a:rPr>
              <a:t>.</a:t>
            </a:r>
          </a:p>
          <a:p>
            <a:endParaRPr lang="en-US" sz="1600" dirty="0">
              <a:solidFill>
                <a:schemeClr val="bg1"/>
              </a:solidFill>
            </a:endParaRPr>
          </a:p>
          <a:p>
            <a:r>
              <a:rPr lang="en-US" sz="1600" dirty="0" err="1">
                <a:solidFill>
                  <a:schemeClr val="bg1"/>
                </a:solidFill>
              </a:rPr>
              <a:t>Förutom</a:t>
            </a:r>
            <a:r>
              <a:rPr lang="en-US" sz="1600" dirty="0">
                <a:solidFill>
                  <a:schemeClr val="bg1"/>
                </a:solidFill>
              </a:rPr>
              <a:t> det </a:t>
            </a:r>
            <a:r>
              <a:rPr lang="en-US" sz="1600" dirty="0" err="1">
                <a:solidFill>
                  <a:schemeClr val="bg1"/>
                </a:solidFill>
              </a:rPr>
              <a:t>så</a:t>
            </a:r>
            <a:r>
              <a:rPr lang="en-US" sz="1600" dirty="0">
                <a:solidFill>
                  <a:schemeClr val="bg1"/>
                </a:solidFill>
              </a:rPr>
              <a:t> för vi </a:t>
            </a:r>
            <a:r>
              <a:rPr lang="en-US" sz="1600" dirty="0" err="1">
                <a:solidFill>
                  <a:schemeClr val="bg1"/>
                </a:solidFill>
              </a:rPr>
              <a:t>samtal</a:t>
            </a:r>
            <a:r>
              <a:rPr lang="en-US" sz="1600" dirty="0">
                <a:solidFill>
                  <a:schemeClr val="bg1"/>
                </a:solidFill>
              </a:rPr>
              <a:t> </a:t>
            </a:r>
            <a:r>
              <a:rPr lang="en-US" sz="1600" dirty="0" err="1">
                <a:solidFill>
                  <a:schemeClr val="bg1"/>
                </a:solidFill>
              </a:rPr>
              <a:t>när</a:t>
            </a:r>
            <a:r>
              <a:rPr lang="en-US" sz="1600" dirty="0">
                <a:solidFill>
                  <a:schemeClr val="bg1"/>
                </a:solidFill>
              </a:rPr>
              <a:t> </a:t>
            </a:r>
            <a:r>
              <a:rPr lang="en-US" sz="1600" dirty="0" err="1">
                <a:solidFill>
                  <a:schemeClr val="bg1"/>
                </a:solidFill>
              </a:rPr>
              <a:t>behov</a:t>
            </a:r>
            <a:r>
              <a:rPr lang="en-US" sz="1600" dirty="0">
                <a:solidFill>
                  <a:schemeClr val="bg1"/>
                </a:solidFill>
              </a:rPr>
              <a:t> </a:t>
            </a:r>
            <a:r>
              <a:rPr lang="en-US" sz="1600" dirty="0" err="1">
                <a:solidFill>
                  <a:schemeClr val="bg1"/>
                </a:solidFill>
              </a:rPr>
              <a:t>finns</a:t>
            </a:r>
            <a:r>
              <a:rPr lang="en-US" sz="1600" dirty="0">
                <a:solidFill>
                  <a:schemeClr val="bg1"/>
                </a:solidFill>
              </a:rPr>
              <a:t> om </a:t>
            </a:r>
            <a:r>
              <a:rPr lang="en-US" sz="1600" dirty="0" err="1">
                <a:solidFill>
                  <a:schemeClr val="bg1"/>
                </a:solidFill>
              </a:rPr>
              <a:t>hur</a:t>
            </a:r>
            <a:r>
              <a:rPr lang="en-US" sz="1600" dirty="0">
                <a:solidFill>
                  <a:schemeClr val="bg1"/>
                </a:solidFill>
              </a:rPr>
              <a:t> vi </a:t>
            </a:r>
            <a:r>
              <a:rPr lang="en-US" sz="1600" dirty="0" err="1">
                <a:solidFill>
                  <a:schemeClr val="bg1"/>
                </a:solidFill>
              </a:rPr>
              <a:t>vårdar</a:t>
            </a:r>
            <a:r>
              <a:rPr lang="en-US" sz="1600" dirty="0">
                <a:solidFill>
                  <a:schemeClr val="bg1"/>
                </a:solidFill>
              </a:rPr>
              <a:t> </a:t>
            </a:r>
            <a:r>
              <a:rPr lang="en-US" sz="1600" dirty="0" err="1">
                <a:solidFill>
                  <a:schemeClr val="bg1"/>
                </a:solidFill>
              </a:rPr>
              <a:t>vårt</a:t>
            </a:r>
            <a:r>
              <a:rPr lang="en-US" sz="1600" dirty="0">
                <a:solidFill>
                  <a:schemeClr val="bg1"/>
                </a:solidFill>
              </a:rPr>
              <a:t> </a:t>
            </a:r>
            <a:r>
              <a:rPr lang="en-US" sz="1600" dirty="0" err="1">
                <a:solidFill>
                  <a:schemeClr val="bg1"/>
                </a:solidFill>
              </a:rPr>
              <a:t>språkbruk</a:t>
            </a:r>
            <a:r>
              <a:rPr lang="en-US" sz="1600" dirty="0">
                <a:solidFill>
                  <a:schemeClr val="bg1"/>
                </a:solidFill>
              </a:rPr>
              <a:t> </a:t>
            </a:r>
            <a:r>
              <a:rPr lang="en-US" sz="1600" dirty="0" err="1">
                <a:solidFill>
                  <a:schemeClr val="bg1"/>
                </a:solidFill>
              </a:rPr>
              <a:t>och</a:t>
            </a:r>
            <a:r>
              <a:rPr lang="en-US" sz="1600" dirty="0">
                <a:solidFill>
                  <a:schemeClr val="bg1"/>
                </a:solidFill>
              </a:rPr>
              <a:t> </a:t>
            </a:r>
            <a:r>
              <a:rPr lang="en-US" sz="1600" dirty="0" err="1">
                <a:solidFill>
                  <a:schemeClr val="bg1"/>
                </a:solidFill>
              </a:rPr>
              <a:t>hur</a:t>
            </a:r>
            <a:r>
              <a:rPr lang="en-US" sz="1600" dirty="0">
                <a:solidFill>
                  <a:schemeClr val="bg1"/>
                </a:solidFill>
              </a:rPr>
              <a:t> vi </a:t>
            </a:r>
            <a:r>
              <a:rPr lang="en-US" sz="1600" dirty="0" err="1">
                <a:solidFill>
                  <a:schemeClr val="bg1"/>
                </a:solidFill>
              </a:rPr>
              <a:t>vårdar</a:t>
            </a:r>
            <a:r>
              <a:rPr lang="en-US" sz="1600" dirty="0">
                <a:solidFill>
                  <a:schemeClr val="bg1"/>
                </a:solidFill>
              </a:rPr>
              <a:t> </a:t>
            </a:r>
            <a:r>
              <a:rPr lang="en-US" sz="1600" dirty="0" err="1">
                <a:solidFill>
                  <a:schemeClr val="bg1"/>
                </a:solidFill>
              </a:rPr>
              <a:t>respekt</a:t>
            </a:r>
            <a:r>
              <a:rPr lang="en-US" sz="1600" dirty="0">
                <a:solidFill>
                  <a:schemeClr val="bg1"/>
                </a:solidFill>
              </a:rPr>
              <a:t> till </a:t>
            </a:r>
            <a:r>
              <a:rPr lang="en-US" sz="1600" dirty="0" err="1">
                <a:solidFill>
                  <a:schemeClr val="bg1"/>
                </a:solidFill>
              </a:rPr>
              <a:t>varandra</a:t>
            </a:r>
            <a:r>
              <a:rPr lang="en-US" sz="1600" dirty="0">
                <a:solidFill>
                  <a:schemeClr val="bg1"/>
                </a:solidFill>
              </a:rPr>
              <a:t>.</a:t>
            </a:r>
          </a:p>
          <a:p>
            <a:endParaRPr lang="en-US" sz="1600" dirty="0">
              <a:solidFill>
                <a:schemeClr val="bg1"/>
              </a:solidFill>
            </a:endParaRPr>
          </a:p>
          <a:p>
            <a:r>
              <a:rPr lang="en-US" sz="1600" dirty="0" err="1">
                <a:solidFill>
                  <a:schemeClr val="bg1"/>
                </a:solidFill>
              </a:rPr>
              <a:t>Brister</a:t>
            </a:r>
            <a:r>
              <a:rPr lang="en-US" sz="1600" dirty="0">
                <a:solidFill>
                  <a:schemeClr val="bg1"/>
                </a:solidFill>
              </a:rPr>
              <a:t> </a:t>
            </a:r>
            <a:r>
              <a:rPr lang="en-US" sz="1600" dirty="0" err="1">
                <a:solidFill>
                  <a:schemeClr val="bg1"/>
                </a:solidFill>
              </a:rPr>
              <a:t>denna</a:t>
            </a:r>
            <a:r>
              <a:rPr lang="en-US" sz="1600" dirty="0">
                <a:solidFill>
                  <a:schemeClr val="bg1"/>
                </a:solidFill>
              </a:rPr>
              <a:t> </a:t>
            </a:r>
            <a:r>
              <a:rPr lang="en-US" sz="1600" dirty="0" err="1">
                <a:solidFill>
                  <a:schemeClr val="bg1"/>
                </a:solidFill>
              </a:rPr>
              <a:t>respekt</a:t>
            </a:r>
            <a:r>
              <a:rPr lang="en-US" sz="1600" dirty="0">
                <a:solidFill>
                  <a:schemeClr val="bg1"/>
                </a:solidFill>
              </a:rPr>
              <a:t>, </a:t>
            </a:r>
            <a:r>
              <a:rPr lang="en-US" sz="1600" dirty="0" err="1">
                <a:solidFill>
                  <a:schemeClr val="bg1"/>
                </a:solidFill>
              </a:rPr>
              <a:t>kommer</a:t>
            </a:r>
            <a:r>
              <a:rPr lang="en-US" sz="1600" dirty="0">
                <a:solidFill>
                  <a:schemeClr val="bg1"/>
                </a:solidFill>
              </a:rPr>
              <a:t> det </a:t>
            </a:r>
            <a:r>
              <a:rPr lang="en-US" sz="1600" dirty="0" err="1">
                <a:solidFill>
                  <a:schemeClr val="bg1"/>
                </a:solidFill>
              </a:rPr>
              <a:t>ligga</a:t>
            </a:r>
            <a:r>
              <a:rPr lang="en-US" sz="1600" dirty="0">
                <a:solidFill>
                  <a:schemeClr val="bg1"/>
                </a:solidFill>
              </a:rPr>
              <a:t> till </a:t>
            </a:r>
            <a:r>
              <a:rPr lang="en-US" sz="1600" dirty="0" err="1">
                <a:solidFill>
                  <a:schemeClr val="bg1"/>
                </a:solidFill>
              </a:rPr>
              <a:t>grund</a:t>
            </a:r>
            <a:r>
              <a:rPr lang="en-US" sz="1600" dirty="0">
                <a:solidFill>
                  <a:schemeClr val="bg1"/>
                </a:solidFill>
              </a:rPr>
              <a:t> för </a:t>
            </a:r>
            <a:r>
              <a:rPr lang="en-US" sz="1600" dirty="0" err="1">
                <a:solidFill>
                  <a:schemeClr val="bg1"/>
                </a:solidFill>
              </a:rPr>
              <a:t>uttagning</a:t>
            </a:r>
            <a:r>
              <a:rPr lang="en-US" sz="1600" dirty="0">
                <a:solidFill>
                  <a:schemeClr val="bg1"/>
                </a:solidFill>
              </a:rPr>
              <a:t> till matcher. </a:t>
            </a:r>
          </a:p>
          <a:p>
            <a:r>
              <a:rPr lang="en-US" sz="1600" dirty="0" err="1">
                <a:solidFill>
                  <a:schemeClr val="bg1"/>
                </a:solidFill>
              </a:rPr>
              <a:t>Uttag</a:t>
            </a:r>
            <a:r>
              <a:rPr lang="en-US" sz="1600" dirty="0">
                <a:solidFill>
                  <a:schemeClr val="bg1"/>
                </a:solidFill>
              </a:rPr>
              <a:t> till matcher </a:t>
            </a:r>
            <a:r>
              <a:rPr lang="en-US" sz="1600" dirty="0" err="1">
                <a:solidFill>
                  <a:schemeClr val="bg1"/>
                </a:solidFill>
              </a:rPr>
              <a:t>bygger</a:t>
            </a:r>
            <a:r>
              <a:rPr lang="en-US" sz="1600" dirty="0">
                <a:solidFill>
                  <a:schemeClr val="bg1"/>
                </a:solidFill>
              </a:rPr>
              <a:t> </a:t>
            </a:r>
            <a:r>
              <a:rPr lang="en-US" sz="1600" dirty="0" err="1">
                <a:solidFill>
                  <a:schemeClr val="bg1"/>
                </a:solidFill>
              </a:rPr>
              <a:t>på</a:t>
            </a:r>
            <a:r>
              <a:rPr lang="en-US" sz="1600" dirty="0">
                <a:solidFill>
                  <a:schemeClr val="bg1"/>
                </a:solidFill>
              </a:rPr>
              <a:t> </a:t>
            </a:r>
            <a:r>
              <a:rPr lang="en-US" sz="1600" dirty="0" err="1">
                <a:solidFill>
                  <a:schemeClr val="bg1"/>
                </a:solidFill>
              </a:rPr>
              <a:t>träningsnärvaro</a:t>
            </a:r>
            <a:r>
              <a:rPr lang="en-US" sz="1600" dirty="0">
                <a:solidFill>
                  <a:schemeClr val="bg1"/>
                </a:solidFill>
              </a:rPr>
              <a:t> OCH </a:t>
            </a:r>
            <a:r>
              <a:rPr lang="en-US" sz="1600" dirty="0" err="1">
                <a:solidFill>
                  <a:schemeClr val="bg1"/>
                </a:solidFill>
              </a:rPr>
              <a:t>inställning</a:t>
            </a:r>
            <a:r>
              <a:rPr lang="en-US" sz="1600" dirty="0">
                <a:solidFill>
                  <a:schemeClr val="bg1"/>
                </a:solidFill>
              </a:rPr>
              <a:t>!</a:t>
            </a:r>
          </a:p>
          <a:p>
            <a:endParaRPr lang="en-US" sz="1600" dirty="0">
              <a:solidFill>
                <a:schemeClr val="bg1"/>
              </a:solidFill>
            </a:endParaRPr>
          </a:p>
          <a:p>
            <a:r>
              <a:rPr lang="en-US" sz="1600" b="1" i="1" dirty="0" err="1">
                <a:solidFill>
                  <a:schemeClr val="bg1"/>
                </a:solidFill>
              </a:rPr>
              <a:t>Vill</a:t>
            </a:r>
            <a:r>
              <a:rPr lang="en-US" sz="1600" b="1" i="1" dirty="0">
                <a:solidFill>
                  <a:schemeClr val="bg1"/>
                </a:solidFill>
              </a:rPr>
              <a:t> dock </a:t>
            </a:r>
            <a:r>
              <a:rPr lang="en-US" sz="1600" b="1" i="1" dirty="0" err="1">
                <a:solidFill>
                  <a:schemeClr val="bg1"/>
                </a:solidFill>
              </a:rPr>
              <a:t>tillägga</a:t>
            </a:r>
            <a:r>
              <a:rPr lang="en-US" sz="1600" b="1" i="1" dirty="0">
                <a:solidFill>
                  <a:schemeClr val="bg1"/>
                </a:solidFill>
              </a:rPr>
              <a:t>:</a:t>
            </a:r>
          </a:p>
          <a:p>
            <a:r>
              <a:rPr lang="en-US" sz="1600" dirty="0">
                <a:solidFill>
                  <a:schemeClr val="bg1"/>
                </a:solidFill>
              </a:rPr>
              <a:t>Vi </a:t>
            </a:r>
            <a:r>
              <a:rPr lang="en-US" sz="1600" dirty="0" err="1">
                <a:solidFill>
                  <a:schemeClr val="bg1"/>
                </a:solidFill>
              </a:rPr>
              <a:t>har</a:t>
            </a:r>
            <a:r>
              <a:rPr lang="en-US" sz="1600" dirty="0">
                <a:solidFill>
                  <a:schemeClr val="bg1"/>
                </a:solidFill>
              </a:rPr>
              <a:t> </a:t>
            </a:r>
            <a:r>
              <a:rPr lang="en-US" sz="1600" dirty="0" err="1">
                <a:solidFill>
                  <a:schemeClr val="bg1"/>
                </a:solidFill>
              </a:rPr>
              <a:t>en</a:t>
            </a:r>
            <a:r>
              <a:rPr lang="en-US" sz="1600" dirty="0">
                <a:solidFill>
                  <a:schemeClr val="bg1"/>
                </a:solidFill>
              </a:rPr>
              <a:t> </a:t>
            </a:r>
            <a:r>
              <a:rPr lang="en-US" sz="1600" dirty="0" err="1">
                <a:solidFill>
                  <a:schemeClr val="bg1"/>
                </a:solidFill>
              </a:rPr>
              <a:t>vilja</a:t>
            </a:r>
            <a:r>
              <a:rPr lang="en-US" sz="1600" dirty="0">
                <a:solidFill>
                  <a:schemeClr val="bg1"/>
                </a:solidFill>
              </a:rPr>
              <a:t> </a:t>
            </a:r>
            <a:r>
              <a:rPr lang="en-US" sz="1600" dirty="0" err="1">
                <a:solidFill>
                  <a:schemeClr val="bg1"/>
                </a:solidFill>
              </a:rPr>
              <a:t>och</a:t>
            </a:r>
            <a:r>
              <a:rPr lang="en-US" sz="1600" dirty="0">
                <a:solidFill>
                  <a:schemeClr val="bg1"/>
                </a:solidFill>
              </a:rPr>
              <a:t> passion för </a:t>
            </a:r>
            <a:r>
              <a:rPr lang="en-US" sz="1600" dirty="0" err="1">
                <a:solidFill>
                  <a:schemeClr val="bg1"/>
                </a:solidFill>
              </a:rPr>
              <a:t>att</a:t>
            </a:r>
            <a:r>
              <a:rPr lang="en-US" sz="1600" dirty="0">
                <a:solidFill>
                  <a:schemeClr val="bg1"/>
                </a:solidFill>
              </a:rPr>
              <a:t> </a:t>
            </a:r>
            <a:r>
              <a:rPr lang="en-US" sz="1600" dirty="0" err="1">
                <a:solidFill>
                  <a:schemeClr val="bg1"/>
                </a:solidFill>
              </a:rPr>
              <a:t>fostra</a:t>
            </a:r>
            <a:r>
              <a:rPr lang="en-US" sz="1600" dirty="0">
                <a:solidFill>
                  <a:schemeClr val="bg1"/>
                </a:solidFill>
              </a:rPr>
              <a:t> </a:t>
            </a:r>
            <a:r>
              <a:rPr lang="en-US" sz="1600" dirty="0" err="1">
                <a:solidFill>
                  <a:schemeClr val="bg1"/>
                </a:solidFill>
              </a:rPr>
              <a:t>hockeyspelare</a:t>
            </a:r>
            <a:r>
              <a:rPr lang="en-US" sz="1600" dirty="0">
                <a:solidFill>
                  <a:schemeClr val="bg1"/>
                </a:solidFill>
              </a:rPr>
              <a:t> – det </a:t>
            </a:r>
            <a:r>
              <a:rPr lang="en-US" sz="1600" dirty="0" err="1">
                <a:solidFill>
                  <a:schemeClr val="bg1"/>
                </a:solidFill>
              </a:rPr>
              <a:t>innebär</a:t>
            </a:r>
            <a:r>
              <a:rPr lang="en-US" sz="1600" dirty="0">
                <a:solidFill>
                  <a:schemeClr val="bg1"/>
                </a:solidFill>
              </a:rPr>
              <a:t> </a:t>
            </a:r>
            <a:r>
              <a:rPr lang="en-US" sz="1600" dirty="0" err="1">
                <a:solidFill>
                  <a:schemeClr val="bg1"/>
                </a:solidFill>
              </a:rPr>
              <a:t>lära</a:t>
            </a:r>
            <a:r>
              <a:rPr lang="en-US" sz="1600" dirty="0">
                <a:solidFill>
                  <a:schemeClr val="bg1"/>
                </a:solidFill>
              </a:rPr>
              <a:t> </a:t>
            </a:r>
            <a:r>
              <a:rPr lang="en-US" sz="1600" dirty="0" err="1">
                <a:solidFill>
                  <a:schemeClr val="bg1"/>
                </a:solidFill>
              </a:rPr>
              <a:t>ut</a:t>
            </a:r>
            <a:r>
              <a:rPr lang="en-US" sz="1600" dirty="0">
                <a:solidFill>
                  <a:schemeClr val="bg1"/>
                </a:solidFill>
              </a:rPr>
              <a:t> hockey </a:t>
            </a:r>
            <a:r>
              <a:rPr lang="en-US" sz="1600" dirty="0" err="1">
                <a:solidFill>
                  <a:schemeClr val="bg1"/>
                </a:solidFill>
              </a:rPr>
              <a:t>kunskaper</a:t>
            </a:r>
            <a:r>
              <a:rPr lang="en-US" sz="1600" dirty="0">
                <a:solidFill>
                  <a:schemeClr val="bg1"/>
                </a:solidFill>
              </a:rPr>
              <a:t> </a:t>
            </a:r>
            <a:r>
              <a:rPr lang="en-US" sz="1600" dirty="0" err="1">
                <a:solidFill>
                  <a:schemeClr val="bg1"/>
                </a:solidFill>
              </a:rPr>
              <a:t>och</a:t>
            </a:r>
            <a:r>
              <a:rPr lang="en-US" sz="1600" dirty="0">
                <a:solidFill>
                  <a:schemeClr val="bg1"/>
                </a:solidFill>
              </a:rPr>
              <a:t> </a:t>
            </a:r>
            <a:r>
              <a:rPr lang="en-US" sz="1600" dirty="0" err="1">
                <a:solidFill>
                  <a:schemeClr val="bg1"/>
                </a:solidFill>
              </a:rPr>
              <a:t>fostra</a:t>
            </a:r>
            <a:r>
              <a:rPr lang="en-US" sz="1600" dirty="0">
                <a:solidFill>
                  <a:schemeClr val="bg1"/>
                </a:solidFill>
              </a:rPr>
              <a:t> </a:t>
            </a:r>
            <a:r>
              <a:rPr lang="en-US" sz="1600" dirty="0" err="1">
                <a:solidFill>
                  <a:schemeClr val="bg1"/>
                </a:solidFill>
              </a:rPr>
              <a:t>hockeyspelare</a:t>
            </a:r>
            <a:r>
              <a:rPr lang="en-US" sz="1600" dirty="0">
                <a:solidFill>
                  <a:schemeClr val="bg1"/>
                </a:solidFill>
              </a:rPr>
              <a:t> ,</a:t>
            </a:r>
            <a:r>
              <a:rPr lang="en-US" sz="1600" dirty="0" err="1">
                <a:solidFill>
                  <a:schemeClr val="bg1"/>
                </a:solidFill>
              </a:rPr>
              <a:t>hur</a:t>
            </a:r>
            <a:r>
              <a:rPr lang="en-US" sz="1600" dirty="0">
                <a:solidFill>
                  <a:schemeClr val="bg1"/>
                </a:solidFill>
              </a:rPr>
              <a:t> vi </a:t>
            </a:r>
            <a:r>
              <a:rPr lang="en-US" sz="1600" dirty="0" err="1">
                <a:solidFill>
                  <a:schemeClr val="bg1"/>
                </a:solidFill>
              </a:rPr>
              <a:t>agerar</a:t>
            </a:r>
            <a:r>
              <a:rPr lang="en-US" sz="1600" dirty="0">
                <a:solidFill>
                  <a:schemeClr val="bg1"/>
                </a:solidFill>
              </a:rPr>
              <a:t> </a:t>
            </a:r>
            <a:r>
              <a:rPr lang="en-US" sz="1600" dirty="0" err="1">
                <a:solidFill>
                  <a:schemeClr val="bg1"/>
                </a:solidFill>
              </a:rPr>
              <a:t>inför</a:t>
            </a:r>
            <a:r>
              <a:rPr lang="en-US" sz="1600" dirty="0">
                <a:solidFill>
                  <a:schemeClr val="bg1"/>
                </a:solidFill>
              </a:rPr>
              <a:t> med- </a:t>
            </a:r>
            <a:r>
              <a:rPr lang="en-US" sz="1600" dirty="0" err="1">
                <a:solidFill>
                  <a:schemeClr val="bg1"/>
                </a:solidFill>
              </a:rPr>
              <a:t>och</a:t>
            </a:r>
            <a:r>
              <a:rPr lang="en-US" sz="1600" dirty="0">
                <a:solidFill>
                  <a:schemeClr val="bg1"/>
                </a:solidFill>
              </a:rPr>
              <a:t> </a:t>
            </a:r>
            <a:r>
              <a:rPr lang="en-US" sz="1600" dirty="0" err="1">
                <a:solidFill>
                  <a:schemeClr val="bg1"/>
                </a:solidFill>
              </a:rPr>
              <a:t>motspelare</a:t>
            </a:r>
            <a:r>
              <a:rPr lang="en-US" sz="1600" dirty="0">
                <a:solidFill>
                  <a:schemeClr val="bg1"/>
                </a:solidFill>
              </a:rPr>
              <a:t>, </a:t>
            </a:r>
            <a:r>
              <a:rPr lang="en-US" sz="1600" dirty="0" err="1">
                <a:solidFill>
                  <a:schemeClr val="bg1"/>
                </a:solidFill>
              </a:rPr>
              <a:t>domare</a:t>
            </a:r>
            <a:r>
              <a:rPr lang="en-US" sz="1600" dirty="0">
                <a:solidFill>
                  <a:schemeClr val="bg1"/>
                </a:solidFill>
              </a:rPr>
              <a:t> </a:t>
            </a:r>
            <a:r>
              <a:rPr lang="en-US" sz="1600" dirty="0" err="1">
                <a:solidFill>
                  <a:schemeClr val="bg1"/>
                </a:solidFill>
              </a:rPr>
              <a:t>och</a:t>
            </a:r>
            <a:r>
              <a:rPr lang="en-US" sz="1600" dirty="0">
                <a:solidFill>
                  <a:schemeClr val="bg1"/>
                </a:solidFill>
              </a:rPr>
              <a:t> </a:t>
            </a:r>
            <a:r>
              <a:rPr lang="en-US" sz="1600" dirty="0" err="1">
                <a:solidFill>
                  <a:schemeClr val="bg1"/>
                </a:solidFill>
              </a:rPr>
              <a:t>ledare</a:t>
            </a:r>
            <a:r>
              <a:rPr lang="en-US" sz="1600" dirty="0">
                <a:solidFill>
                  <a:schemeClr val="bg1"/>
                </a:solidFill>
              </a:rPr>
              <a:t>, men vi </a:t>
            </a:r>
            <a:r>
              <a:rPr lang="en-US" sz="1600" dirty="0" err="1">
                <a:solidFill>
                  <a:schemeClr val="bg1"/>
                </a:solidFill>
              </a:rPr>
              <a:t>kan</a:t>
            </a:r>
            <a:r>
              <a:rPr lang="en-US" sz="1600" dirty="0">
                <a:solidFill>
                  <a:schemeClr val="bg1"/>
                </a:solidFill>
              </a:rPr>
              <a:t> </a:t>
            </a:r>
            <a:r>
              <a:rPr lang="en-US" sz="1600" dirty="0" err="1">
                <a:solidFill>
                  <a:schemeClr val="bg1"/>
                </a:solidFill>
              </a:rPr>
              <a:t>inte</a:t>
            </a:r>
            <a:r>
              <a:rPr lang="en-US" sz="1600" dirty="0">
                <a:solidFill>
                  <a:schemeClr val="bg1"/>
                </a:solidFill>
              </a:rPr>
              <a:t> </a:t>
            </a:r>
            <a:r>
              <a:rPr lang="en-US" sz="1600" dirty="0" err="1">
                <a:solidFill>
                  <a:schemeClr val="bg1"/>
                </a:solidFill>
              </a:rPr>
              <a:t>ansvar</a:t>
            </a:r>
            <a:r>
              <a:rPr lang="en-US" sz="1600" dirty="0">
                <a:solidFill>
                  <a:schemeClr val="bg1"/>
                </a:solidFill>
              </a:rPr>
              <a:t> för </a:t>
            </a:r>
            <a:r>
              <a:rPr lang="en-US" sz="1600" dirty="0" err="1">
                <a:solidFill>
                  <a:schemeClr val="bg1"/>
                </a:solidFill>
              </a:rPr>
              <a:t>att</a:t>
            </a:r>
            <a:r>
              <a:rPr lang="en-US" sz="1600" dirty="0">
                <a:solidFill>
                  <a:schemeClr val="bg1"/>
                </a:solidFill>
              </a:rPr>
              <a:t> </a:t>
            </a:r>
            <a:r>
              <a:rPr lang="en-US" sz="1600" dirty="0" err="1">
                <a:solidFill>
                  <a:schemeClr val="bg1"/>
                </a:solidFill>
              </a:rPr>
              <a:t>uppfostra</a:t>
            </a:r>
            <a:r>
              <a:rPr lang="en-US" sz="1600" dirty="0">
                <a:solidFill>
                  <a:schemeClr val="bg1"/>
                </a:solidFill>
              </a:rPr>
              <a:t>. </a:t>
            </a:r>
          </a:p>
          <a:p>
            <a:endParaRPr lang="en-US" sz="1600" dirty="0">
              <a:solidFill>
                <a:schemeClr val="bg1"/>
              </a:solidFill>
            </a:endParaRPr>
          </a:p>
        </p:txBody>
      </p:sp>
    </p:spTree>
    <p:extLst>
      <p:ext uri="{BB962C8B-B14F-4D97-AF65-F5344CB8AC3E}">
        <p14:creationId xmlns:p14="http://schemas.microsoft.com/office/powerpoint/2010/main" val="280914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698DEC-C5FC-4D90-A712-5ABECC38B073}"/>
              </a:ext>
            </a:extLst>
          </p:cNvPr>
          <p:cNvSpPr txBox="1"/>
          <p:nvPr/>
        </p:nvSpPr>
        <p:spPr>
          <a:xfrm>
            <a:off x="9124506" y="1578450"/>
            <a:ext cx="66075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A-lag</a:t>
            </a:r>
          </a:p>
        </p:txBody>
      </p:sp>
      <p:sp>
        <p:nvSpPr>
          <p:cNvPr id="7" name="TextBox 6">
            <a:extLst>
              <a:ext uri="{FF2B5EF4-FFF2-40B4-BE49-F238E27FC236}">
                <a16:creationId xmlns:a16="http://schemas.microsoft.com/office/drawing/2014/main" id="{8B6B10CB-7347-4087-BBF4-2B42CE921C59}"/>
              </a:ext>
            </a:extLst>
          </p:cNvPr>
          <p:cNvSpPr txBox="1"/>
          <p:nvPr/>
        </p:nvSpPr>
        <p:spPr>
          <a:xfrm>
            <a:off x="1345722" y="4722703"/>
            <a:ext cx="7827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a:t>
            </a:r>
            <a:r>
              <a:rPr lang="en-US" dirty="0" err="1"/>
              <a:t>Pojk</a:t>
            </a:r>
            <a:endParaRPr lang="en-US" dirty="0"/>
          </a:p>
        </p:txBody>
      </p:sp>
      <p:sp>
        <p:nvSpPr>
          <p:cNvPr id="8" name="TextBox 7">
            <a:extLst>
              <a:ext uri="{FF2B5EF4-FFF2-40B4-BE49-F238E27FC236}">
                <a16:creationId xmlns:a16="http://schemas.microsoft.com/office/drawing/2014/main" id="{5A8DFCDB-2849-45AD-AEC0-405D87BC0639}"/>
              </a:ext>
            </a:extLst>
          </p:cNvPr>
          <p:cNvSpPr txBox="1"/>
          <p:nvPr/>
        </p:nvSpPr>
        <p:spPr>
          <a:xfrm rot="20178973">
            <a:off x="6104587" y="1999782"/>
            <a:ext cx="2287549" cy="276999"/>
          </a:xfrm>
          <a:prstGeom prst="rect">
            <a:avLst/>
          </a:prstGeom>
          <a:noFill/>
        </p:spPr>
        <p:txBody>
          <a:bodyPr wrap="none" rtlCol="0">
            <a:spAutoFit/>
          </a:bodyPr>
          <a:lstStyle/>
          <a:p>
            <a:r>
              <a:rPr lang="en-US" sz="1200" dirty="0">
                <a:solidFill>
                  <a:schemeClr val="bg1"/>
                </a:solidFill>
              </a:rPr>
              <a:t>4-6 </a:t>
            </a:r>
            <a:r>
              <a:rPr lang="en-US" sz="1200" dirty="0" err="1">
                <a:solidFill>
                  <a:schemeClr val="bg1"/>
                </a:solidFill>
              </a:rPr>
              <a:t>platser</a:t>
            </a:r>
            <a:r>
              <a:rPr lang="en-US" sz="1200" dirty="0">
                <a:solidFill>
                  <a:schemeClr val="bg1"/>
                </a:solidFill>
              </a:rPr>
              <a:t> “</a:t>
            </a:r>
            <a:r>
              <a:rPr lang="en-US" sz="1200" dirty="0" err="1">
                <a:solidFill>
                  <a:schemeClr val="bg1"/>
                </a:solidFill>
              </a:rPr>
              <a:t>rullande</a:t>
            </a:r>
            <a:r>
              <a:rPr lang="en-US" sz="1200" dirty="0">
                <a:solidFill>
                  <a:schemeClr val="bg1"/>
                </a:solidFill>
              </a:rPr>
              <a:t>” </a:t>
            </a:r>
            <a:r>
              <a:rPr lang="en-US" sz="1200" dirty="0" err="1">
                <a:solidFill>
                  <a:schemeClr val="bg1"/>
                </a:solidFill>
              </a:rPr>
              <a:t>för</a:t>
            </a:r>
            <a:r>
              <a:rPr lang="en-US" sz="1200" dirty="0">
                <a:solidFill>
                  <a:schemeClr val="bg1"/>
                </a:solidFill>
              </a:rPr>
              <a:t> </a:t>
            </a:r>
            <a:r>
              <a:rPr lang="en-US" sz="1200" dirty="0" err="1">
                <a:solidFill>
                  <a:schemeClr val="bg1"/>
                </a:solidFill>
              </a:rPr>
              <a:t>Juniorer</a:t>
            </a:r>
            <a:endParaRPr lang="en-US" sz="1200" dirty="0">
              <a:solidFill>
                <a:schemeClr val="bg1"/>
              </a:solidFill>
            </a:endParaRPr>
          </a:p>
        </p:txBody>
      </p:sp>
      <p:sp>
        <p:nvSpPr>
          <p:cNvPr id="11" name="TextBox 10">
            <a:extLst>
              <a:ext uri="{FF2B5EF4-FFF2-40B4-BE49-F238E27FC236}">
                <a16:creationId xmlns:a16="http://schemas.microsoft.com/office/drawing/2014/main" id="{280A8DA9-FCA9-4FA2-AD39-A9756F677D0A}"/>
              </a:ext>
            </a:extLst>
          </p:cNvPr>
          <p:cNvSpPr txBox="1"/>
          <p:nvPr/>
        </p:nvSpPr>
        <p:spPr>
          <a:xfrm rot="20177240">
            <a:off x="2206396" y="3582608"/>
            <a:ext cx="2185406" cy="276999"/>
          </a:xfrm>
          <a:prstGeom prst="rect">
            <a:avLst/>
          </a:prstGeom>
          <a:noFill/>
        </p:spPr>
        <p:txBody>
          <a:bodyPr wrap="none" rtlCol="0">
            <a:spAutoFit/>
          </a:bodyPr>
          <a:lstStyle/>
          <a:p>
            <a:r>
              <a:rPr lang="en-US" sz="1200" dirty="0">
                <a:solidFill>
                  <a:schemeClr val="bg1"/>
                </a:solidFill>
              </a:rPr>
              <a:t>4-6 </a:t>
            </a:r>
            <a:r>
              <a:rPr lang="en-US" sz="1200" dirty="0" err="1">
                <a:solidFill>
                  <a:schemeClr val="bg1"/>
                </a:solidFill>
              </a:rPr>
              <a:t>platser</a:t>
            </a:r>
            <a:r>
              <a:rPr lang="en-US" sz="1200" dirty="0">
                <a:solidFill>
                  <a:schemeClr val="bg1"/>
                </a:solidFill>
              </a:rPr>
              <a:t> “</a:t>
            </a:r>
            <a:r>
              <a:rPr lang="en-US" sz="1200" dirty="0" err="1">
                <a:solidFill>
                  <a:schemeClr val="bg1"/>
                </a:solidFill>
              </a:rPr>
              <a:t>rullande</a:t>
            </a:r>
            <a:r>
              <a:rPr lang="en-US" sz="1200" dirty="0">
                <a:solidFill>
                  <a:schemeClr val="bg1"/>
                </a:solidFill>
              </a:rPr>
              <a:t>” </a:t>
            </a:r>
            <a:r>
              <a:rPr lang="en-US" sz="1200" dirty="0" err="1">
                <a:solidFill>
                  <a:schemeClr val="bg1"/>
                </a:solidFill>
              </a:rPr>
              <a:t>för</a:t>
            </a:r>
            <a:r>
              <a:rPr lang="en-US" sz="1200" dirty="0">
                <a:solidFill>
                  <a:schemeClr val="bg1"/>
                </a:solidFill>
              </a:rPr>
              <a:t> A-</a:t>
            </a:r>
            <a:r>
              <a:rPr lang="en-US" sz="1200" dirty="0" err="1">
                <a:solidFill>
                  <a:schemeClr val="bg1"/>
                </a:solidFill>
              </a:rPr>
              <a:t>pojk</a:t>
            </a:r>
            <a:endParaRPr lang="en-US" sz="1200" dirty="0">
              <a:solidFill>
                <a:schemeClr val="bg1"/>
              </a:solidFill>
            </a:endParaRPr>
          </a:p>
        </p:txBody>
      </p:sp>
      <p:sp>
        <p:nvSpPr>
          <p:cNvPr id="29" name="TextBox 28">
            <a:extLst>
              <a:ext uri="{FF2B5EF4-FFF2-40B4-BE49-F238E27FC236}">
                <a16:creationId xmlns:a16="http://schemas.microsoft.com/office/drawing/2014/main" id="{2420ABA3-D3D2-48DD-B3B7-EEAF7301AB6A}"/>
              </a:ext>
            </a:extLst>
          </p:cNvPr>
          <p:cNvSpPr txBox="1"/>
          <p:nvPr/>
        </p:nvSpPr>
        <p:spPr>
          <a:xfrm>
            <a:off x="3928368" y="562649"/>
            <a:ext cx="4028026" cy="369332"/>
          </a:xfrm>
          <a:prstGeom prst="rect">
            <a:avLst/>
          </a:prstGeom>
          <a:noFill/>
        </p:spPr>
        <p:txBody>
          <a:bodyPr wrap="none" rtlCol="0">
            <a:spAutoFit/>
          </a:bodyPr>
          <a:lstStyle/>
          <a:p>
            <a:r>
              <a:rPr lang="en-US" b="1" dirty="0">
                <a:solidFill>
                  <a:schemeClr val="bg1"/>
                </a:solidFill>
              </a:rPr>
              <a:t>Plan </a:t>
            </a:r>
            <a:r>
              <a:rPr lang="en-US" b="1" dirty="0" err="1">
                <a:solidFill>
                  <a:schemeClr val="bg1"/>
                </a:solidFill>
              </a:rPr>
              <a:t>Hisingen</a:t>
            </a:r>
            <a:r>
              <a:rPr lang="en-US" b="1" dirty="0">
                <a:solidFill>
                  <a:schemeClr val="bg1"/>
                </a:solidFill>
              </a:rPr>
              <a:t> Hockey </a:t>
            </a:r>
            <a:r>
              <a:rPr lang="en-US" b="1" dirty="0" err="1">
                <a:solidFill>
                  <a:schemeClr val="bg1"/>
                </a:solidFill>
              </a:rPr>
              <a:t>Juniorer</a:t>
            </a:r>
            <a:r>
              <a:rPr lang="en-US" b="1" dirty="0">
                <a:solidFill>
                  <a:schemeClr val="bg1"/>
                </a:solidFill>
              </a:rPr>
              <a:t> - 2022/23</a:t>
            </a:r>
          </a:p>
        </p:txBody>
      </p:sp>
      <p:sp>
        <p:nvSpPr>
          <p:cNvPr id="22" name="TextBox 21">
            <a:extLst>
              <a:ext uri="{FF2B5EF4-FFF2-40B4-BE49-F238E27FC236}">
                <a16:creationId xmlns:a16="http://schemas.microsoft.com/office/drawing/2014/main" id="{075878B2-5EF1-43C9-9313-8C18BF591185}"/>
              </a:ext>
            </a:extLst>
          </p:cNvPr>
          <p:cNvSpPr txBox="1"/>
          <p:nvPr/>
        </p:nvSpPr>
        <p:spPr>
          <a:xfrm>
            <a:off x="5117834" y="2833170"/>
            <a:ext cx="949491"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err="1"/>
              <a:t>Juniorer</a:t>
            </a:r>
            <a:endParaRPr lang="en-US" dirty="0"/>
          </a:p>
          <a:p>
            <a:pPr algn="ctr"/>
            <a:r>
              <a:rPr lang="en-US" sz="1000" dirty="0"/>
              <a:t>(J18/J20)</a:t>
            </a:r>
          </a:p>
        </p:txBody>
      </p:sp>
      <p:sp>
        <p:nvSpPr>
          <p:cNvPr id="23" name="TextBox 22">
            <a:extLst>
              <a:ext uri="{FF2B5EF4-FFF2-40B4-BE49-F238E27FC236}">
                <a16:creationId xmlns:a16="http://schemas.microsoft.com/office/drawing/2014/main" id="{64B7DB52-F2C1-4A86-B745-E490877E42C2}"/>
              </a:ext>
            </a:extLst>
          </p:cNvPr>
          <p:cNvSpPr txBox="1"/>
          <p:nvPr/>
        </p:nvSpPr>
        <p:spPr>
          <a:xfrm>
            <a:off x="4484839" y="3890343"/>
            <a:ext cx="2555251" cy="646331"/>
          </a:xfrm>
          <a:prstGeom prst="rect">
            <a:avLst/>
          </a:prstGeom>
          <a:noFill/>
        </p:spPr>
        <p:txBody>
          <a:bodyPr wrap="none" rtlCol="0">
            <a:spAutoFit/>
          </a:bodyPr>
          <a:lstStyle/>
          <a:p>
            <a:pPr algn="ctr"/>
            <a:r>
              <a:rPr lang="en-US" sz="1200" dirty="0">
                <a:solidFill>
                  <a:schemeClr val="bg1"/>
                </a:solidFill>
              </a:rPr>
              <a:t>16 </a:t>
            </a:r>
            <a:r>
              <a:rPr lang="en-US" sz="1200" dirty="0" err="1">
                <a:solidFill>
                  <a:schemeClr val="bg1"/>
                </a:solidFill>
              </a:rPr>
              <a:t>utespelare</a:t>
            </a:r>
            <a:endParaRPr lang="en-US" sz="1200" dirty="0">
              <a:solidFill>
                <a:schemeClr val="bg1"/>
              </a:solidFill>
            </a:endParaRPr>
          </a:p>
          <a:p>
            <a:pPr algn="ctr"/>
            <a:r>
              <a:rPr lang="en-US" sz="1200" dirty="0" err="1">
                <a:solidFill>
                  <a:schemeClr val="bg1"/>
                </a:solidFill>
              </a:rPr>
              <a:t>Dispans</a:t>
            </a:r>
            <a:r>
              <a:rPr lang="en-US" sz="1200" dirty="0">
                <a:solidFill>
                  <a:schemeClr val="bg1"/>
                </a:solidFill>
              </a:rPr>
              <a:t> </a:t>
            </a:r>
            <a:r>
              <a:rPr lang="en-US" sz="1200" dirty="0" err="1">
                <a:solidFill>
                  <a:schemeClr val="bg1"/>
                </a:solidFill>
              </a:rPr>
              <a:t>kommer</a:t>
            </a:r>
            <a:r>
              <a:rPr lang="en-US" sz="1200" dirty="0">
                <a:solidFill>
                  <a:schemeClr val="bg1"/>
                </a:solidFill>
              </a:rPr>
              <a:t> </a:t>
            </a:r>
            <a:r>
              <a:rPr lang="en-US" sz="1200" dirty="0" err="1">
                <a:solidFill>
                  <a:schemeClr val="bg1"/>
                </a:solidFill>
              </a:rPr>
              <a:t>sökas</a:t>
            </a:r>
            <a:r>
              <a:rPr lang="en-US" sz="1200" dirty="0">
                <a:solidFill>
                  <a:schemeClr val="bg1"/>
                </a:solidFill>
              </a:rPr>
              <a:t> </a:t>
            </a:r>
            <a:r>
              <a:rPr lang="en-US" sz="1200" dirty="0" err="1">
                <a:solidFill>
                  <a:schemeClr val="bg1"/>
                </a:solidFill>
              </a:rPr>
              <a:t>för</a:t>
            </a:r>
            <a:r>
              <a:rPr lang="en-US" sz="1200" dirty="0">
                <a:solidFill>
                  <a:schemeClr val="bg1"/>
                </a:solidFill>
              </a:rPr>
              <a:t> J20 </a:t>
            </a:r>
            <a:r>
              <a:rPr lang="en-US" sz="1200" dirty="0" err="1">
                <a:solidFill>
                  <a:schemeClr val="bg1"/>
                </a:solidFill>
              </a:rPr>
              <a:t>spelare</a:t>
            </a:r>
            <a:endParaRPr lang="en-US" sz="1200" dirty="0">
              <a:solidFill>
                <a:schemeClr val="bg1"/>
              </a:solidFill>
            </a:endParaRPr>
          </a:p>
          <a:p>
            <a:pPr algn="ctr"/>
            <a:r>
              <a:rPr lang="en-US" sz="1200" b="1" dirty="0" err="1">
                <a:solidFill>
                  <a:schemeClr val="bg1"/>
                </a:solidFill>
              </a:rPr>
              <a:t>Sökande</a:t>
            </a:r>
            <a:r>
              <a:rPr lang="en-US" sz="1200" b="1" dirty="0">
                <a:solidFill>
                  <a:schemeClr val="bg1"/>
                </a:solidFill>
              </a:rPr>
              <a:t> av </a:t>
            </a:r>
            <a:r>
              <a:rPr lang="en-US" sz="1200" b="1" dirty="0" err="1">
                <a:solidFill>
                  <a:schemeClr val="bg1"/>
                </a:solidFill>
              </a:rPr>
              <a:t>målvakt</a:t>
            </a:r>
            <a:r>
              <a:rPr lang="en-US" sz="1200" b="1" dirty="0">
                <a:solidFill>
                  <a:schemeClr val="bg1"/>
                </a:solidFill>
              </a:rPr>
              <a:t> </a:t>
            </a:r>
            <a:r>
              <a:rPr lang="en-US" sz="1200" b="1" dirty="0" err="1">
                <a:solidFill>
                  <a:schemeClr val="bg1"/>
                </a:solidFill>
              </a:rPr>
              <a:t>pågår</a:t>
            </a:r>
            <a:r>
              <a:rPr lang="en-US" sz="1200" b="1" dirty="0">
                <a:solidFill>
                  <a:schemeClr val="bg1"/>
                </a:solidFill>
              </a:rPr>
              <a:t>...</a:t>
            </a:r>
          </a:p>
        </p:txBody>
      </p:sp>
      <p:sp>
        <p:nvSpPr>
          <p:cNvPr id="30" name="TextBox 29">
            <a:extLst>
              <a:ext uri="{FF2B5EF4-FFF2-40B4-BE49-F238E27FC236}">
                <a16:creationId xmlns:a16="http://schemas.microsoft.com/office/drawing/2014/main" id="{DAB67D38-B14C-42DE-B64A-51DC2F29D890}"/>
              </a:ext>
            </a:extLst>
          </p:cNvPr>
          <p:cNvSpPr txBox="1"/>
          <p:nvPr/>
        </p:nvSpPr>
        <p:spPr>
          <a:xfrm>
            <a:off x="557496" y="1347617"/>
            <a:ext cx="4367093" cy="1200329"/>
          </a:xfrm>
          <a:prstGeom prst="rect">
            <a:avLst/>
          </a:prstGeom>
          <a:noFill/>
        </p:spPr>
        <p:txBody>
          <a:bodyPr wrap="none" rtlCol="0">
            <a:spAutoFit/>
          </a:bodyPr>
          <a:lstStyle/>
          <a:p>
            <a:r>
              <a:rPr lang="en-US" sz="1200" dirty="0">
                <a:solidFill>
                  <a:schemeClr val="bg1"/>
                </a:solidFill>
              </a:rPr>
              <a:t>J18 / J20 </a:t>
            </a:r>
            <a:r>
              <a:rPr lang="en-US" sz="1200" dirty="0" err="1">
                <a:solidFill>
                  <a:schemeClr val="bg1"/>
                </a:solidFill>
              </a:rPr>
              <a:t>slås</a:t>
            </a:r>
            <a:r>
              <a:rPr lang="en-US" sz="1200" dirty="0">
                <a:solidFill>
                  <a:schemeClr val="bg1"/>
                </a:solidFill>
              </a:rPr>
              <a:t> </a:t>
            </a:r>
            <a:r>
              <a:rPr lang="en-US" sz="1200" dirty="0" err="1">
                <a:solidFill>
                  <a:schemeClr val="bg1"/>
                </a:solidFill>
              </a:rPr>
              <a:t>samman</a:t>
            </a:r>
            <a:r>
              <a:rPr lang="en-US" sz="1200" dirty="0">
                <a:solidFill>
                  <a:schemeClr val="bg1"/>
                </a:solidFill>
              </a:rPr>
              <a:t> till </a:t>
            </a:r>
            <a:r>
              <a:rPr lang="en-US" sz="1200" dirty="0" err="1">
                <a:solidFill>
                  <a:schemeClr val="bg1"/>
                </a:solidFill>
              </a:rPr>
              <a:t>Juniorer</a:t>
            </a:r>
            <a:endParaRPr lang="en-US" sz="1200" dirty="0">
              <a:solidFill>
                <a:schemeClr val="bg1"/>
              </a:solidFill>
            </a:endParaRPr>
          </a:p>
          <a:p>
            <a:r>
              <a:rPr lang="en-US" sz="1200" dirty="0">
                <a:solidFill>
                  <a:schemeClr val="bg1"/>
                </a:solidFill>
              </a:rPr>
              <a:t>J20 </a:t>
            </a:r>
            <a:r>
              <a:rPr lang="en-US" sz="1200" dirty="0" err="1">
                <a:solidFill>
                  <a:schemeClr val="bg1"/>
                </a:solidFill>
              </a:rPr>
              <a:t>spelare</a:t>
            </a:r>
            <a:r>
              <a:rPr lang="en-US" sz="1200" dirty="0">
                <a:solidFill>
                  <a:schemeClr val="bg1"/>
                </a:solidFill>
              </a:rPr>
              <a:t> – </a:t>
            </a:r>
            <a:r>
              <a:rPr lang="en-US" sz="1200" dirty="0" err="1">
                <a:solidFill>
                  <a:schemeClr val="bg1"/>
                </a:solidFill>
              </a:rPr>
              <a:t>Dispans</a:t>
            </a:r>
            <a:r>
              <a:rPr lang="en-US" sz="1200" dirty="0">
                <a:solidFill>
                  <a:schemeClr val="bg1"/>
                </a:solidFill>
              </a:rPr>
              <a:t> </a:t>
            </a:r>
            <a:r>
              <a:rPr lang="en-US" sz="1200" dirty="0" err="1">
                <a:solidFill>
                  <a:schemeClr val="bg1"/>
                </a:solidFill>
              </a:rPr>
              <a:t>kommer</a:t>
            </a:r>
            <a:r>
              <a:rPr lang="en-US" sz="1200" dirty="0">
                <a:solidFill>
                  <a:schemeClr val="bg1"/>
                </a:solidFill>
              </a:rPr>
              <a:t> </a:t>
            </a:r>
            <a:r>
              <a:rPr lang="en-US" sz="1200" dirty="0" err="1">
                <a:solidFill>
                  <a:schemeClr val="bg1"/>
                </a:solidFill>
              </a:rPr>
              <a:t>sökas</a:t>
            </a:r>
            <a:r>
              <a:rPr lang="en-US" sz="1200" dirty="0">
                <a:solidFill>
                  <a:schemeClr val="bg1"/>
                </a:solidFill>
              </a:rPr>
              <a:t> </a:t>
            </a:r>
            <a:r>
              <a:rPr lang="en-US" sz="1200" dirty="0" err="1">
                <a:solidFill>
                  <a:schemeClr val="bg1"/>
                </a:solidFill>
              </a:rPr>
              <a:t>för</a:t>
            </a:r>
            <a:r>
              <a:rPr lang="en-US" sz="1200" dirty="0">
                <a:solidFill>
                  <a:schemeClr val="bg1"/>
                </a:solidFill>
              </a:rPr>
              <a:t> J18 </a:t>
            </a:r>
            <a:r>
              <a:rPr lang="en-US" sz="1200" dirty="0" err="1">
                <a:solidFill>
                  <a:schemeClr val="bg1"/>
                </a:solidFill>
              </a:rPr>
              <a:t>spel</a:t>
            </a:r>
            <a:endParaRPr lang="en-US" sz="1200" dirty="0">
              <a:solidFill>
                <a:schemeClr val="bg1"/>
              </a:solidFill>
            </a:endParaRPr>
          </a:p>
          <a:p>
            <a:r>
              <a:rPr lang="en-US" sz="1200" dirty="0" err="1">
                <a:solidFill>
                  <a:schemeClr val="bg1"/>
                </a:solidFill>
              </a:rPr>
              <a:t>Spelare</a:t>
            </a:r>
            <a:r>
              <a:rPr lang="en-US" sz="1200" dirty="0">
                <a:solidFill>
                  <a:schemeClr val="bg1"/>
                </a:solidFill>
              </a:rPr>
              <a:t> </a:t>
            </a:r>
            <a:r>
              <a:rPr lang="en-US" sz="1200" dirty="0" err="1">
                <a:solidFill>
                  <a:schemeClr val="bg1"/>
                </a:solidFill>
              </a:rPr>
              <a:t>kommer</a:t>
            </a:r>
            <a:r>
              <a:rPr lang="en-US" sz="1200" dirty="0">
                <a:solidFill>
                  <a:schemeClr val="bg1"/>
                </a:solidFill>
              </a:rPr>
              <a:t> </a:t>
            </a:r>
            <a:r>
              <a:rPr lang="en-US" sz="1200" dirty="0" err="1">
                <a:solidFill>
                  <a:schemeClr val="bg1"/>
                </a:solidFill>
              </a:rPr>
              <a:t>matchas</a:t>
            </a:r>
            <a:r>
              <a:rPr lang="en-US" sz="1200" dirty="0">
                <a:solidFill>
                  <a:schemeClr val="bg1"/>
                </a:solidFill>
              </a:rPr>
              <a:t> </a:t>
            </a:r>
            <a:r>
              <a:rPr lang="en-US" sz="1200" dirty="0" err="1">
                <a:solidFill>
                  <a:schemeClr val="bg1"/>
                </a:solidFill>
              </a:rPr>
              <a:t>upp</a:t>
            </a:r>
            <a:r>
              <a:rPr lang="en-US" sz="1200" dirty="0">
                <a:solidFill>
                  <a:schemeClr val="bg1"/>
                </a:solidFill>
              </a:rPr>
              <a:t> mot A-</a:t>
            </a:r>
            <a:r>
              <a:rPr lang="en-US" sz="1200" dirty="0" err="1">
                <a:solidFill>
                  <a:schemeClr val="bg1"/>
                </a:solidFill>
              </a:rPr>
              <a:t>laget</a:t>
            </a:r>
            <a:r>
              <a:rPr lang="en-US" sz="1200" dirty="0">
                <a:solidFill>
                  <a:schemeClr val="bg1"/>
                </a:solidFill>
              </a:rPr>
              <a:t>, </a:t>
            </a:r>
            <a:r>
              <a:rPr lang="en-US" sz="1200" dirty="0" err="1">
                <a:solidFill>
                  <a:schemeClr val="bg1"/>
                </a:solidFill>
              </a:rPr>
              <a:t>både</a:t>
            </a:r>
            <a:r>
              <a:rPr lang="en-US" sz="1200" dirty="0">
                <a:solidFill>
                  <a:schemeClr val="bg1"/>
                </a:solidFill>
              </a:rPr>
              <a:t> </a:t>
            </a:r>
            <a:r>
              <a:rPr lang="en-US" sz="1200" dirty="0" err="1">
                <a:solidFill>
                  <a:schemeClr val="bg1"/>
                </a:solidFill>
              </a:rPr>
              <a:t>träning</a:t>
            </a:r>
            <a:r>
              <a:rPr lang="en-US" sz="1200" dirty="0">
                <a:solidFill>
                  <a:schemeClr val="bg1"/>
                </a:solidFill>
              </a:rPr>
              <a:t> </a:t>
            </a:r>
            <a:r>
              <a:rPr lang="en-US" sz="1200" dirty="0" err="1">
                <a:solidFill>
                  <a:schemeClr val="bg1"/>
                </a:solidFill>
              </a:rPr>
              <a:t>och</a:t>
            </a:r>
            <a:r>
              <a:rPr lang="en-US" sz="1200" dirty="0">
                <a:solidFill>
                  <a:schemeClr val="bg1"/>
                </a:solidFill>
              </a:rPr>
              <a:t> match</a:t>
            </a:r>
          </a:p>
          <a:p>
            <a:r>
              <a:rPr lang="en-US" sz="1200" dirty="0">
                <a:solidFill>
                  <a:schemeClr val="bg1"/>
                </a:solidFill>
              </a:rPr>
              <a:t>A-</a:t>
            </a:r>
            <a:r>
              <a:rPr lang="en-US" sz="1200" dirty="0" err="1">
                <a:solidFill>
                  <a:schemeClr val="bg1"/>
                </a:solidFill>
              </a:rPr>
              <a:t>pojk</a:t>
            </a:r>
            <a:r>
              <a:rPr lang="en-US" sz="1200" dirty="0">
                <a:solidFill>
                  <a:schemeClr val="bg1"/>
                </a:solidFill>
              </a:rPr>
              <a:t> </a:t>
            </a:r>
            <a:r>
              <a:rPr lang="en-US" sz="1200" dirty="0" err="1">
                <a:solidFill>
                  <a:schemeClr val="bg1"/>
                </a:solidFill>
              </a:rPr>
              <a:t>kommer</a:t>
            </a:r>
            <a:r>
              <a:rPr lang="en-US" sz="1200" dirty="0">
                <a:solidFill>
                  <a:schemeClr val="bg1"/>
                </a:solidFill>
              </a:rPr>
              <a:t> </a:t>
            </a:r>
            <a:r>
              <a:rPr lang="en-US" sz="1200" dirty="0" err="1">
                <a:solidFill>
                  <a:schemeClr val="bg1"/>
                </a:solidFill>
              </a:rPr>
              <a:t>matchas</a:t>
            </a:r>
            <a:r>
              <a:rPr lang="en-US" sz="1200" dirty="0">
                <a:solidFill>
                  <a:schemeClr val="bg1"/>
                </a:solidFill>
              </a:rPr>
              <a:t> </a:t>
            </a:r>
            <a:r>
              <a:rPr lang="en-US" sz="1200" dirty="0" err="1">
                <a:solidFill>
                  <a:schemeClr val="bg1"/>
                </a:solidFill>
              </a:rPr>
              <a:t>upp</a:t>
            </a:r>
            <a:r>
              <a:rPr lang="en-US" sz="1200" dirty="0">
                <a:solidFill>
                  <a:schemeClr val="bg1"/>
                </a:solidFill>
              </a:rPr>
              <a:t> mot </a:t>
            </a:r>
            <a:r>
              <a:rPr lang="en-US" sz="1200" dirty="0" err="1">
                <a:solidFill>
                  <a:schemeClr val="bg1"/>
                </a:solidFill>
              </a:rPr>
              <a:t>Juniorer</a:t>
            </a:r>
            <a:r>
              <a:rPr lang="en-US" sz="1200" dirty="0">
                <a:solidFill>
                  <a:schemeClr val="bg1"/>
                </a:solidFill>
              </a:rPr>
              <a:t> (</a:t>
            </a:r>
            <a:r>
              <a:rPr lang="en-US" sz="1200" dirty="0" err="1">
                <a:solidFill>
                  <a:schemeClr val="bg1"/>
                </a:solidFill>
              </a:rPr>
              <a:t>inkl</a:t>
            </a:r>
            <a:r>
              <a:rPr lang="en-US" sz="1200" dirty="0">
                <a:solidFill>
                  <a:schemeClr val="bg1"/>
                </a:solidFill>
              </a:rPr>
              <a:t>. </a:t>
            </a:r>
            <a:r>
              <a:rPr lang="en-US" sz="1200" dirty="0" err="1">
                <a:solidFill>
                  <a:schemeClr val="bg1"/>
                </a:solidFill>
              </a:rPr>
              <a:t>Målvakter</a:t>
            </a:r>
            <a:r>
              <a:rPr lang="en-US" sz="1200" dirty="0">
                <a:solidFill>
                  <a:schemeClr val="bg1"/>
                </a:solidFill>
              </a:rPr>
              <a:t>)</a:t>
            </a:r>
          </a:p>
          <a:p>
            <a:r>
              <a:rPr lang="en-US" sz="1200" dirty="0" err="1">
                <a:solidFill>
                  <a:schemeClr val="bg1"/>
                </a:solidFill>
              </a:rPr>
              <a:t>Träning</a:t>
            </a:r>
            <a:r>
              <a:rPr lang="en-US" sz="1200" dirty="0">
                <a:solidFill>
                  <a:schemeClr val="bg1"/>
                </a:solidFill>
              </a:rPr>
              <a:t> J18/J20 </a:t>
            </a:r>
            <a:r>
              <a:rPr lang="en-US" sz="1200" dirty="0" err="1">
                <a:solidFill>
                  <a:schemeClr val="bg1"/>
                </a:solidFill>
              </a:rPr>
              <a:t>ihop</a:t>
            </a:r>
            <a:r>
              <a:rPr lang="en-US" sz="1200" dirty="0">
                <a:solidFill>
                  <a:schemeClr val="bg1"/>
                </a:solidFill>
              </a:rPr>
              <a:t>, men </a:t>
            </a:r>
            <a:r>
              <a:rPr lang="en-US" sz="1200" dirty="0" err="1">
                <a:solidFill>
                  <a:schemeClr val="bg1"/>
                </a:solidFill>
              </a:rPr>
              <a:t>dubbelt</a:t>
            </a:r>
            <a:r>
              <a:rPr lang="en-US" sz="1200" dirty="0">
                <a:solidFill>
                  <a:schemeClr val="bg1"/>
                </a:solidFill>
              </a:rPr>
              <a:t> </a:t>
            </a:r>
            <a:r>
              <a:rPr lang="en-US" sz="1200" dirty="0" err="1">
                <a:solidFill>
                  <a:schemeClr val="bg1"/>
                </a:solidFill>
              </a:rPr>
              <a:t>seriespel</a:t>
            </a:r>
            <a:endParaRPr lang="en-US" sz="1200" dirty="0">
              <a:solidFill>
                <a:schemeClr val="bg1"/>
              </a:solidFill>
            </a:endParaRPr>
          </a:p>
          <a:p>
            <a:endParaRPr lang="en-US" sz="1200" dirty="0">
              <a:solidFill>
                <a:schemeClr val="bg1"/>
              </a:solidFill>
            </a:endParaRPr>
          </a:p>
        </p:txBody>
      </p:sp>
      <p:sp>
        <p:nvSpPr>
          <p:cNvPr id="31" name="TextBox 30">
            <a:extLst>
              <a:ext uri="{FF2B5EF4-FFF2-40B4-BE49-F238E27FC236}">
                <a16:creationId xmlns:a16="http://schemas.microsoft.com/office/drawing/2014/main" id="{F9F0C17B-72A4-4364-9C92-18E7FD7183D6}"/>
              </a:ext>
            </a:extLst>
          </p:cNvPr>
          <p:cNvSpPr txBox="1"/>
          <p:nvPr/>
        </p:nvSpPr>
        <p:spPr>
          <a:xfrm>
            <a:off x="7293498" y="5092035"/>
            <a:ext cx="4165628" cy="1323439"/>
          </a:xfrm>
          <a:prstGeom prst="rect">
            <a:avLst/>
          </a:prstGeom>
          <a:noFill/>
        </p:spPr>
        <p:txBody>
          <a:bodyPr wrap="none" rtlCol="0">
            <a:spAutoFit/>
          </a:bodyPr>
          <a:lstStyle/>
          <a:p>
            <a:r>
              <a:rPr lang="en-US" sz="1600" dirty="0" err="1">
                <a:solidFill>
                  <a:schemeClr val="bg1"/>
                </a:solidFill>
              </a:rPr>
              <a:t>Tränare</a:t>
            </a:r>
            <a:r>
              <a:rPr lang="en-US" sz="1600" dirty="0">
                <a:solidFill>
                  <a:schemeClr val="bg1"/>
                </a:solidFill>
              </a:rPr>
              <a:t>: Patrik </a:t>
            </a:r>
            <a:r>
              <a:rPr lang="en-US" sz="1600" dirty="0" err="1">
                <a:solidFill>
                  <a:schemeClr val="bg1"/>
                </a:solidFill>
              </a:rPr>
              <a:t>Bromar</a:t>
            </a:r>
            <a:endParaRPr lang="en-US" sz="1600" dirty="0">
              <a:solidFill>
                <a:schemeClr val="bg1"/>
              </a:solidFill>
            </a:endParaRPr>
          </a:p>
          <a:p>
            <a:r>
              <a:rPr lang="en-US" sz="1600" dirty="0">
                <a:solidFill>
                  <a:schemeClr val="bg1"/>
                </a:solidFill>
              </a:rPr>
              <a:t>Ass </a:t>
            </a:r>
            <a:r>
              <a:rPr lang="en-US" sz="1600" dirty="0" err="1">
                <a:solidFill>
                  <a:schemeClr val="bg1"/>
                </a:solidFill>
              </a:rPr>
              <a:t>Tränare</a:t>
            </a:r>
            <a:r>
              <a:rPr lang="en-US" sz="1600" dirty="0">
                <a:solidFill>
                  <a:schemeClr val="bg1"/>
                </a:solidFill>
              </a:rPr>
              <a:t>: Fabian Johansson &amp; Mats Svensson</a:t>
            </a:r>
          </a:p>
          <a:p>
            <a:r>
              <a:rPr lang="en-US" sz="1600" dirty="0" err="1">
                <a:solidFill>
                  <a:schemeClr val="bg1"/>
                </a:solidFill>
              </a:rPr>
              <a:t>Lagledare</a:t>
            </a:r>
            <a:r>
              <a:rPr lang="en-US" sz="1600" dirty="0">
                <a:solidFill>
                  <a:schemeClr val="bg1"/>
                </a:solidFill>
              </a:rPr>
              <a:t>: Clas Lindqvist</a:t>
            </a:r>
          </a:p>
          <a:p>
            <a:r>
              <a:rPr lang="en-US" sz="1600" dirty="0" err="1">
                <a:solidFill>
                  <a:schemeClr val="bg1"/>
                </a:solidFill>
              </a:rPr>
              <a:t>Materialare</a:t>
            </a:r>
            <a:r>
              <a:rPr lang="en-US" sz="1600" dirty="0">
                <a:solidFill>
                  <a:schemeClr val="bg1"/>
                </a:solidFill>
              </a:rPr>
              <a:t>: Göran Innergård &amp; Jonas Sköld</a:t>
            </a:r>
          </a:p>
          <a:p>
            <a:endParaRPr lang="en-US" sz="1600" dirty="0">
              <a:solidFill>
                <a:schemeClr val="bg1"/>
              </a:solidFill>
            </a:endParaRPr>
          </a:p>
        </p:txBody>
      </p:sp>
      <p:sp>
        <p:nvSpPr>
          <p:cNvPr id="2" name="Arrow: Right 1">
            <a:extLst>
              <a:ext uri="{FF2B5EF4-FFF2-40B4-BE49-F238E27FC236}">
                <a16:creationId xmlns:a16="http://schemas.microsoft.com/office/drawing/2014/main" id="{60057ED4-8CEA-4F5B-B71F-1274C3D6F897}"/>
              </a:ext>
            </a:extLst>
          </p:cNvPr>
          <p:cNvSpPr/>
          <p:nvPr/>
        </p:nvSpPr>
        <p:spPr>
          <a:xfrm rot="20175887">
            <a:off x="2198096" y="3542700"/>
            <a:ext cx="2989334" cy="79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79A5629E-EC26-4CCC-A897-288439D280DA}"/>
              </a:ext>
            </a:extLst>
          </p:cNvPr>
          <p:cNvSpPr/>
          <p:nvPr/>
        </p:nvSpPr>
        <p:spPr>
          <a:xfrm rot="20175887">
            <a:off x="6129924" y="1970574"/>
            <a:ext cx="2989334" cy="79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DCA51A-728C-4D89-A6AC-A025879074CC}"/>
              </a:ext>
            </a:extLst>
          </p:cNvPr>
          <p:cNvPicPr>
            <a:picLocks noChangeAspect="1"/>
          </p:cNvPicPr>
          <p:nvPr/>
        </p:nvPicPr>
        <p:blipFill>
          <a:blip r:embed="rId2"/>
          <a:stretch>
            <a:fillRect/>
          </a:stretch>
        </p:blipFill>
        <p:spPr>
          <a:xfrm>
            <a:off x="8628095" y="253306"/>
            <a:ext cx="3314700" cy="781050"/>
          </a:xfrm>
          <a:prstGeom prst="rect">
            <a:avLst/>
          </a:prstGeom>
        </p:spPr>
      </p:pic>
      <p:pic>
        <p:nvPicPr>
          <p:cNvPr id="15" name="Picture 14">
            <a:extLst>
              <a:ext uri="{FF2B5EF4-FFF2-40B4-BE49-F238E27FC236}">
                <a16:creationId xmlns:a16="http://schemas.microsoft.com/office/drawing/2014/main" id="{52915F2F-C930-435C-9AB8-B0EED584E9DB}"/>
              </a:ext>
            </a:extLst>
          </p:cNvPr>
          <p:cNvPicPr>
            <a:picLocks noChangeAspect="1"/>
          </p:cNvPicPr>
          <p:nvPr/>
        </p:nvPicPr>
        <p:blipFill>
          <a:blip r:embed="rId3"/>
          <a:stretch>
            <a:fillRect/>
          </a:stretch>
        </p:blipFill>
        <p:spPr>
          <a:xfrm>
            <a:off x="7114602" y="2194696"/>
            <a:ext cx="579000" cy="579000"/>
          </a:xfrm>
          <a:prstGeom prst="rect">
            <a:avLst/>
          </a:prstGeom>
        </p:spPr>
      </p:pic>
      <p:pic>
        <p:nvPicPr>
          <p:cNvPr id="16" name="Picture 15">
            <a:extLst>
              <a:ext uri="{FF2B5EF4-FFF2-40B4-BE49-F238E27FC236}">
                <a16:creationId xmlns:a16="http://schemas.microsoft.com/office/drawing/2014/main" id="{F54ECC9C-27C7-413B-96D7-1ED67CA8A36A}"/>
              </a:ext>
            </a:extLst>
          </p:cNvPr>
          <p:cNvPicPr>
            <a:picLocks noChangeAspect="1"/>
          </p:cNvPicPr>
          <p:nvPr/>
        </p:nvPicPr>
        <p:blipFill>
          <a:blip r:embed="rId3"/>
          <a:stretch>
            <a:fillRect/>
          </a:stretch>
        </p:blipFill>
        <p:spPr>
          <a:xfrm>
            <a:off x="3349368" y="3696111"/>
            <a:ext cx="579000" cy="579000"/>
          </a:xfrm>
          <a:prstGeom prst="rect">
            <a:avLst/>
          </a:prstGeom>
        </p:spPr>
      </p:pic>
    </p:spTree>
    <p:extLst>
      <p:ext uri="{BB962C8B-B14F-4D97-AF65-F5344CB8AC3E}">
        <p14:creationId xmlns:p14="http://schemas.microsoft.com/office/powerpoint/2010/main" val="310110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698DEC-C5FC-4D90-A712-5ABECC38B073}"/>
              </a:ext>
            </a:extLst>
          </p:cNvPr>
          <p:cNvSpPr txBox="1"/>
          <p:nvPr/>
        </p:nvSpPr>
        <p:spPr>
          <a:xfrm>
            <a:off x="9124506" y="1578450"/>
            <a:ext cx="66075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A-lag</a:t>
            </a:r>
          </a:p>
        </p:txBody>
      </p:sp>
      <p:sp>
        <p:nvSpPr>
          <p:cNvPr id="7" name="TextBox 6">
            <a:extLst>
              <a:ext uri="{FF2B5EF4-FFF2-40B4-BE49-F238E27FC236}">
                <a16:creationId xmlns:a16="http://schemas.microsoft.com/office/drawing/2014/main" id="{8B6B10CB-7347-4087-BBF4-2B42CE921C59}"/>
              </a:ext>
            </a:extLst>
          </p:cNvPr>
          <p:cNvSpPr txBox="1"/>
          <p:nvPr/>
        </p:nvSpPr>
        <p:spPr>
          <a:xfrm>
            <a:off x="1119473" y="4806679"/>
            <a:ext cx="7827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a:t>
            </a:r>
            <a:r>
              <a:rPr lang="en-US" dirty="0" err="1"/>
              <a:t>Pojk</a:t>
            </a:r>
            <a:endParaRPr lang="en-US" dirty="0"/>
          </a:p>
        </p:txBody>
      </p:sp>
      <p:sp>
        <p:nvSpPr>
          <p:cNvPr id="8" name="TextBox 7">
            <a:extLst>
              <a:ext uri="{FF2B5EF4-FFF2-40B4-BE49-F238E27FC236}">
                <a16:creationId xmlns:a16="http://schemas.microsoft.com/office/drawing/2014/main" id="{5A8DFCDB-2849-45AD-AEC0-405D87BC0639}"/>
              </a:ext>
            </a:extLst>
          </p:cNvPr>
          <p:cNvSpPr txBox="1"/>
          <p:nvPr/>
        </p:nvSpPr>
        <p:spPr>
          <a:xfrm rot="20109151">
            <a:off x="6967479" y="1502153"/>
            <a:ext cx="1986634" cy="276999"/>
          </a:xfrm>
          <a:prstGeom prst="rect">
            <a:avLst/>
          </a:prstGeom>
          <a:noFill/>
        </p:spPr>
        <p:txBody>
          <a:bodyPr wrap="none" rtlCol="0">
            <a:spAutoFit/>
          </a:bodyPr>
          <a:lstStyle/>
          <a:p>
            <a:r>
              <a:rPr lang="en-US" sz="1200" dirty="0">
                <a:solidFill>
                  <a:schemeClr val="bg1"/>
                </a:solidFill>
              </a:rPr>
              <a:t>4-6 </a:t>
            </a:r>
            <a:r>
              <a:rPr lang="en-US" sz="1200" dirty="0" err="1">
                <a:solidFill>
                  <a:schemeClr val="bg1"/>
                </a:solidFill>
              </a:rPr>
              <a:t>platser</a:t>
            </a:r>
            <a:r>
              <a:rPr lang="en-US" sz="1200" dirty="0">
                <a:solidFill>
                  <a:schemeClr val="bg1"/>
                </a:solidFill>
              </a:rPr>
              <a:t> “</a:t>
            </a:r>
            <a:r>
              <a:rPr lang="en-US" sz="1200" dirty="0" err="1">
                <a:solidFill>
                  <a:schemeClr val="bg1"/>
                </a:solidFill>
              </a:rPr>
              <a:t>rullande</a:t>
            </a:r>
            <a:r>
              <a:rPr lang="en-US" sz="1200" dirty="0">
                <a:solidFill>
                  <a:schemeClr val="bg1"/>
                </a:solidFill>
              </a:rPr>
              <a:t>” för J20</a:t>
            </a:r>
          </a:p>
        </p:txBody>
      </p:sp>
      <p:sp>
        <p:nvSpPr>
          <p:cNvPr id="11" name="TextBox 10">
            <a:extLst>
              <a:ext uri="{FF2B5EF4-FFF2-40B4-BE49-F238E27FC236}">
                <a16:creationId xmlns:a16="http://schemas.microsoft.com/office/drawing/2014/main" id="{280A8DA9-FCA9-4FA2-AD39-A9756F677D0A}"/>
              </a:ext>
            </a:extLst>
          </p:cNvPr>
          <p:cNvSpPr txBox="1"/>
          <p:nvPr/>
        </p:nvSpPr>
        <p:spPr>
          <a:xfrm rot="20225024">
            <a:off x="1648339" y="3652499"/>
            <a:ext cx="2185406" cy="276999"/>
          </a:xfrm>
          <a:prstGeom prst="rect">
            <a:avLst/>
          </a:prstGeom>
          <a:noFill/>
        </p:spPr>
        <p:txBody>
          <a:bodyPr wrap="none" rtlCol="0">
            <a:spAutoFit/>
          </a:bodyPr>
          <a:lstStyle/>
          <a:p>
            <a:r>
              <a:rPr lang="en-US" sz="1200" dirty="0">
                <a:solidFill>
                  <a:schemeClr val="bg1"/>
                </a:solidFill>
              </a:rPr>
              <a:t>4-6 </a:t>
            </a:r>
            <a:r>
              <a:rPr lang="en-US" sz="1200" dirty="0" err="1">
                <a:solidFill>
                  <a:schemeClr val="bg1"/>
                </a:solidFill>
              </a:rPr>
              <a:t>platser</a:t>
            </a:r>
            <a:r>
              <a:rPr lang="en-US" sz="1200" dirty="0">
                <a:solidFill>
                  <a:schemeClr val="bg1"/>
                </a:solidFill>
              </a:rPr>
              <a:t> “</a:t>
            </a:r>
            <a:r>
              <a:rPr lang="en-US" sz="1200" dirty="0" err="1">
                <a:solidFill>
                  <a:schemeClr val="bg1"/>
                </a:solidFill>
              </a:rPr>
              <a:t>rullande</a:t>
            </a:r>
            <a:r>
              <a:rPr lang="en-US" sz="1200" dirty="0">
                <a:solidFill>
                  <a:schemeClr val="bg1"/>
                </a:solidFill>
              </a:rPr>
              <a:t>” </a:t>
            </a:r>
            <a:r>
              <a:rPr lang="en-US" sz="1200" dirty="0" err="1">
                <a:solidFill>
                  <a:schemeClr val="bg1"/>
                </a:solidFill>
              </a:rPr>
              <a:t>för</a:t>
            </a:r>
            <a:r>
              <a:rPr lang="en-US" sz="1200" dirty="0">
                <a:solidFill>
                  <a:schemeClr val="bg1"/>
                </a:solidFill>
              </a:rPr>
              <a:t> A-</a:t>
            </a:r>
            <a:r>
              <a:rPr lang="en-US" sz="1200" dirty="0" err="1">
                <a:solidFill>
                  <a:schemeClr val="bg1"/>
                </a:solidFill>
              </a:rPr>
              <a:t>pojk</a:t>
            </a:r>
            <a:endParaRPr lang="en-US" sz="1200" dirty="0">
              <a:solidFill>
                <a:schemeClr val="bg1"/>
              </a:solidFill>
            </a:endParaRPr>
          </a:p>
        </p:txBody>
      </p:sp>
      <p:sp>
        <p:nvSpPr>
          <p:cNvPr id="29" name="TextBox 28">
            <a:extLst>
              <a:ext uri="{FF2B5EF4-FFF2-40B4-BE49-F238E27FC236}">
                <a16:creationId xmlns:a16="http://schemas.microsoft.com/office/drawing/2014/main" id="{2420ABA3-D3D2-48DD-B3B7-EEAF7301AB6A}"/>
              </a:ext>
            </a:extLst>
          </p:cNvPr>
          <p:cNvSpPr txBox="1"/>
          <p:nvPr/>
        </p:nvSpPr>
        <p:spPr>
          <a:xfrm>
            <a:off x="4010483" y="401397"/>
            <a:ext cx="3283015" cy="369332"/>
          </a:xfrm>
          <a:prstGeom prst="rect">
            <a:avLst/>
          </a:prstGeom>
          <a:noFill/>
        </p:spPr>
        <p:txBody>
          <a:bodyPr wrap="none" rtlCol="0">
            <a:spAutoFit/>
          </a:bodyPr>
          <a:lstStyle/>
          <a:p>
            <a:r>
              <a:rPr lang="en-US" b="1" dirty="0">
                <a:solidFill>
                  <a:schemeClr val="bg1"/>
                </a:solidFill>
              </a:rPr>
              <a:t>Plan Hisingen </a:t>
            </a:r>
            <a:r>
              <a:rPr lang="en-US" b="1" dirty="0" err="1">
                <a:solidFill>
                  <a:schemeClr val="bg1"/>
                </a:solidFill>
              </a:rPr>
              <a:t>Juniorer</a:t>
            </a:r>
            <a:r>
              <a:rPr lang="en-US" b="1" dirty="0">
                <a:solidFill>
                  <a:schemeClr val="bg1"/>
                </a:solidFill>
              </a:rPr>
              <a:t> - 2023/24</a:t>
            </a:r>
          </a:p>
        </p:txBody>
      </p:sp>
      <p:sp>
        <p:nvSpPr>
          <p:cNvPr id="22" name="TextBox 21">
            <a:extLst>
              <a:ext uri="{FF2B5EF4-FFF2-40B4-BE49-F238E27FC236}">
                <a16:creationId xmlns:a16="http://schemas.microsoft.com/office/drawing/2014/main" id="{075878B2-5EF1-43C9-9313-8C18BF591185}"/>
              </a:ext>
            </a:extLst>
          </p:cNvPr>
          <p:cNvSpPr txBox="1"/>
          <p:nvPr/>
        </p:nvSpPr>
        <p:spPr>
          <a:xfrm>
            <a:off x="6494655" y="2510576"/>
            <a:ext cx="755335"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a:t>J20</a:t>
            </a:r>
          </a:p>
          <a:p>
            <a:pPr algn="ctr"/>
            <a:r>
              <a:rPr lang="en-US" sz="1000" dirty="0"/>
              <a:t>(06/05/04)</a:t>
            </a:r>
          </a:p>
        </p:txBody>
      </p:sp>
      <p:sp>
        <p:nvSpPr>
          <p:cNvPr id="30" name="TextBox 29">
            <a:extLst>
              <a:ext uri="{FF2B5EF4-FFF2-40B4-BE49-F238E27FC236}">
                <a16:creationId xmlns:a16="http://schemas.microsoft.com/office/drawing/2014/main" id="{DAB67D38-B14C-42DE-B64A-51DC2F29D890}"/>
              </a:ext>
            </a:extLst>
          </p:cNvPr>
          <p:cNvSpPr txBox="1"/>
          <p:nvPr/>
        </p:nvSpPr>
        <p:spPr>
          <a:xfrm>
            <a:off x="557496" y="1347617"/>
            <a:ext cx="4367093" cy="1200329"/>
          </a:xfrm>
          <a:prstGeom prst="rect">
            <a:avLst/>
          </a:prstGeom>
          <a:noFill/>
        </p:spPr>
        <p:txBody>
          <a:bodyPr wrap="none" rtlCol="0">
            <a:spAutoFit/>
          </a:bodyPr>
          <a:lstStyle/>
          <a:p>
            <a:r>
              <a:rPr lang="en-US" sz="1200" dirty="0">
                <a:solidFill>
                  <a:schemeClr val="bg1"/>
                </a:solidFill>
              </a:rPr>
              <a:t>J18 </a:t>
            </a:r>
            <a:r>
              <a:rPr lang="en-US" sz="1200" dirty="0" err="1">
                <a:solidFill>
                  <a:schemeClr val="bg1"/>
                </a:solidFill>
              </a:rPr>
              <a:t>bildas</a:t>
            </a:r>
            <a:r>
              <a:rPr lang="en-US" sz="1200" dirty="0">
                <a:solidFill>
                  <a:schemeClr val="bg1"/>
                </a:solidFill>
              </a:rPr>
              <a:t> </a:t>
            </a:r>
            <a:r>
              <a:rPr lang="en-US" sz="1200" dirty="0" err="1">
                <a:solidFill>
                  <a:schemeClr val="bg1"/>
                </a:solidFill>
              </a:rPr>
              <a:t>ur</a:t>
            </a:r>
            <a:r>
              <a:rPr lang="en-US" sz="1200" dirty="0">
                <a:solidFill>
                  <a:schemeClr val="bg1"/>
                </a:solidFill>
              </a:rPr>
              <a:t> 07:or </a:t>
            </a:r>
            <a:r>
              <a:rPr lang="en-US" sz="1200" dirty="0" err="1">
                <a:solidFill>
                  <a:schemeClr val="bg1"/>
                </a:solidFill>
              </a:rPr>
              <a:t>från</a:t>
            </a:r>
            <a:r>
              <a:rPr lang="en-US" sz="1200" dirty="0">
                <a:solidFill>
                  <a:schemeClr val="bg1"/>
                </a:solidFill>
              </a:rPr>
              <a:t> A-</a:t>
            </a:r>
            <a:r>
              <a:rPr lang="en-US" sz="1200" dirty="0" err="1">
                <a:solidFill>
                  <a:schemeClr val="bg1"/>
                </a:solidFill>
              </a:rPr>
              <a:t>pojks</a:t>
            </a:r>
            <a:r>
              <a:rPr lang="en-US" sz="1200" dirty="0">
                <a:solidFill>
                  <a:schemeClr val="bg1"/>
                </a:solidFill>
              </a:rPr>
              <a:t> </a:t>
            </a:r>
            <a:r>
              <a:rPr lang="en-US" sz="1200" dirty="0" err="1">
                <a:solidFill>
                  <a:schemeClr val="bg1"/>
                </a:solidFill>
              </a:rPr>
              <a:t>truppen</a:t>
            </a:r>
            <a:endParaRPr lang="en-US" sz="1200" dirty="0">
              <a:solidFill>
                <a:schemeClr val="bg1"/>
              </a:solidFill>
            </a:endParaRPr>
          </a:p>
          <a:p>
            <a:r>
              <a:rPr lang="en-US" sz="1200" dirty="0" err="1">
                <a:solidFill>
                  <a:schemeClr val="bg1"/>
                </a:solidFill>
              </a:rPr>
              <a:t>Gamla</a:t>
            </a:r>
            <a:r>
              <a:rPr lang="en-US" sz="1200" dirty="0">
                <a:solidFill>
                  <a:schemeClr val="bg1"/>
                </a:solidFill>
              </a:rPr>
              <a:t> J18/J20 bildar J20</a:t>
            </a:r>
          </a:p>
          <a:p>
            <a:r>
              <a:rPr lang="en-US" sz="1200" dirty="0">
                <a:solidFill>
                  <a:schemeClr val="bg1"/>
                </a:solidFill>
              </a:rPr>
              <a:t>J20 </a:t>
            </a:r>
            <a:r>
              <a:rPr lang="en-US" sz="1200" dirty="0" err="1">
                <a:solidFill>
                  <a:schemeClr val="bg1"/>
                </a:solidFill>
              </a:rPr>
              <a:t>spelare</a:t>
            </a:r>
            <a:r>
              <a:rPr lang="en-US" sz="1200" dirty="0">
                <a:solidFill>
                  <a:schemeClr val="bg1"/>
                </a:solidFill>
              </a:rPr>
              <a:t> – </a:t>
            </a:r>
            <a:r>
              <a:rPr lang="en-US" sz="1200" dirty="0" err="1">
                <a:solidFill>
                  <a:schemeClr val="bg1"/>
                </a:solidFill>
              </a:rPr>
              <a:t>Dispans</a:t>
            </a:r>
            <a:r>
              <a:rPr lang="en-US" sz="1200" dirty="0">
                <a:solidFill>
                  <a:schemeClr val="bg1"/>
                </a:solidFill>
              </a:rPr>
              <a:t> </a:t>
            </a:r>
            <a:r>
              <a:rPr lang="en-US" sz="1200" dirty="0" err="1">
                <a:solidFill>
                  <a:schemeClr val="bg1"/>
                </a:solidFill>
              </a:rPr>
              <a:t>kommer</a:t>
            </a:r>
            <a:r>
              <a:rPr lang="en-US" sz="1200" dirty="0">
                <a:solidFill>
                  <a:schemeClr val="bg1"/>
                </a:solidFill>
              </a:rPr>
              <a:t> </a:t>
            </a:r>
            <a:r>
              <a:rPr lang="en-US" sz="1200" dirty="0" err="1">
                <a:solidFill>
                  <a:schemeClr val="bg1"/>
                </a:solidFill>
              </a:rPr>
              <a:t>sökas</a:t>
            </a:r>
            <a:r>
              <a:rPr lang="en-US" sz="1200" dirty="0">
                <a:solidFill>
                  <a:schemeClr val="bg1"/>
                </a:solidFill>
              </a:rPr>
              <a:t> </a:t>
            </a:r>
            <a:r>
              <a:rPr lang="en-US" sz="1200" dirty="0" err="1">
                <a:solidFill>
                  <a:schemeClr val="bg1"/>
                </a:solidFill>
              </a:rPr>
              <a:t>för</a:t>
            </a:r>
            <a:r>
              <a:rPr lang="en-US" sz="1200" dirty="0">
                <a:solidFill>
                  <a:schemeClr val="bg1"/>
                </a:solidFill>
              </a:rPr>
              <a:t> J18 </a:t>
            </a:r>
            <a:r>
              <a:rPr lang="en-US" sz="1200" dirty="0" err="1">
                <a:solidFill>
                  <a:schemeClr val="bg1"/>
                </a:solidFill>
              </a:rPr>
              <a:t>spel</a:t>
            </a:r>
            <a:endParaRPr lang="en-US" sz="1200" dirty="0">
              <a:solidFill>
                <a:schemeClr val="bg1"/>
              </a:solidFill>
            </a:endParaRPr>
          </a:p>
          <a:p>
            <a:r>
              <a:rPr lang="en-US" sz="1200" dirty="0" err="1">
                <a:solidFill>
                  <a:schemeClr val="bg1"/>
                </a:solidFill>
              </a:rPr>
              <a:t>Spelare</a:t>
            </a:r>
            <a:r>
              <a:rPr lang="en-US" sz="1200" dirty="0">
                <a:solidFill>
                  <a:schemeClr val="bg1"/>
                </a:solidFill>
              </a:rPr>
              <a:t> </a:t>
            </a:r>
            <a:r>
              <a:rPr lang="en-US" sz="1200" dirty="0" err="1">
                <a:solidFill>
                  <a:schemeClr val="bg1"/>
                </a:solidFill>
              </a:rPr>
              <a:t>kommer</a:t>
            </a:r>
            <a:r>
              <a:rPr lang="en-US" sz="1200" dirty="0">
                <a:solidFill>
                  <a:schemeClr val="bg1"/>
                </a:solidFill>
              </a:rPr>
              <a:t> </a:t>
            </a:r>
            <a:r>
              <a:rPr lang="en-US" sz="1200" dirty="0" err="1">
                <a:solidFill>
                  <a:schemeClr val="bg1"/>
                </a:solidFill>
              </a:rPr>
              <a:t>matchas</a:t>
            </a:r>
            <a:r>
              <a:rPr lang="en-US" sz="1200" dirty="0">
                <a:solidFill>
                  <a:schemeClr val="bg1"/>
                </a:solidFill>
              </a:rPr>
              <a:t> </a:t>
            </a:r>
            <a:r>
              <a:rPr lang="en-US" sz="1200" dirty="0" err="1">
                <a:solidFill>
                  <a:schemeClr val="bg1"/>
                </a:solidFill>
              </a:rPr>
              <a:t>upp</a:t>
            </a:r>
            <a:r>
              <a:rPr lang="en-US" sz="1200" dirty="0">
                <a:solidFill>
                  <a:schemeClr val="bg1"/>
                </a:solidFill>
              </a:rPr>
              <a:t> mot A-</a:t>
            </a:r>
            <a:r>
              <a:rPr lang="en-US" sz="1200" dirty="0" err="1">
                <a:solidFill>
                  <a:schemeClr val="bg1"/>
                </a:solidFill>
              </a:rPr>
              <a:t>laget</a:t>
            </a:r>
            <a:r>
              <a:rPr lang="en-US" sz="1200" dirty="0">
                <a:solidFill>
                  <a:schemeClr val="bg1"/>
                </a:solidFill>
              </a:rPr>
              <a:t>, </a:t>
            </a:r>
            <a:r>
              <a:rPr lang="en-US" sz="1200" dirty="0" err="1">
                <a:solidFill>
                  <a:schemeClr val="bg1"/>
                </a:solidFill>
              </a:rPr>
              <a:t>både</a:t>
            </a:r>
            <a:r>
              <a:rPr lang="en-US" sz="1200" dirty="0">
                <a:solidFill>
                  <a:schemeClr val="bg1"/>
                </a:solidFill>
              </a:rPr>
              <a:t> </a:t>
            </a:r>
            <a:r>
              <a:rPr lang="en-US" sz="1200" dirty="0" err="1">
                <a:solidFill>
                  <a:schemeClr val="bg1"/>
                </a:solidFill>
              </a:rPr>
              <a:t>träning</a:t>
            </a:r>
            <a:r>
              <a:rPr lang="en-US" sz="1200" dirty="0">
                <a:solidFill>
                  <a:schemeClr val="bg1"/>
                </a:solidFill>
              </a:rPr>
              <a:t> </a:t>
            </a:r>
            <a:r>
              <a:rPr lang="en-US" sz="1200" dirty="0" err="1">
                <a:solidFill>
                  <a:schemeClr val="bg1"/>
                </a:solidFill>
              </a:rPr>
              <a:t>och</a:t>
            </a:r>
            <a:r>
              <a:rPr lang="en-US" sz="1200" dirty="0">
                <a:solidFill>
                  <a:schemeClr val="bg1"/>
                </a:solidFill>
              </a:rPr>
              <a:t> match</a:t>
            </a:r>
          </a:p>
          <a:p>
            <a:r>
              <a:rPr lang="en-US" sz="1200" dirty="0">
                <a:solidFill>
                  <a:schemeClr val="bg1"/>
                </a:solidFill>
              </a:rPr>
              <a:t>A-</a:t>
            </a:r>
            <a:r>
              <a:rPr lang="en-US" sz="1200" dirty="0" err="1">
                <a:solidFill>
                  <a:schemeClr val="bg1"/>
                </a:solidFill>
              </a:rPr>
              <a:t>pojk</a:t>
            </a:r>
            <a:r>
              <a:rPr lang="en-US" sz="1200" dirty="0">
                <a:solidFill>
                  <a:schemeClr val="bg1"/>
                </a:solidFill>
              </a:rPr>
              <a:t> </a:t>
            </a:r>
            <a:r>
              <a:rPr lang="en-US" sz="1200" dirty="0" err="1">
                <a:solidFill>
                  <a:schemeClr val="bg1"/>
                </a:solidFill>
              </a:rPr>
              <a:t>kommer</a:t>
            </a:r>
            <a:r>
              <a:rPr lang="en-US" sz="1200" dirty="0">
                <a:solidFill>
                  <a:schemeClr val="bg1"/>
                </a:solidFill>
              </a:rPr>
              <a:t> </a:t>
            </a:r>
            <a:r>
              <a:rPr lang="en-US" sz="1200" dirty="0" err="1">
                <a:solidFill>
                  <a:schemeClr val="bg1"/>
                </a:solidFill>
              </a:rPr>
              <a:t>matchas</a:t>
            </a:r>
            <a:r>
              <a:rPr lang="en-US" sz="1200" dirty="0">
                <a:solidFill>
                  <a:schemeClr val="bg1"/>
                </a:solidFill>
              </a:rPr>
              <a:t> </a:t>
            </a:r>
            <a:r>
              <a:rPr lang="en-US" sz="1200" dirty="0" err="1">
                <a:solidFill>
                  <a:schemeClr val="bg1"/>
                </a:solidFill>
              </a:rPr>
              <a:t>upp</a:t>
            </a:r>
            <a:r>
              <a:rPr lang="en-US" sz="1200" dirty="0">
                <a:solidFill>
                  <a:schemeClr val="bg1"/>
                </a:solidFill>
              </a:rPr>
              <a:t> mot J18</a:t>
            </a:r>
          </a:p>
          <a:p>
            <a:r>
              <a:rPr lang="en-US" sz="1200" dirty="0" err="1">
                <a:solidFill>
                  <a:schemeClr val="bg1"/>
                </a:solidFill>
              </a:rPr>
              <a:t>Stort</a:t>
            </a:r>
            <a:r>
              <a:rPr lang="en-US" sz="1200" dirty="0">
                <a:solidFill>
                  <a:schemeClr val="bg1"/>
                </a:solidFill>
              </a:rPr>
              <a:t> </a:t>
            </a:r>
            <a:r>
              <a:rPr lang="en-US" sz="1200" dirty="0" err="1">
                <a:solidFill>
                  <a:schemeClr val="bg1"/>
                </a:solidFill>
              </a:rPr>
              <a:t>samarbete</a:t>
            </a:r>
            <a:r>
              <a:rPr lang="en-US" sz="1200" dirty="0">
                <a:solidFill>
                  <a:schemeClr val="bg1"/>
                </a:solidFill>
              </a:rPr>
              <a:t> </a:t>
            </a:r>
            <a:r>
              <a:rPr lang="en-US" sz="1200" dirty="0" err="1">
                <a:solidFill>
                  <a:schemeClr val="bg1"/>
                </a:solidFill>
              </a:rPr>
              <a:t>mellan</a:t>
            </a:r>
            <a:r>
              <a:rPr lang="en-US" sz="1200" dirty="0">
                <a:solidFill>
                  <a:schemeClr val="bg1"/>
                </a:solidFill>
              </a:rPr>
              <a:t> J18 </a:t>
            </a:r>
            <a:r>
              <a:rPr lang="en-US" sz="1200" dirty="0" err="1">
                <a:solidFill>
                  <a:schemeClr val="bg1"/>
                </a:solidFill>
              </a:rPr>
              <a:t>och</a:t>
            </a:r>
            <a:r>
              <a:rPr lang="en-US" sz="1200" dirty="0">
                <a:solidFill>
                  <a:schemeClr val="bg1"/>
                </a:solidFill>
              </a:rPr>
              <a:t> J20</a:t>
            </a:r>
          </a:p>
        </p:txBody>
      </p:sp>
      <p:sp>
        <p:nvSpPr>
          <p:cNvPr id="31" name="TextBox 30">
            <a:extLst>
              <a:ext uri="{FF2B5EF4-FFF2-40B4-BE49-F238E27FC236}">
                <a16:creationId xmlns:a16="http://schemas.microsoft.com/office/drawing/2014/main" id="{F9F0C17B-72A4-4364-9C92-18E7FD7183D6}"/>
              </a:ext>
            </a:extLst>
          </p:cNvPr>
          <p:cNvSpPr txBox="1"/>
          <p:nvPr/>
        </p:nvSpPr>
        <p:spPr>
          <a:xfrm>
            <a:off x="7480110" y="5370115"/>
            <a:ext cx="4165628" cy="1569660"/>
          </a:xfrm>
          <a:prstGeom prst="rect">
            <a:avLst/>
          </a:prstGeom>
          <a:noFill/>
        </p:spPr>
        <p:txBody>
          <a:bodyPr wrap="none" rtlCol="0">
            <a:spAutoFit/>
          </a:bodyPr>
          <a:lstStyle/>
          <a:p>
            <a:r>
              <a:rPr lang="en-US" sz="1600" dirty="0">
                <a:solidFill>
                  <a:schemeClr val="bg1"/>
                </a:solidFill>
              </a:rPr>
              <a:t>J20</a:t>
            </a:r>
          </a:p>
          <a:p>
            <a:r>
              <a:rPr lang="en-US" sz="1600" dirty="0" err="1">
                <a:solidFill>
                  <a:schemeClr val="bg1"/>
                </a:solidFill>
              </a:rPr>
              <a:t>Tränare</a:t>
            </a:r>
            <a:r>
              <a:rPr lang="en-US" sz="1600" dirty="0">
                <a:solidFill>
                  <a:schemeClr val="bg1"/>
                </a:solidFill>
              </a:rPr>
              <a:t>: Patrik Bromar</a:t>
            </a:r>
          </a:p>
          <a:p>
            <a:r>
              <a:rPr lang="en-US" sz="1600" dirty="0">
                <a:solidFill>
                  <a:schemeClr val="bg1"/>
                </a:solidFill>
              </a:rPr>
              <a:t>Ass </a:t>
            </a:r>
            <a:r>
              <a:rPr lang="en-US" sz="1600" dirty="0" err="1">
                <a:solidFill>
                  <a:schemeClr val="bg1"/>
                </a:solidFill>
              </a:rPr>
              <a:t>Tränare</a:t>
            </a:r>
            <a:r>
              <a:rPr lang="en-US" sz="1600" dirty="0">
                <a:solidFill>
                  <a:schemeClr val="bg1"/>
                </a:solidFill>
              </a:rPr>
              <a:t>: Fabian Johansson &amp; Mats Svensson</a:t>
            </a:r>
          </a:p>
          <a:p>
            <a:r>
              <a:rPr lang="en-US" sz="1600" dirty="0" err="1">
                <a:solidFill>
                  <a:schemeClr val="bg1"/>
                </a:solidFill>
              </a:rPr>
              <a:t>Lagledare</a:t>
            </a:r>
            <a:r>
              <a:rPr lang="en-US" sz="1600" dirty="0">
                <a:solidFill>
                  <a:schemeClr val="bg1"/>
                </a:solidFill>
              </a:rPr>
              <a:t>: Clas Lindqvist</a:t>
            </a:r>
          </a:p>
          <a:p>
            <a:r>
              <a:rPr lang="en-US" sz="1600" dirty="0" err="1">
                <a:solidFill>
                  <a:schemeClr val="bg1"/>
                </a:solidFill>
              </a:rPr>
              <a:t>Materialare</a:t>
            </a:r>
            <a:r>
              <a:rPr lang="en-US" sz="1600" dirty="0">
                <a:solidFill>
                  <a:schemeClr val="bg1"/>
                </a:solidFill>
              </a:rPr>
              <a:t>: Göran Innergård &amp; Jonas Sköld</a:t>
            </a:r>
          </a:p>
          <a:p>
            <a:endParaRPr lang="en-US" sz="1600" dirty="0">
              <a:solidFill>
                <a:schemeClr val="bg1"/>
              </a:solidFill>
            </a:endParaRPr>
          </a:p>
        </p:txBody>
      </p:sp>
      <p:sp>
        <p:nvSpPr>
          <p:cNvPr id="2" name="Arrow: Right 1">
            <a:extLst>
              <a:ext uri="{FF2B5EF4-FFF2-40B4-BE49-F238E27FC236}">
                <a16:creationId xmlns:a16="http://schemas.microsoft.com/office/drawing/2014/main" id="{60057ED4-8CEA-4F5B-B71F-1274C3D6F897}"/>
              </a:ext>
            </a:extLst>
          </p:cNvPr>
          <p:cNvSpPr/>
          <p:nvPr/>
        </p:nvSpPr>
        <p:spPr>
          <a:xfrm rot="20175887">
            <a:off x="2083175" y="3957671"/>
            <a:ext cx="1844987" cy="79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79A5629E-EC26-4CCC-A897-288439D280DA}"/>
              </a:ext>
            </a:extLst>
          </p:cNvPr>
          <p:cNvSpPr/>
          <p:nvPr/>
        </p:nvSpPr>
        <p:spPr>
          <a:xfrm rot="20175887">
            <a:off x="7438789" y="1695526"/>
            <a:ext cx="1622670" cy="79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DCA51A-728C-4D89-A6AC-A025879074CC}"/>
              </a:ext>
            </a:extLst>
          </p:cNvPr>
          <p:cNvPicPr>
            <a:picLocks noChangeAspect="1"/>
          </p:cNvPicPr>
          <p:nvPr/>
        </p:nvPicPr>
        <p:blipFill>
          <a:blip r:embed="rId2"/>
          <a:stretch>
            <a:fillRect/>
          </a:stretch>
        </p:blipFill>
        <p:spPr>
          <a:xfrm>
            <a:off x="8628095" y="253306"/>
            <a:ext cx="3314700" cy="781050"/>
          </a:xfrm>
          <a:prstGeom prst="rect">
            <a:avLst/>
          </a:prstGeom>
        </p:spPr>
      </p:pic>
      <p:sp>
        <p:nvSpPr>
          <p:cNvPr id="15" name="TextBox 14">
            <a:extLst>
              <a:ext uri="{FF2B5EF4-FFF2-40B4-BE49-F238E27FC236}">
                <a16:creationId xmlns:a16="http://schemas.microsoft.com/office/drawing/2014/main" id="{07C7F656-A58B-4152-8C94-4A6F8469D45A}"/>
              </a:ext>
            </a:extLst>
          </p:cNvPr>
          <p:cNvSpPr txBox="1"/>
          <p:nvPr/>
        </p:nvSpPr>
        <p:spPr>
          <a:xfrm>
            <a:off x="4109086" y="3620053"/>
            <a:ext cx="49244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a:t>J18</a:t>
            </a:r>
          </a:p>
          <a:p>
            <a:pPr algn="ctr"/>
            <a:r>
              <a:rPr lang="en-US" sz="1000" dirty="0"/>
              <a:t>(07)</a:t>
            </a:r>
          </a:p>
        </p:txBody>
      </p:sp>
      <p:sp>
        <p:nvSpPr>
          <p:cNvPr id="16" name="Arrow: Right 15">
            <a:extLst>
              <a:ext uri="{FF2B5EF4-FFF2-40B4-BE49-F238E27FC236}">
                <a16:creationId xmlns:a16="http://schemas.microsoft.com/office/drawing/2014/main" id="{8B6C4EAC-F07E-4655-9A2F-CF4984116E62}"/>
              </a:ext>
            </a:extLst>
          </p:cNvPr>
          <p:cNvSpPr/>
          <p:nvPr/>
        </p:nvSpPr>
        <p:spPr>
          <a:xfrm rot="20175887">
            <a:off x="4665932" y="2992374"/>
            <a:ext cx="1622670" cy="305979"/>
          </a:xfrm>
          <a:prstGeom prst="rightArrow">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CE4BC4A-EED1-4950-B423-BCB25FD20E18}"/>
              </a:ext>
            </a:extLst>
          </p:cNvPr>
          <p:cNvSpPr txBox="1"/>
          <p:nvPr/>
        </p:nvSpPr>
        <p:spPr>
          <a:xfrm rot="20225024">
            <a:off x="4370429" y="2593165"/>
            <a:ext cx="1986634" cy="276999"/>
          </a:xfrm>
          <a:prstGeom prst="rect">
            <a:avLst/>
          </a:prstGeom>
          <a:noFill/>
        </p:spPr>
        <p:txBody>
          <a:bodyPr wrap="none" rtlCol="0">
            <a:spAutoFit/>
          </a:bodyPr>
          <a:lstStyle/>
          <a:p>
            <a:r>
              <a:rPr lang="en-US" sz="1200" dirty="0">
                <a:solidFill>
                  <a:schemeClr val="bg1"/>
                </a:solidFill>
              </a:rPr>
              <a:t>4-6 </a:t>
            </a:r>
            <a:r>
              <a:rPr lang="en-US" sz="1200" dirty="0" err="1">
                <a:solidFill>
                  <a:schemeClr val="bg1"/>
                </a:solidFill>
              </a:rPr>
              <a:t>platser</a:t>
            </a:r>
            <a:r>
              <a:rPr lang="en-US" sz="1200" dirty="0">
                <a:solidFill>
                  <a:schemeClr val="bg1"/>
                </a:solidFill>
              </a:rPr>
              <a:t> “</a:t>
            </a:r>
            <a:r>
              <a:rPr lang="en-US" sz="1200" dirty="0" err="1">
                <a:solidFill>
                  <a:schemeClr val="bg1"/>
                </a:solidFill>
              </a:rPr>
              <a:t>rullande</a:t>
            </a:r>
            <a:r>
              <a:rPr lang="en-US" sz="1200" dirty="0">
                <a:solidFill>
                  <a:schemeClr val="bg1"/>
                </a:solidFill>
              </a:rPr>
              <a:t>” för J18</a:t>
            </a:r>
          </a:p>
        </p:txBody>
      </p:sp>
      <p:sp>
        <p:nvSpPr>
          <p:cNvPr id="19" name="Arrow: Right 18">
            <a:extLst>
              <a:ext uri="{FF2B5EF4-FFF2-40B4-BE49-F238E27FC236}">
                <a16:creationId xmlns:a16="http://schemas.microsoft.com/office/drawing/2014/main" id="{75E2DBAA-946C-4F91-B34A-CCCC20BF266F}"/>
              </a:ext>
            </a:extLst>
          </p:cNvPr>
          <p:cNvSpPr/>
          <p:nvPr/>
        </p:nvSpPr>
        <p:spPr>
          <a:xfrm rot="9345098">
            <a:off x="4767214" y="3352117"/>
            <a:ext cx="1622670" cy="305979"/>
          </a:xfrm>
          <a:prstGeom prst="rightArrow">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89E3C92-997F-4069-A552-CDEE074A1470}"/>
              </a:ext>
            </a:extLst>
          </p:cNvPr>
          <p:cNvSpPr txBox="1"/>
          <p:nvPr/>
        </p:nvSpPr>
        <p:spPr>
          <a:xfrm rot="20225024">
            <a:off x="4847867" y="3703192"/>
            <a:ext cx="1986634" cy="276999"/>
          </a:xfrm>
          <a:prstGeom prst="rect">
            <a:avLst/>
          </a:prstGeom>
          <a:noFill/>
        </p:spPr>
        <p:txBody>
          <a:bodyPr wrap="none" rtlCol="0">
            <a:spAutoFit/>
          </a:bodyPr>
          <a:lstStyle/>
          <a:p>
            <a:r>
              <a:rPr lang="en-US" sz="1200" dirty="0">
                <a:solidFill>
                  <a:schemeClr val="bg1"/>
                </a:solidFill>
              </a:rPr>
              <a:t>4-6 </a:t>
            </a:r>
            <a:r>
              <a:rPr lang="en-US" sz="1200" dirty="0" err="1">
                <a:solidFill>
                  <a:schemeClr val="bg1"/>
                </a:solidFill>
              </a:rPr>
              <a:t>platser</a:t>
            </a:r>
            <a:r>
              <a:rPr lang="en-US" sz="1200" dirty="0">
                <a:solidFill>
                  <a:schemeClr val="bg1"/>
                </a:solidFill>
              </a:rPr>
              <a:t> “</a:t>
            </a:r>
            <a:r>
              <a:rPr lang="en-US" sz="1200" dirty="0" err="1">
                <a:solidFill>
                  <a:schemeClr val="bg1"/>
                </a:solidFill>
              </a:rPr>
              <a:t>rullande</a:t>
            </a:r>
            <a:r>
              <a:rPr lang="en-US" sz="1200" dirty="0">
                <a:solidFill>
                  <a:schemeClr val="bg1"/>
                </a:solidFill>
              </a:rPr>
              <a:t>” för J20</a:t>
            </a:r>
          </a:p>
        </p:txBody>
      </p:sp>
      <p:sp>
        <p:nvSpPr>
          <p:cNvPr id="21" name="TextBox 20">
            <a:extLst>
              <a:ext uri="{FF2B5EF4-FFF2-40B4-BE49-F238E27FC236}">
                <a16:creationId xmlns:a16="http://schemas.microsoft.com/office/drawing/2014/main" id="{8550E9F5-35D9-44C3-A47C-80479EE841BC}"/>
              </a:ext>
            </a:extLst>
          </p:cNvPr>
          <p:cNvSpPr txBox="1"/>
          <p:nvPr/>
        </p:nvSpPr>
        <p:spPr>
          <a:xfrm>
            <a:off x="2706694" y="5370115"/>
            <a:ext cx="3590150" cy="1323439"/>
          </a:xfrm>
          <a:prstGeom prst="rect">
            <a:avLst/>
          </a:prstGeom>
          <a:noFill/>
        </p:spPr>
        <p:txBody>
          <a:bodyPr wrap="none" rtlCol="0">
            <a:spAutoFit/>
          </a:bodyPr>
          <a:lstStyle/>
          <a:p>
            <a:r>
              <a:rPr lang="en-US" sz="1600" dirty="0">
                <a:solidFill>
                  <a:schemeClr val="bg1"/>
                </a:solidFill>
              </a:rPr>
              <a:t>J18 (TBD)</a:t>
            </a:r>
          </a:p>
          <a:p>
            <a:r>
              <a:rPr lang="en-US" sz="1600" i="1" dirty="0" err="1">
                <a:solidFill>
                  <a:schemeClr val="bg1"/>
                </a:solidFill>
              </a:rPr>
              <a:t>Tränare</a:t>
            </a:r>
            <a:r>
              <a:rPr lang="en-US" sz="1600" i="1" dirty="0">
                <a:solidFill>
                  <a:schemeClr val="bg1"/>
                </a:solidFill>
              </a:rPr>
              <a:t>: Björn Hagberg, Joakim </a:t>
            </a:r>
            <a:r>
              <a:rPr lang="en-US" sz="1600" i="1" dirty="0" err="1">
                <a:solidFill>
                  <a:schemeClr val="bg1"/>
                </a:solidFill>
              </a:rPr>
              <a:t>Bjerlemo</a:t>
            </a:r>
            <a:endParaRPr lang="en-US" sz="1600" i="1" dirty="0">
              <a:solidFill>
                <a:schemeClr val="bg1"/>
              </a:solidFill>
            </a:endParaRPr>
          </a:p>
          <a:p>
            <a:r>
              <a:rPr lang="en-US" sz="1600" i="1" dirty="0">
                <a:solidFill>
                  <a:schemeClr val="bg1"/>
                </a:solidFill>
              </a:rPr>
              <a:t>Ass </a:t>
            </a:r>
            <a:r>
              <a:rPr lang="en-US" sz="1600" i="1" dirty="0" err="1">
                <a:solidFill>
                  <a:schemeClr val="bg1"/>
                </a:solidFill>
              </a:rPr>
              <a:t>Tränare</a:t>
            </a:r>
            <a:r>
              <a:rPr lang="en-US" sz="1600" i="1" dirty="0">
                <a:solidFill>
                  <a:schemeClr val="bg1"/>
                </a:solidFill>
              </a:rPr>
              <a:t>: H. </a:t>
            </a:r>
            <a:r>
              <a:rPr lang="en-US" sz="1600" i="1" dirty="0" err="1">
                <a:solidFill>
                  <a:schemeClr val="bg1"/>
                </a:solidFill>
              </a:rPr>
              <a:t>Algerin</a:t>
            </a:r>
            <a:r>
              <a:rPr lang="en-US" sz="1600" i="1" dirty="0">
                <a:solidFill>
                  <a:schemeClr val="bg1"/>
                </a:solidFill>
              </a:rPr>
              <a:t>, H, Olofsson</a:t>
            </a:r>
          </a:p>
          <a:p>
            <a:r>
              <a:rPr lang="en-US" sz="1600" i="1" dirty="0" err="1">
                <a:solidFill>
                  <a:schemeClr val="bg1"/>
                </a:solidFill>
              </a:rPr>
              <a:t>Lagledare</a:t>
            </a:r>
            <a:r>
              <a:rPr lang="en-US" sz="1600" i="1" dirty="0">
                <a:solidFill>
                  <a:schemeClr val="bg1"/>
                </a:solidFill>
              </a:rPr>
              <a:t>: Lars Boström</a:t>
            </a:r>
          </a:p>
          <a:p>
            <a:r>
              <a:rPr lang="en-US" sz="1600" i="1" dirty="0" err="1">
                <a:solidFill>
                  <a:schemeClr val="bg1"/>
                </a:solidFill>
              </a:rPr>
              <a:t>Materialare</a:t>
            </a:r>
            <a:r>
              <a:rPr lang="en-US" sz="1600" i="1" dirty="0">
                <a:solidFill>
                  <a:schemeClr val="bg1"/>
                </a:solidFill>
              </a:rPr>
              <a:t>: Anders </a:t>
            </a:r>
            <a:r>
              <a:rPr lang="en-US" sz="1600" i="1" dirty="0" err="1">
                <a:solidFill>
                  <a:schemeClr val="bg1"/>
                </a:solidFill>
              </a:rPr>
              <a:t>Blackås</a:t>
            </a:r>
            <a:endParaRPr lang="en-US" sz="1600" i="1" dirty="0">
              <a:solidFill>
                <a:schemeClr val="bg1"/>
              </a:solidFill>
            </a:endParaRPr>
          </a:p>
        </p:txBody>
      </p:sp>
      <p:sp>
        <p:nvSpPr>
          <p:cNvPr id="23" name="TextBox 22">
            <a:extLst>
              <a:ext uri="{FF2B5EF4-FFF2-40B4-BE49-F238E27FC236}">
                <a16:creationId xmlns:a16="http://schemas.microsoft.com/office/drawing/2014/main" id="{2DE4E107-09CB-41F6-985E-1D0BC76F8E13}"/>
              </a:ext>
            </a:extLst>
          </p:cNvPr>
          <p:cNvSpPr txBox="1"/>
          <p:nvPr/>
        </p:nvSpPr>
        <p:spPr>
          <a:xfrm>
            <a:off x="5279929" y="4271351"/>
            <a:ext cx="1937700" cy="276999"/>
          </a:xfrm>
          <a:prstGeom prst="rect">
            <a:avLst/>
          </a:prstGeom>
          <a:noFill/>
        </p:spPr>
        <p:txBody>
          <a:bodyPr wrap="square" rtlCol="0">
            <a:spAutoFit/>
          </a:bodyPr>
          <a:lstStyle/>
          <a:p>
            <a:r>
              <a:rPr lang="en-US" sz="1200" b="1" dirty="0">
                <a:solidFill>
                  <a:schemeClr val="bg1"/>
                </a:solidFill>
              </a:rPr>
              <a:t>J18 / J20 </a:t>
            </a:r>
            <a:r>
              <a:rPr lang="en-US" sz="1200" b="1" dirty="0" err="1">
                <a:solidFill>
                  <a:schemeClr val="bg1"/>
                </a:solidFill>
              </a:rPr>
              <a:t>utbyte</a:t>
            </a:r>
            <a:r>
              <a:rPr lang="en-US" sz="1200" b="1" dirty="0">
                <a:solidFill>
                  <a:schemeClr val="bg1"/>
                </a:solidFill>
              </a:rPr>
              <a:t> </a:t>
            </a:r>
            <a:r>
              <a:rPr lang="en-US" sz="1200" b="1" dirty="0" err="1">
                <a:solidFill>
                  <a:schemeClr val="bg1"/>
                </a:solidFill>
              </a:rPr>
              <a:t>efter</a:t>
            </a:r>
            <a:r>
              <a:rPr lang="en-US" sz="1200" b="1" dirty="0">
                <a:solidFill>
                  <a:schemeClr val="bg1"/>
                </a:solidFill>
              </a:rPr>
              <a:t> </a:t>
            </a:r>
            <a:r>
              <a:rPr lang="en-US" sz="1200" b="1" dirty="0" err="1">
                <a:solidFill>
                  <a:schemeClr val="bg1"/>
                </a:solidFill>
              </a:rPr>
              <a:t>nivå</a:t>
            </a:r>
            <a:endParaRPr lang="en-US" sz="1200" b="1" dirty="0">
              <a:solidFill>
                <a:schemeClr val="bg1"/>
              </a:solidFill>
            </a:endParaRPr>
          </a:p>
        </p:txBody>
      </p:sp>
      <p:sp>
        <p:nvSpPr>
          <p:cNvPr id="24" name="TextBox 23">
            <a:extLst>
              <a:ext uri="{FF2B5EF4-FFF2-40B4-BE49-F238E27FC236}">
                <a16:creationId xmlns:a16="http://schemas.microsoft.com/office/drawing/2014/main" id="{6EA3DAA7-78FA-4BF1-8E6C-61FF4A0F0C52}"/>
              </a:ext>
            </a:extLst>
          </p:cNvPr>
          <p:cNvSpPr txBox="1"/>
          <p:nvPr/>
        </p:nvSpPr>
        <p:spPr>
          <a:xfrm>
            <a:off x="9562924" y="2727501"/>
            <a:ext cx="2514005" cy="2308324"/>
          </a:xfrm>
          <a:prstGeom prst="rect">
            <a:avLst/>
          </a:prstGeom>
          <a:noFill/>
        </p:spPr>
        <p:txBody>
          <a:bodyPr wrap="square" rtlCol="0">
            <a:spAutoFit/>
          </a:bodyPr>
          <a:lstStyle/>
          <a:p>
            <a:r>
              <a:rPr lang="en-US" sz="1200" b="1" dirty="0" err="1">
                <a:solidFill>
                  <a:schemeClr val="bg1"/>
                </a:solidFill>
              </a:rPr>
              <a:t>Målsättning</a:t>
            </a:r>
            <a:r>
              <a:rPr lang="en-US" sz="1200" b="1" dirty="0">
                <a:solidFill>
                  <a:schemeClr val="bg1"/>
                </a:solidFill>
              </a:rPr>
              <a:t> </a:t>
            </a:r>
          </a:p>
          <a:p>
            <a:endParaRPr lang="en-US" sz="1200" dirty="0">
              <a:solidFill>
                <a:schemeClr val="bg1"/>
              </a:solidFill>
            </a:endParaRPr>
          </a:p>
          <a:p>
            <a:r>
              <a:rPr lang="en-US" sz="1200" dirty="0" err="1">
                <a:solidFill>
                  <a:schemeClr val="bg1"/>
                </a:solidFill>
              </a:rPr>
              <a:t>lång</a:t>
            </a:r>
            <a:r>
              <a:rPr lang="en-US" sz="1200" dirty="0">
                <a:solidFill>
                  <a:schemeClr val="bg1"/>
                </a:solidFill>
              </a:rPr>
              <a:t> </a:t>
            </a:r>
            <a:r>
              <a:rPr lang="en-US" sz="1200" dirty="0" err="1">
                <a:solidFill>
                  <a:schemeClr val="bg1"/>
                </a:solidFill>
              </a:rPr>
              <a:t>sikt</a:t>
            </a:r>
            <a:r>
              <a:rPr lang="en-US" sz="1200" dirty="0">
                <a:solidFill>
                  <a:schemeClr val="bg1"/>
                </a:solidFill>
              </a:rPr>
              <a:t>:</a:t>
            </a:r>
          </a:p>
          <a:p>
            <a:r>
              <a:rPr lang="en-US" sz="1200" dirty="0">
                <a:solidFill>
                  <a:schemeClr val="bg1"/>
                </a:solidFill>
              </a:rPr>
              <a:t>A-</a:t>
            </a:r>
            <a:r>
              <a:rPr lang="en-US" sz="1200" dirty="0" err="1">
                <a:solidFill>
                  <a:schemeClr val="bg1"/>
                </a:solidFill>
              </a:rPr>
              <a:t>laget</a:t>
            </a:r>
            <a:r>
              <a:rPr lang="en-US" sz="1200" dirty="0">
                <a:solidFill>
                  <a:schemeClr val="bg1"/>
                </a:solidFill>
              </a:rPr>
              <a:t> tar sig till Div2. </a:t>
            </a:r>
          </a:p>
          <a:p>
            <a:r>
              <a:rPr lang="en-US" sz="1200" dirty="0">
                <a:solidFill>
                  <a:schemeClr val="bg1"/>
                </a:solidFill>
              </a:rPr>
              <a:t>22/23/24 – Div3/</a:t>
            </a:r>
            <a:r>
              <a:rPr lang="en-US" sz="1200" dirty="0" err="1">
                <a:solidFill>
                  <a:schemeClr val="bg1"/>
                </a:solidFill>
              </a:rPr>
              <a:t>AllTrean</a:t>
            </a:r>
            <a:endParaRPr lang="en-US" sz="1200" dirty="0">
              <a:solidFill>
                <a:schemeClr val="bg1"/>
              </a:solidFill>
            </a:endParaRPr>
          </a:p>
          <a:p>
            <a:r>
              <a:rPr lang="en-US" sz="1200" dirty="0" err="1">
                <a:solidFill>
                  <a:schemeClr val="bg1"/>
                </a:solidFill>
              </a:rPr>
              <a:t>Minst</a:t>
            </a:r>
            <a:r>
              <a:rPr lang="en-US" sz="1200" dirty="0">
                <a:solidFill>
                  <a:schemeClr val="bg1"/>
                </a:solidFill>
              </a:rPr>
              <a:t> 50% </a:t>
            </a:r>
            <a:r>
              <a:rPr lang="en-US" sz="1200" dirty="0" err="1">
                <a:solidFill>
                  <a:schemeClr val="bg1"/>
                </a:solidFill>
              </a:rPr>
              <a:t>egna</a:t>
            </a:r>
            <a:r>
              <a:rPr lang="en-US" sz="1200" dirty="0">
                <a:solidFill>
                  <a:schemeClr val="bg1"/>
                </a:solidFill>
              </a:rPr>
              <a:t> </a:t>
            </a:r>
            <a:r>
              <a:rPr lang="en-US" sz="1200" dirty="0" err="1">
                <a:solidFill>
                  <a:schemeClr val="bg1"/>
                </a:solidFill>
              </a:rPr>
              <a:t>produkter</a:t>
            </a:r>
            <a:r>
              <a:rPr lang="en-US" sz="1200" dirty="0">
                <a:solidFill>
                  <a:schemeClr val="bg1"/>
                </a:solidFill>
              </a:rPr>
              <a:t>.</a:t>
            </a:r>
          </a:p>
          <a:p>
            <a:endParaRPr lang="en-US" sz="1200" dirty="0">
              <a:solidFill>
                <a:schemeClr val="bg1"/>
              </a:solidFill>
            </a:endParaRPr>
          </a:p>
          <a:p>
            <a:r>
              <a:rPr lang="en-US" sz="1200" dirty="0" err="1">
                <a:solidFill>
                  <a:schemeClr val="bg1"/>
                </a:solidFill>
              </a:rPr>
              <a:t>Kort</a:t>
            </a:r>
            <a:r>
              <a:rPr lang="en-US" sz="1200" dirty="0">
                <a:solidFill>
                  <a:schemeClr val="bg1"/>
                </a:solidFill>
              </a:rPr>
              <a:t> </a:t>
            </a:r>
            <a:r>
              <a:rPr lang="en-US" sz="1200" dirty="0" err="1">
                <a:solidFill>
                  <a:schemeClr val="bg1"/>
                </a:solidFill>
              </a:rPr>
              <a:t>sikt</a:t>
            </a:r>
            <a:r>
              <a:rPr lang="en-US" sz="1200" dirty="0">
                <a:solidFill>
                  <a:schemeClr val="bg1"/>
                </a:solidFill>
              </a:rPr>
              <a:t>: </a:t>
            </a:r>
          </a:p>
          <a:p>
            <a:r>
              <a:rPr lang="en-US" sz="1200" dirty="0">
                <a:solidFill>
                  <a:schemeClr val="bg1"/>
                </a:solidFill>
              </a:rPr>
              <a:t>A-</a:t>
            </a:r>
            <a:r>
              <a:rPr lang="en-US" sz="1200" dirty="0" err="1">
                <a:solidFill>
                  <a:schemeClr val="bg1"/>
                </a:solidFill>
              </a:rPr>
              <a:t>laget</a:t>
            </a:r>
            <a:r>
              <a:rPr lang="en-US" sz="1200" dirty="0">
                <a:solidFill>
                  <a:schemeClr val="bg1"/>
                </a:solidFill>
              </a:rPr>
              <a:t> </a:t>
            </a:r>
            <a:r>
              <a:rPr lang="en-US" sz="1200" dirty="0" err="1">
                <a:solidFill>
                  <a:schemeClr val="bg1"/>
                </a:solidFill>
              </a:rPr>
              <a:t>kvar</a:t>
            </a:r>
            <a:r>
              <a:rPr lang="en-US" sz="1200" dirty="0">
                <a:solidFill>
                  <a:schemeClr val="bg1"/>
                </a:solidFill>
              </a:rPr>
              <a:t> i Div3 / </a:t>
            </a:r>
            <a:r>
              <a:rPr lang="en-US" sz="1200" dirty="0" err="1">
                <a:solidFill>
                  <a:schemeClr val="bg1"/>
                </a:solidFill>
              </a:rPr>
              <a:t>Alltrean</a:t>
            </a:r>
            <a:endParaRPr lang="en-US" sz="1200" dirty="0">
              <a:solidFill>
                <a:schemeClr val="bg1"/>
              </a:solidFill>
            </a:endParaRPr>
          </a:p>
          <a:p>
            <a:r>
              <a:rPr lang="en-US" sz="1200" dirty="0" err="1">
                <a:solidFill>
                  <a:schemeClr val="bg1"/>
                </a:solidFill>
              </a:rPr>
              <a:t>Minst</a:t>
            </a:r>
            <a:r>
              <a:rPr lang="en-US" sz="1200" dirty="0">
                <a:solidFill>
                  <a:schemeClr val="bg1"/>
                </a:solidFill>
              </a:rPr>
              <a:t> 4 </a:t>
            </a:r>
            <a:r>
              <a:rPr lang="en-US" sz="1200" dirty="0" err="1">
                <a:solidFill>
                  <a:schemeClr val="bg1"/>
                </a:solidFill>
              </a:rPr>
              <a:t>spelare</a:t>
            </a:r>
            <a:r>
              <a:rPr lang="en-US" sz="1200" dirty="0">
                <a:solidFill>
                  <a:schemeClr val="bg1"/>
                </a:solidFill>
              </a:rPr>
              <a:t> </a:t>
            </a:r>
            <a:r>
              <a:rPr lang="en-US" sz="1200" dirty="0" err="1">
                <a:solidFill>
                  <a:schemeClr val="bg1"/>
                </a:solidFill>
              </a:rPr>
              <a:t>upp</a:t>
            </a:r>
            <a:r>
              <a:rPr lang="en-US" sz="1200" dirty="0">
                <a:solidFill>
                  <a:schemeClr val="bg1"/>
                </a:solidFill>
              </a:rPr>
              <a:t> </a:t>
            </a:r>
            <a:r>
              <a:rPr lang="en-US" sz="1200" dirty="0" err="1">
                <a:solidFill>
                  <a:schemeClr val="bg1"/>
                </a:solidFill>
              </a:rPr>
              <a:t>från</a:t>
            </a:r>
            <a:r>
              <a:rPr lang="en-US" sz="1200" dirty="0">
                <a:solidFill>
                  <a:schemeClr val="bg1"/>
                </a:solidFill>
              </a:rPr>
              <a:t> </a:t>
            </a:r>
            <a:r>
              <a:rPr lang="en-US" sz="1200" dirty="0" err="1">
                <a:solidFill>
                  <a:schemeClr val="bg1"/>
                </a:solidFill>
              </a:rPr>
              <a:t>Juniorer</a:t>
            </a:r>
            <a:r>
              <a:rPr lang="en-US" sz="1200" dirty="0">
                <a:solidFill>
                  <a:schemeClr val="bg1"/>
                </a:solidFill>
              </a:rPr>
              <a:t> per </a:t>
            </a:r>
            <a:r>
              <a:rPr lang="en-US" sz="1200" dirty="0" err="1">
                <a:solidFill>
                  <a:schemeClr val="bg1"/>
                </a:solidFill>
              </a:rPr>
              <a:t>säsong</a:t>
            </a:r>
            <a:r>
              <a:rPr lang="en-US" sz="1200" dirty="0">
                <a:solidFill>
                  <a:schemeClr val="bg1"/>
                </a:solidFill>
              </a:rPr>
              <a:t>. </a:t>
            </a:r>
          </a:p>
          <a:p>
            <a:endParaRPr lang="en-US" sz="1200" dirty="0">
              <a:solidFill>
                <a:schemeClr val="bg1"/>
              </a:solidFill>
            </a:endParaRPr>
          </a:p>
        </p:txBody>
      </p:sp>
    </p:spTree>
    <p:extLst>
      <p:ext uri="{BB962C8B-B14F-4D97-AF65-F5344CB8AC3E}">
        <p14:creationId xmlns:p14="http://schemas.microsoft.com/office/powerpoint/2010/main" val="312734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AB47F8-B7A0-45A3-8D53-EF6D042E6CE3}"/>
              </a:ext>
            </a:extLst>
          </p:cNvPr>
          <p:cNvPicPr>
            <a:picLocks noChangeAspect="1"/>
          </p:cNvPicPr>
          <p:nvPr/>
        </p:nvPicPr>
        <p:blipFill>
          <a:blip r:embed="rId2"/>
          <a:stretch>
            <a:fillRect/>
          </a:stretch>
        </p:blipFill>
        <p:spPr>
          <a:xfrm>
            <a:off x="311791" y="1529867"/>
            <a:ext cx="2784080" cy="4339087"/>
          </a:xfrm>
          <a:prstGeom prst="rect">
            <a:avLst/>
          </a:prstGeom>
        </p:spPr>
      </p:pic>
      <p:sp>
        <p:nvSpPr>
          <p:cNvPr id="6" name="TextBox 5">
            <a:extLst>
              <a:ext uri="{FF2B5EF4-FFF2-40B4-BE49-F238E27FC236}">
                <a16:creationId xmlns:a16="http://schemas.microsoft.com/office/drawing/2014/main" id="{9E131472-47C7-4356-ACE5-ECA3CCBE2159}"/>
              </a:ext>
            </a:extLst>
          </p:cNvPr>
          <p:cNvSpPr txBox="1"/>
          <p:nvPr/>
        </p:nvSpPr>
        <p:spPr>
          <a:xfrm>
            <a:off x="311790" y="1160535"/>
            <a:ext cx="1672958" cy="369332"/>
          </a:xfrm>
          <a:prstGeom prst="rect">
            <a:avLst/>
          </a:prstGeom>
          <a:noFill/>
        </p:spPr>
        <p:txBody>
          <a:bodyPr wrap="none" rtlCol="0">
            <a:spAutoFit/>
          </a:bodyPr>
          <a:lstStyle/>
          <a:p>
            <a:r>
              <a:rPr lang="en-US" dirty="0" err="1">
                <a:solidFill>
                  <a:schemeClr val="bg1"/>
                </a:solidFill>
              </a:rPr>
              <a:t>Mölndal</a:t>
            </a:r>
            <a:r>
              <a:rPr lang="en-US" dirty="0">
                <a:solidFill>
                  <a:schemeClr val="bg1"/>
                </a:solidFill>
              </a:rPr>
              <a:t> hockey</a:t>
            </a:r>
          </a:p>
        </p:txBody>
      </p:sp>
      <p:pic>
        <p:nvPicPr>
          <p:cNvPr id="8" name="Picture 7">
            <a:extLst>
              <a:ext uri="{FF2B5EF4-FFF2-40B4-BE49-F238E27FC236}">
                <a16:creationId xmlns:a16="http://schemas.microsoft.com/office/drawing/2014/main" id="{58B0CF67-51F8-4745-BE39-D2157CE9A585}"/>
              </a:ext>
            </a:extLst>
          </p:cNvPr>
          <p:cNvPicPr>
            <a:picLocks noChangeAspect="1"/>
          </p:cNvPicPr>
          <p:nvPr/>
        </p:nvPicPr>
        <p:blipFill>
          <a:blip r:embed="rId3"/>
          <a:stretch>
            <a:fillRect/>
          </a:stretch>
        </p:blipFill>
        <p:spPr>
          <a:xfrm>
            <a:off x="3533058" y="1529867"/>
            <a:ext cx="2931075" cy="4339087"/>
          </a:xfrm>
          <a:prstGeom prst="rect">
            <a:avLst/>
          </a:prstGeom>
        </p:spPr>
      </p:pic>
      <p:sp>
        <p:nvSpPr>
          <p:cNvPr id="9" name="TextBox 8">
            <a:extLst>
              <a:ext uri="{FF2B5EF4-FFF2-40B4-BE49-F238E27FC236}">
                <a16:creationId xmlns:a16="http://schemas.microsoft.com/office/drawing/2014/main" id="{128CA3D6-A20B-463A-8B27-DFA27B841070}"/>
              </a:ext>
            </a:extLst>
          </p:cNvPr>
          <p:cNvSpPr txBox="1"/>
          <p:nvPr/>
        </p:nvSpPr>
        <p:spPr>
          <a:xfrm>
            <a:off x="3430804" y="1160535"/>
            <a:ext cx="1460143" cy="369332"/>
          </a:xfrm>
          <a:prstGeom prst="rect">
            <a:avLst/>
          </a:prstGeom>
          <a:noFill/>
        </p:spPr>
        <p:txBody>
          <a:bodyPr wrap="none" rtlCol="0">
            <a:spAutoFit/>
          </a:bodyPr>
          <a:lstStyle/>
          <a:p>
            <a:r>
              <a:rPr lang="en-US" dirty="0" err="1">
                <a:solidFill>
                  <a:schemeClr val="bg1"/>
                </a:solidFill>
              </a:rPr>
              <a:t>Hovås</a:t>
            </a:r>
            <a:r>
              <a:rPr lang="en-US" dirty="0">
                <a:solidFill>
                  <a:schemeClr val="bg1"/>
                </a:solidFill>
              </a:rPr>
              <a:t> hockey</a:t>
            </a:r>
          </a:p>
        </p:txBody>
      </p:sp>
      <p:pic>
        <p:nvPicPr>
          <p:cNvPr id="11" name="Picture 10">
            <a:extLst>
              <a:ext uri="{FF2B5EF4-FFF2-40B4-BE49-F238E27FC236}">
                <a16:creationId xmlns:a16="http://schemas.microsoft.com/office/drawing/2014/main" id="{34A8CCD7-0A5B-4B74-9188-9ED32915EFDC}"/>
              </a:ext>
            </a:extLst>
          </p:cNvPr>
          <p:cNvPicPr>
            <a:picLocks noChangeAspect="1"/>
          </p:cNvPicPr>
          <p:nvPr/>
        </p:nvPicPr>
        <p:blipFill>
          <a:blip r:embed="rId4"/>
          <a:stretch>
            <a:fillRect/>
          </a:stretch>
        </p:blipFill>
        <p:spPr>
          <a:xfrm>
            <a:off x="6717131" y="1601640"/>
            <a:ext cx="2804760" cy="4520242"/>
          </a:xfrm>
          <a:prstGeom prst="rect">
            <a:avLst/>
          </a:prstGeom>
        </p:spPr>
      </p:pic>
      <p:sp>
        <p:nvSpPr>
          <p:cNvPr id="12" name="TextBox 11">
            <a:extLst>
              <a:ext uri="{FF2B5EF4-FFF2-40B4-BE49-F238E27FC236}">
                <a16:creationId xmlns:a16="http://schemas.microsoft.com/office/drawing/2014/main" id="{5AFD2741-4070-4BED-B175-C597550D48AD}"/>
              </a:ext>
            </a:extLst>
          </p:cNvPr>
          <p:cNvSpPr txBox="1"/>
          <p:nvPr/>
        </p:nvSpPr>
        <p:spPr>
          <a:xfrm>
            <a:off x="6717131" y="1232308"/>
            <a:ext cx="1549399" cy="369332"/>
          </a:xfrm>
          <a:prstGeom prst="rect">
            <a:avLst/>
          </a:prstGeom>
          <a:noFill/>
        </p:spPr>
        <p:txBody>
          <a:bodyPr wrap="none" rtlCol="0">
            <a:spAutoFit/>
          </a:bodyPr>
          <a:lstStyle/>
          <a:p>
            <a:r>
              <a:rPr lang="en-US" dirty="0" err="1">
                <a:solidFill>
                  <a:schemeClr val="bg1"/>
                </a:solidFill>
              </a:rPr>
              <a:t>Partille</a:t>
            </a:r>
            <a:r>
              <a:rPr lang="en-US" dirty="0">
                <a:solidFill>
                  <a:schemeClr val="bg1"/>
                </a:solidFill>
              </a:rPr>
              <a:t> hockey</a:t>
            </a:r>
          </a:p>
        </p:txBody>
      </p:sp>
      <p:sp>
        <p:nvSpPr>
          <p:cNvPr id="13" name="Oval 12">
            <a:extLst>
              <a:ext uri="{FF2B5EF4-FFF2-40B4-BE49-F238E27FC236}">
                <a16:creationId xmlns:a16="http://schemas.microsoft.com/office/drawing/2014/main" id="{AB6E89D0-36C1-43D3-92BB-C517C9D38D18}"/>
              </a:ext>
            </a:extLst>
          </p:cNvPr>
          <p:cNvSpPr/>
          <p:nvPr/>
        </p:nvSpPr>
        <p:spPr>
          <a:xfrm>
            <a:off x="9400001" y="4638020"/>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B9F92FB-8D51-4CE2-AC76-A217AE21FB02}"/>
              </a:ext>
            </a:extLst>
          </p:cNvPr>
          <p:cNvSpPr/>
          <p:nvPr/>
        </p:nvSpPr>
        <p:spPr>
          <a:xfrm>
            <a:off x="9415581" y="4837488"/>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7351589-C7F0-4A95-92A7-19DD44C7BCE2}"/>
              </a:ext>
            </a:extLst>
          </p:cNvPr>
          <p:cNvSpPr/>
          <p:nvPr/>
        </p:nvSpPr>
        <p:spPr>
          <a:xfrm>
            <a:off x="9401522" y="5044218"/>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BB2CB4B-FE58-42F3-AFA8-4DCE4330757B}"/>
              </a:ext>
            </a:extLst>
          </p:cNvPr>
          <p:cNvSpPr/>
          <p:nvPr/>
        </p:nvSpPr>
        <p:spPr>
          <a:xfrm>
            <a:off x="9546650" y="5701947"/>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E31D40-D0D2-47BF-90DB-B1D769272B88}"/>
              </a:ext>
            </a:extLst>
          </p:cNvPr>
          <p:cNvSpPr/>
          <p:nvPr/>
        </p:nvSpPr>
        <p:spPr>
          <a:xfrm>
            <a:off x="6329739" y="4308895"/>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DEA01F3-E0A4-4A35-B50C-0AB8B6EABC92}"/>
              </a:ext>
            </a:extLst>
          </p:cNvPr>
          <p:cNvSpPr/>
          <p:nvPr/>
        </p:nvSpPr>
        <p:spPr>
          <a:xfrm>
            <a:off x="6293722" y="4035551"/>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7AE4120-9B37-4388-90E6-2E0F83C45D5B}"/>
              </a:ext>
            </a:extLst>
          </p:cNvPr>
          <p:cNvSpPr/>
          <p:nvPr/>
        </p:nvSpPr>
        <p:spPr>
          <a:xfrm>
            <a:off x="3386409" y="4254261"/>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9D1928-E8A3-43C5-90C4-FE364B954087}"/>
              </a:ext>
            </a:extLst>
          </p:cNvPr>
          <p:cNvSpPr/>
          <p:nvPr/>
        </p:nvSpPr>
        <p:spPr>
          <a:xfrm>
            <a:off x="6341994" y="3601521"/>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056FD0D-881C-431F-B56F-AF75133D90B7}"/>
              </a:ext>
            </a:extLst>
          </p:cNvPr>
          <p:cNvSpPr/>
          <p:nvPr/>
        </p:nvSpPr>
        <p:spPr>
          <a:xfrm>
            <a:off x="3002211" y="4544798"/>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DB827EC-4CA2-4DD1-A654-4B44FA1F9967}"/>
              </a:ext>
            </a:extLst>
          </p:cNvPr>
          <p:cNvSpPr/>
          <p:nvPr/>
        </p:nvSpPr>
        <p:spPr>
          <a:xfrm>
            <a:off x="2975003" y="5071727"/>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87BD35-2F29-446B-B82E-D2E4232350B3}"/>
              </a:ext>
            </a:extLst>
          </p:cNvPr>
          <p:cNvSpPr/>
          <p:nvPr/>
        </p:nvSpPr>
        <p:spPr>
          <a:xfrm>
            <a:off x="2963461" y="3236099"/>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AFBAB4F-C2F0-464D-A8B8-F175A2CC8D08}"/>
              </a:ext>
            </a:extLst>
          </p:cNvPr>
          <p:cNvSpPr/>
          <p:nvPr/>
        </p:nvSpPr>
        <p:spPr>
          <a:xfrm>
            <a:off x="165141" y="5063821"/>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8A3FC12-5069-4590-BE8D-6D4312C5A63F}"/>
              </a:ext>
            </a:extLst>
          </p:cNvPr>
          <p:cNvSpPr/>
          <p:nvPr/>
        </p:nvSpPr>
        <p:spPr>
          <a:xfrm>
            <a:off x="144461" y="4544798"/>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D69E7A2-D0FF-4453-9703-EF55D7C78757}"/>
              </a:ext>
            </a:extLst>
          </p:cNvPr>
          <p:cNvSpPr/>
          <p:nvPr/>
        </p:nvSpPr>
        <p:spPr>
          <a:xfrm>
            <a:off x="152887" y="5336991"/>
            <a:ext cx="146649" cy="12939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9" name="Oval 28">
            <a:extLst>
              <a:ext uri="{FF2B5EF4-FFF2-40B4-BE49-F238E27FC236}">
                <a16:creationId xmlns:a16="http://schemas.microsoft.com/office/drawing/2014/main" id="{A0D21871-AB9B-4396-8FBD-913228F8C1B1}"/>
              </a:ext>
            </a:extLst>
          </p:cNvPr>
          <p:cNvSpPr/>
          <p:nvPr/>
        </p:nvSpPr>
        <p:spPr>
          <a:xfrm>
            <a:off x="146334" y="2707770"/>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952BF41-4435-40B1-91AF-78427E0A8F54}"/>
              </a:ext>
            </a:extLst>
          </p:cNvPr>
          <p:cNvSpPr/>
          <p:nvPr/>
        </p:nvSpPr>
        <p:spPr>
          <a:xfrm>
            <a:off x="2964047" y="1631615"/>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7A79CE-9B0B-42F5-88BD-7E107938F97F}"/>
              </a:ext>
            </a:extLst>
          </p:cNvPr>
          <p:cNvSpPr txBox="1"/>
          <p:nvPr/>
        </p:nvSpPr>
        <p:spPr>
          <a:xfrm>
            <a:off x="10222059" y="1601640"/>
            <a:ext cx="1158731" cy="4893647"/>
          </a:xfrm>
          <a:prstGeom prst="rect">
            <a:avLst/>
          </a:prstGeom>
          <a:noFill/>
        </p:spPr>
        <p:txBody>
          <a:bodyPr wrap="square">
            <a:spAutoFit/>
          </a:bodyPr>
          <a:lstStyle/>
          <a:p>
            <a:r>
              <a:rPr lang="nn-NO"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Alfred Ratama</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nn-NO"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Anton Kjellberg</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Anton Vedin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Carl Ståhl</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Elias Brandt</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Elis Edberg</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Elliot Andersson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Elmer Olsson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Eric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Lindegren</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Filip Olofsson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Filip Ström</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Gustav Berlin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Gustav Martinsson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Hampus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Schollin</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Hugo Lindblom</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Jacob Ekberg</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Jakob Ratama</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Joel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Albinsson</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Joel Johansson</a:t>
            </a:r>
          </a:p>
          <a:p>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Lias</a:t>
            </a:r>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 Hedin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Lion Aho</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Loke Abrahamsson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Lukas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Blomgren</a:t>
            </a:r>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-Dahl</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Lukas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Stangmo</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Marcus Thapper</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Marko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Todorovic</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Max Holmström</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Noah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Hellgård</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Noah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Johanson</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Olle Johansson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Pelle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Halvordsson</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Robin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Eklöf</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Robin Hermansson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Svante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Utberg</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Ted Casperson</a:t>
            </a: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Tim Bergström</a:t>
            </a:r>
          </a:p>
          <a:p>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Vilgot</a:t>
            </a:r>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Blackås</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Walter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Göransson</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p>
            <a:r>
              <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rPr>
              <a:t>Wilmer </a:t>
            </a:r>
            <a:r>
              <a:rPr lang="en-GB" sz="800" dirty="0" err="1">
                <a:solidFill>
                  <a:schemeClr val="bg1"/>
                </a:solidFill>
                <a:effectLst/>
                <a:latin typeface="Calibri" panose="020F0502020204030204" pitchFamily="34" charset="0"/>
                <a:ea typeface="DengXian" panose="02010600030101010101" pitchFamily="2" charset="-122"/>
                <a:cs typeface="Arial" panose="020B0604020202020204" pitchFamily="34" charset="0"/>
              </a:rPr>
              <a:t>Randby</a:t>
            </a:r>
            <a:endParaRPr lang="en-GB" sz="8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p:txBody>
      </p:sp>
      <p:sp>
        <p:nvSpPr>
          <p:cNvPr id="44" name="TextBox 43">
            <a:extLst>
              <a:ext uri="{FF2B5EF4-FFF2-40B4-BE49-F238E27FC236}">
                <a16:creationId xmlns:a16="http://schemas.microsoft.com/office/drawing/2014/main" id="{E60D2B9D-F1B1-4FA7-AA51-FF25BEECD9D7}"/>
              </a:ext>
            </a:extLst>
          </p:cNvPr>
          <p:cNvSpPr txBox="1"/>
          <p:nvPr/>
        </p:nvSpPr>
        <p:spPr>
          <a:xfrm>
            <a:off x="9988124" y="1262283"/>
            <a:ext cx="1626599" cy="369332"/>
          </a:xfrm>
          <a:prstGeom prst="rect">
            <a:avLst/>
          </a:prstGeom>
          <a:noFill/>
        </p:spPr>
        <p:txBody>
          <a:bodyPr wrap="none" rtlCol="0">
            <a:spAutoFit/>
          </a:bodyPr>
          <a:lstStyle/>
          <a:p>
            <a:r>
              <a:rPr lang="en-US" dirty="0" err="1">
                <a:solidFill>
                  <a:schemeClr val="bg1"/>
                </a:solidFill>
              </a:rPr>
              <a:t>Kungälv</a:t>
            </a:r>
            <a:r>
              <a:rPr lang="en-US" dirty="0">
                <a:solidFill>
                  <a:schemeClr val="bg1"/>
                </a:solidFill>
              </a:rPr>
              <a:t> hockey</a:t>
            </a:r>
          </a:p>
        </p:txBody>
      </p:sp>
      <p:sp>
        <p:nvSpPr>
          <p:cNvPr id="45" name="Oval 44">
            <a:extLst>
              <a:ext uri="{FF2B5EF4-FFF2-40B4-BE49-F238E27FC236}">
                <a16:creationId xmlns:a16="http://schemas.microsoft.com/office/drawing/2014/main" id="{59ECEB35-A28B-4086-8FC2-FD7467DA6749}"/>
              </a:ext>
            </a:extLst>
          </p:cNvPr>
          <p:cNvSpPr/>
          <p:nvPr/>
        </p:nvSpPr>
        <p:spPr>
          <a:xfrm>
            <a:off x="10085393" y="1748174"/>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9B2597B-1425-4EBF-B813-A314B8A31B22}"/>
              </a:ext>
            </a:extLst>
          </p:cNvPr>
          <p:cNvSpPr/>
          <p:nvPr/>
        </p:nvSpPr>
        <p:spPr>
          <a:xfrm>
            <a:off x="10085393" y="4830451"/>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A92ABC3-0825-4AC2-AEF4-E854C3441315}"/>
              </a:ext>
            </a:extLst>
          </p:cNvPr>
          <p:cNvSpPr/>
          <p:nvPr/>
        </p:nvSpPr>
        <p:spPr>
          <a:xfrm>
            <a:off x="10102166" y="5880000"/>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766C5C2-48D4-4A6B-B997-726EEBAC249C}"/>
              </a:ext>
            </a:extLst>
          </p:cNvPr>
          <p:cNvSpPr/>
          <p:nvPr/>
        </p:nvSpPr>
        <p:spPr>
          <a:xfrm>
            <a:off x="10102165" y="6040914"/>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036CEBB-FBEE-4875-AF37-951C99167259}"/>
              </a:ext>
            </a:extLst>
          </p:cNvPr>
          <p:cNvSpPr/>
          <p:nvPr/>
        </p:nvSpPr>
        <p:spPr>
          <a:xfrm>
            <a:off x="6317484" y="4498444"/>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D0CBE91-D1A8-4F23-8E32-DF2B4F7FC2E1}"/>
              </a:ext>
            </a:extLst>
          </p:cNvPr>
          <p:cNvSpPr txBox="1"/>
          <p:nvPr/>
        </p:nvSpPr>
        <p:spPr>
          <a:xfrm>
            <a:off x="4010483" y="401397"/>
            <a:ext cx="3189976" cy="369332"/>
          </a:xfrm>
          <a:prstGeom prst="rect">
            <a:avLst/>
          </a:prstGeom>
          <a:noFill/>
        </p:spPr>
        <p:txBody>
          <a:bodyPr wrap="none" rtlCol="0">
            <a:spAutoFit/>
          </a:bodyPr>
          <a:lstStyle/>
          <a:p>
            <a:r>
              <a:rPr lang="en-US" b="1" dirty="0" err="1">
                <a:solidFill>
                  <a:schemeClr val="bg1"/>
                </a:solidFill>
              </a:rPr>
              <a:t>Tidigare</a:t>
            </a:r>
            <a:r>
              <a:rPr lang="en-US" b="1" dirty="0">
                <a:solidFill>
                  <a:schemeClr val="bg1"/>
                </a:solidFill>
              </a:rPr>
              <a:t> </a:t>
            </a:r>
            <a:r>
              <a:rPr lang="en-US" b="1" dirty="0" err="1">
                <a:solidFill>
                  <a:schemeClr val="bg1"/>
                </a:solidFill>
              </a:rPr>
              <a:t>Hisingsspelare</a:t>
            </a:r>
            <a:r>
              <a:rPr lang="en-US" b="1" dirty="0">
                <a:solidFill>
                  <a:schemeClr val="bg1"/>
                </a:solidFill>
              </a:rPr>
              <a:t> J18/J20 </a:t>
            </a:r>
          </a:p>
        </p:txBody>
      </p:sp>
      <p:sp>
        <p:nvSpPr>
          <p:cNvPr id="32" name="Oval 31">
            <a:extLst>
              <a:ext uri="{FF2B5EF4-FFF2-40B4-BE49-F238E27FC236}">
                <a16:creationId xmlns:a16="http://schemas.microsoft.com/office/drawing/2014/main" id="{15080B7C-4A64-4043-898A-183FA2E58DA9}"/>
              </a:ext>
            </a:extLst>
          </p:cNvPr>
          <p:cNvSpPr/>
          <p:nvPr/>
        </p:nvSpPr>
        <p:spPr>
          <a:xfrm>
            <a:off x="9417727" y="4375598"/>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439939D-91F0-46CB-9B4A-411F4A01D64E}"/>
              </a:ext>
            </a:extLst>
          </p:cNvPr>
          <p:cNvSpPr/>
          <p:nvPr/>
        </p:nvSpPr>
        <p:spPr>
          <a:xfrm>
            <a:off x="9400001" y="5490887"/>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A2B4168-A952-4BCC-B335-7E4CD38EA915}"/>
              </a:ext>
            </a:extLst>
          </p:cNvPr>
          <p:cNvSpPr/>
          <p:nvPr/>
        </p:nvSpPr>
        <p:spPr>
          <a:xfrm>
            <a:off x="6631551" y="5701947"/>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BE9A80-D422-4A4C-B502-85BFE060BF5E}"/>
              </a:ext>
            </a:extLst>
          </p:cNvPr>
          <p:cNvSpPr/>
          <p:nvPr/>
        </p:nvSpPr>
        <p:spPr>
          <a:xfrm>
            <a:off x="6676792" y="3970853"/>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21D21A-2DC5-4D0A-98DF-F40DFBBE0D3B}"/>
              </a:ext>
            </a:extLst>
          </p:cNvPr>
          <p:cNvSpPr/>
          <p:nvPr/>
        </p:nvSpPr>
        <p:spPr>
          <a:xfrm>
            <a:off x="6606083" y="1970972"/>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0FC73AD-3453-4028-A235-79F431BA407F}"/>
              </a:ext>
            </a:extLst>
          </p:cNvPr>
          <p:cNvSpPr/>
          <p:nvPr/>
        </p:nvSpPr>
        <p:spPr>
          <a:xfrm>
            <a:off x="9393990" y="1719420"/>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23756AD-BBB4-4541-9C3A-F6B94D4A2992}"/>
              </a:ext>
            </a:extLst>
          </p:cNvPr>
          <p:cNvSpPr/>
          <p:nvPr/>
        </p:nvSpPr>
        <p:spPr>
          <a:xfrm>
            <a:off x="10089469" y="4950766"/>
            <a:ext cx="146649" cy="1293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33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420ABA3-D3D2-48DD-B3B7-EEAF7301AB6A}"/>
              </a:ext>
            </a:extLst>
          </p:cNvPr>
          <p:cNvSpPr txBox="1"/>
          <p:nvPr/>
        </p:nvSpPr>
        <p:spPr>
          <a:xfrm>
            <a:off x="3928368" y="562649"/>
            <a:ext cx="1839221" cy="646331"/>
          </a:xfrm>
          <a:prstGeom prst="rect">
            <a:avLst/>
          </a:prstGeom>
          <a:noFill/>
        </p:spPr>
        <p:txBody>
          <a:bodyPr wrap="none" rtlCol="0">
            <a:spAutoFit/>
          </a:bodyPr>
          <a:lstStyle/>
          <a:p>
            <a:r>
              <a:rPr lang="en-US" b="1" dirty="0" err="1">
                <a:solidFill>
                  <a:schemeClr val="bg1"/>
                </a:solidFill>
              </a:rPr>
              <a:t>Föräldramöte</a:t>
            </a:r>
            <a:r>
              <a:rPr lang="en-US" b="1" dirty="0">
                <a:solidFill>
                  <a:schemeClr val="bg1"/>
                </a:solidFill>
              </a:rPr>
              <a:t> J18</a:t>
            </a:r>
          </a:p>
          <a:p>
            <a:r>
              <a:rPr lang="en-US" b="1" dirty="0">
                <a:solidFill>
                  <a:schemeClr val="bg1"/>
                </a:solidFill>
              </a:rPr>
              <a:t>9/1-2023</a:t>
            </a:r>
          </a:p>
        </p:txBody>
      </p:sp>
      <p:pic>
        <p:nvPicPr>
          <p:cNvPr id="5" name="Picture 4">
            <a:extLst>
              <a:ext uri="{FF2B5EF4-FFF2-40B4-BE49-F238E27FC236}">
                <a16:creationId xmlns:a16="http://schemas.microsoft.com/office/drawing/2014/main" id="{59DCA51A-728C-4D89-A6AC-A025879074CC}"/>
              </a:ext>
            </a:extLst>
          </p:cNvPr>
          <p:cNvPicPr>
            <a:picLocks noChangeAspect="1"/>
          </p:cNvPicPr>
          <p:nvPr/>
        </p:nvPicPr>
        <p:blipFill>
          <a:blip r:embed="rId2"/>
          <a:stretch>
            <a:fillRect/>
          </a:stretch>
        </p:blipFill>
        <p:spPr>
          <a:xfrm>
            <a:off x="8628095" y="253306"/>
            <a:ext cx="3314700" cy="781050"/>
          </a:xfrm>
          <a:prstGeom prst="rect">
            <a:avLst/>
          </a:prstGeom>
        </p:spPr>
      </p:pic>
      <p:pic>
        <p:nvPicPr>
          <p:cNvPr id="3" name="Picture 2">
            <a:extLst>
              <a:ext uri="{FF2B5EF4-FFF2-40B4-BE49-F238E27FC236}">
                <a16:creationId xmlns:a16="http://schemas.microsoft.com/office/drawing/2014/main" id="{7C363300-F9BC-478D-9F71-1C1FA0779D14}"/>
              </a:ext>
            </a:extLst>
          </p:cNvPr>
          <p:cNvPicPr>
            <a:picLocks noChangeAspect="1"/>
          </p:cNvPicPr>
          <p:nvPr/>
        </p:nvPicPr>
        <p:blipFill>
          <a:blip r:embed="rId3"/>
          <a:stretch>
            <a:fillRect/>
          </a:stretch>
        </p:blipFill>
        <p:spPr>
          <a:xfrm>
            <a:off x="1156996" y="2008107"/>
            <a:ext cx="10412083" cy="3247677"/>
          </a:xfrm>
          <a:prstGeom prst="rect">
            <a:avLst/>
          </a:prstGeom>
        </p:spPr>
      </p:pic>
    </p:spTree>
    <p:extLst>
      <p:ext uri="{BB962C8B-B14F-4D97-AF65-F5344CB8AC3E}">
        <p14:creationId xmlns:p14="http://schemas.microsoft.com/office/powerpoint/2010/main" val="1366389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5291</TotalTime>
  <Words>984</Words>
  <Application>Microsoft Office PowerPoint</Application>
  <PresentationFormat>Widescreen</PresentationFormat>
  <Paragraphs>156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Lindqvist, Clas</dc:creator>
  <cp:lastModifiedBy>Lindqvist, Clas</cp:lastModifiedBy>
  <cp:revision>50</cp:revision>
  <dcterms:created xsi:type="dcterms:W3CDTF">2022-08-18T13:19:23Z</dcterms:created>
  <dcterms:modified xsi:type="dcterms:W3CDTF">2023-01-09T20:34:49Z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2022-08-18T13:19:23Z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6bc36f2b-91f2-4c66-ba36-bd3489da6cbf</vt:lpwstr>
  </property>
  <property fmtid="{D5CDD505-2E9C-101B-9397-08002B2CF9AE}" pid="8" name="MSIP_Label_7fea2623-af8f-4fb8-b1cf-b63cc8e496aa_ContentBits">
    <vt:lpwstr>0</vt:lpwstr>
  </property>
</Properties>
</file>