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4" r:id="rId6"/>
    <p:sldId id="266" r:id="rId7"/>
    <p:sldId id="276" r:id="rId8"/>
    <p:sldId id="268" r:id="rId9"/>
    <p:sldId id="274" r:id="rId10"/>
    <p:sldId id="272" r:id="rId11"/>
    <p:sldId id="270"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nelia Eriksson" initials="CE" lastIdx="1" clrIdx="0">
    <p:extLst>
      <p:ext uri="{19B8F6BF-5375-455C-9EA6-DF929625EA0E}">
        <p15:presenceInfo xmlns:p15="http://schemas.microsoft.com/office/powerpoint/2012/main" userId="S-1-5-21-944703448-3486253678-492967750-8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25T10:08:36.762"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A25F697F-8BEF-4484-A41D-8710DD9CEE59}" type="datetimeFigureOut">
              <a:rPr lang="sv-SE" smtClean="0"/>
              <a:t>2019-10-30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CE0E111-8D4C-49B5-98CC-8F1C94C9D9CA}" type="slidenum">
              <a:rPr lang="sv-SE" smtClean="0"/>
              <a:t>‹#›</a:t>
            </a:fld>
            <a:endParaRPr lang="sv-SE"/>
          </a:p>
        </p:txBody>
      </p:sp>
    </p:spTree>
    <p:extLst>
      <p:ext uri="{BB962C8B-B14F-4D97-AF65-F5344CB8AC3E}">
        <p14:creationId xmlns:p14="http://schemas.microsoft.com/office/powerpoint/2010/main" val="77074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25F697F-8BEF-4484-A41D-8710DD9CEE59}" type="datetimeFigureOut">
              <a:rPr lang="sv-SE" smtClean="0"/>
              <a:t>2019-10-30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CE0E111-8D4C-49B5-98CC-8F1C94C9D9CA}" type="slidenum">
              <a:rPr lang="sv-SE" smtClean="0"/>
              <a:t>‹#›</a:t>
            </a:fld>
            <a:endParaRPr lang="sv-SE"/>
          </a:p>
        </p:txBody>
      </p:sp>
    </p:spTree>
    <p:extLst>
      <p:ext uri="{BB962C8B-B14F-4D97-AF65-F5344CB8AC3E}">
        <p14:creationId xmlns:p14="http://schemas.microsoft.com/office/powerpoint/2010/main" val="2956261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25F697F-8BEF-4484-A41D-8710DD9CEE59}" type="datetimeFigureOut">
              <a:rPr lang="sv-SE" smtClean="0"/>
              <a:t>2019-10-30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CE0E111-8D4C-49B5-98CC-8F1C94C9D9CA}" type="slidenum">
              <a:rPr lang="sv-SE" smtClean="0"/>
              <a:t>‹#›</a:t>
            </a:fld>
            <a:endParaRPr lang="sv-SE"/>
          </a:p>
        </p:txBody>
      </p:sp>
    </p:spTree>
    <p:extLst>
      <p:ext uri="{BB962C8B-B14F-4D97-AF65-F5344CB8AC3E}">
        <p14:creationId xmlns:p14="http://schemas.microsoft.com/office/powerpoint/2010/main" val="410810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25F697F-8BEF-4484-A41D-8710DD9CEE59}" type="datetimeFigureOut">
              <a:rPr lang="sv-SE" smtClean="0"/>
              <a:t>2019-10-30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CE0E111-8D4C-49B5-98CC-8F1C94C9D9CA}" type="slidenum">
              <a:rPr lang="sv-SE" smtClean="0"/>
              <a:t>‹#›</a:t>
            </a:fld>
            <a:endParaRPr lang="sv-SE"/>
          </a:p>
        </p:txBody>
      </p:sp>
    </p:spTree>
    <p:extLst>
      <p:ext uri="{BB962C8B-B14F-4D97-AF65-F5344CB8AC3E}">
        <p14:creationId xmlns:p14="http://schemas.microsoft.com/office/powerpoint/2010/main" val="2928249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25F697F-8BEF-4484-A41D-8710DD9CEE59}" type="datetimeFigureOut">
              <a:rPr lang="sv-SE" smtClean="0"/>
              <a:t>2019-10-30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CE0E111-8D4C-49B5-98CC-8F1C94C9D9CA}" type="slidenum">
              <a:rPr lang="sv-SE" smtClean="0"/>
              <a:t>‹#›</a:t>
            </a:fld>
            <a:endParaRPr lang="sv-SE"/>
          </a:p>
        </p:txBody>
      </p:sp>
    </p:spTree>
    <p:extLst>
      <p:ext uri="{BB962C8B-B14F-4D97-AF65-F5344CB8AC3E}">
        <p14:creationId xmlns:p14="http://schemas.microsoft.com/office/powerpoint/2010/main" val="260707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25F697F-8BEF-4484-A41D-8710DD9CEE59}" type="datetimeFigureOut">
              <a:rPr lang="sv-SE" smtClean="0"/>
              <a:t>2019-10-30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CE0E111-8D4C-49B5-98CC-8F1C94C9D9CA}" type="slidenum">
              <a:rPr lang="sv-SE" smtClean="0"/>
              <a:t>‹#›</a:t>
            </a:fld>
            <a:endParaRPr lang="sv-SE"/>
          </a:p>
        </p:txBody>
      </p:sp>
    </p:spTree>
    <p:extLst>
      <p:ext uri="{BB962C8B-B14F-4D97-AF65-F5344CB8AC3E}">
        <p14:creationId xmlns:p14="http://schemas.microsoft.com/office/powerpoint/2010/main" val="3423664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A25F697F-8BEF-4484-A41D-8710DD9CEE59}" type="datetimeFigureOut">
              <a:rPr lang="sv-SE" smtClean="0"/>
              <a:t>2019-10-30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CE0E111-8D4C-49B5-98CC-8F1C94C9D9CA}" type="slidenum">
              <a:rPr lang="sv-SE" smtClean="0"/>
              <a:t>‹#›</a:t>
            </a:fld>
            <a:endParaRPr lang="sv-SE"/>
          </a:p>
        </p:txBody>
      </p:sp>
    </p:spTree>
    <p:extLst>
      <p:ext uri="{BB962C8B-B14F-4D97-AF65-F5344CB8AC3E}">
        <p14:creationId xmlns:p14="http://schemas.microsoft.com/office/powerpoint/2010/main" val="2213143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A25F697F-8BEF-4484-A41D-8710DD9CEE59}" type="datetimeFigureOut">
              <a:rPr lang="sv-SE" smtClean="0"/>
              <a:t>2019-10-30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CE0E111-8D4C-49B5-98CC-8F1C94C9D9CA}" type="slidenum">
              <a:rPr lang="sv-SE" smtClean="0"/>
              <a:t>‹#›</a:t>
            </a:fld>
            <a:endParaRPr lang="sv-SE"/>
          </a:p>
        </p:txBody>
      </p:sp>
    </p:spTree>
    <p:extLst>
      <p:ext uri="{BB962C8B-B14F-4D97-AF65-F5344CB8AC3E}">
        <p14:creationId xmlns:p14="http://schemas.microsoft.com/office/powerpoint/2010/main" val="3855342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25F697F-8BEF-4484-A41D-8710DD9CEE59}" type="datetimeFigureOut">
              <a:rPr lang="sv-SE" smtClean="0"/>
              <a:t>2019-10-30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CE0E111-8D4C-49B5-98CC-8F1C94C9D9CA}" type="slidenum">
              <a:rPr lang="sv-SE" smtClean="0"/>
              <a:t>‹#›</a:t>
            </a:fld>
            <a:endParaRPr lang="sv-SE"/>
          </a:p>
        </p:txBody>
      </p:sp>
    </p:spTree>
    <p:extLst>
      <p:ext uri="{BB962C8B-B14F-4D97-AF65-F5344CB8AC3E}">
        <p14:creationId xmlns:p14="http://schemas.microsoft.com/office/powerpoint/2010/main" val="1418995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25F697F-8BEF-4484-A41D-8710DD9CEE59}" type="datetimeFigureOut">
              <a:rPr lang="sv-SE" smtClean="0"/>
              <a:t>2019-10-30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CE0E111-8D4C-49B5-98CC-8F1C94C9D9CA}" type="slidenum">
              <a:rPr lang="sv-SE" smtClean="0"/>
              <a:t>‹#›</a:t>
            </a:fld>
            <a:endParaRPr lang="sv-SE"/>
          </a:p>
        </p:txBody>
      </p:sp>
    </p:spTree>
    <p:extLst>
      <p:ext uri="{BB962C8B-B14F-4D97-AF65-F5344CB8AC3E}">
        <p14:creationId xmlns:p14="http://schemas.microsoft.com/office/powerpoint/2010/main" val="1469604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25F697F-8BEF-4484-A41D-8710DD9CEE59}" type="datetimeFigureOut">
              <a:rPr lang="sv-SE" smtClean="0"/>
              <a:t>2019-10-30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CE0E111-8D4C-49B5-98CC-8F1C94C9D9CA}" type="slidenum">
              <a:rPr lang="sv-SE" smtClean="0"/>
              <a:t>‹#›</a:t>
            </a:fld>
            <a:endParaRPr lang="sv-SE"/>
          </a:p>
        </p:txBody>
      </p:sp>
    </p:spTree>
    <p:extLst>
      <p:ext uri="{BB962C8B-B14F-4D97-AF65-F5344CB8AC3E}">
        <p14:creationId xmlns:p14="http://schemas.microsoft.com/office/powerpoint/2010/main" val="1252177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F697F-8BEF-4484-A41D-8710DD9CEE59}" type="datetimeFigureOut">
              <a:rPr lang="sv-SE" smtClean="0"/>
              <a:t>2019-10-30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0E111-8D4C-49B5-98CC-8F1C94C9D9CA}" type="slidenum">
              <a:rPr lang="sv-SE" smtClean="0"/>
              <a:t>‹#›</a:t>
            </a:fld>
            <a:endParaRPr lang="sv-SE"/>
          </a:p>
        </p:txBody>
      </p:sp>
    </p:spTree>
    <p:extLst>
      <p:ext uri="{BB962C8B-B14F-4D97-AF65-F5344CB8AC3E}">
        <p14:creationId xmlns:p14="http://schemas.microsoft.com/office/powerpoint/2010/main" val="2292102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3" Type="http://schemas.openxmlformats.org/officeDocument/2006/relationships/hyperlink" Target="http://www.laget.se/faluif"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2564" y="0"/>
            <a:ext cx="7226872" cy="6858000"/>
          </a:xfrm>
          <a:prstGeom prst="rect">
            <a:avLst/>
          </a:prstGeom>
        </p:spPr>
      </p:pic>
    </p:spTree>
    <p:extLst>
      <p:ext uri="{BB962C8B-B14F-4D97-AF65-F5344CB8AC3E}">
        <p14:creationId xmlns:p14="http://schemas.microsoft.com/office/powerpoint/2010/main" val="2642962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Roller i lagen</a:t>
            </a:r>
            <a:endParaRPr lang="sv-SE" dirty="0"/>
          </a:p>
        </p:txBody>
      </p:sp>
      <p:sp>
        <p:nvSpPr>
          <p:cNvPr id="5" name="Platshållare för innehåll 4"/>
          <p:cNvSpPr>
            <a:spLocks noGrp="1"/>
          </p:cNvSpPr>
          <p:nvPr>
            <p:ph idx="1"/>
          </p:nvPr>
        </p:nvSpPr>
        <p:spPr/>
        <p:txBody>
          <a:bodyPr>
            <a:normAutofit lnSpcReduction="10000"/>
          </a:bodyPr>
          <a:lstStyle/>
          <a:p>
            <a:pPr marL="0" indent="0">
              <a:buNone/>
            </a:pPr>
            <a:r>
              <a:rPr lang="sv-SE" dirty="0" smtClean="0"/>
              <a:t>I början av varje säsong ska, förutom tränare, följande                                           tillsättas i laget</a:t>
            </a:r>
          </a:p>
          <a:p>
            <a:pPr marL="0" indent="0">
              <a:buNone/>
            </a:pPr>
            <a:endParaRPr lang="sv-SE" dirty="0"/>
          </a:p>
          <a:p>
            <a:pPr fontAlgn="base">
              <a:buBlip>
                <a:blip r:embed="rId2"/>
              </a:buBlip>
            </a:pPr>
            <a:r>
              <a:rPr lang="sv-SE" dirty="0" smtClean="0"/>
              <a:t> Lagledare</a:t>
            </a:r>
            <a:endParaRPr lang="sv-SE" dirty="0"/>
          </a:p>
          <a:p>
            <a:pPr fontAlgn="base">
              <a:buBlip>
                <a:blip r:embed="rId2"/>
              </a:buBlip>
            </a:pPr>
            <a:r>
              <a:rPr lang="sv-SE" dirty="0" smtClean="0"/>
              <a:t> </a:t>
            </a:r>
            <a:r>
              <a:rPr lang="sv-SE" dirty="0" err="1" smtClean="0"/>
              <a:t>Materialare</a:t>
            </a:r>
            <a:endParaRPr lang="sv-SE" dirty="0"/>
          </a:p>
          <a:p>
            <a:pPr fontAlgn="base">
              <a:buBlip>
                <a:blip r:embed="rId2"/>
              </a:buBlip>
            </a:pPr>
            <a:r>
              <a:rPr lang="sv-SE" dirty="0" smtClean="0"/>
              <a:t> Representant till ungdomskommittén</a:t>
            </a:r>
          </a:p>
          <a:p>
            <a:pPr fontAlgn="base">
              <a:buBlip>
                <a:blip r:embed="rId2"/>
              </a:buBlip>
            </a:pPr>
            <a:r>
              <a:rPr lang="sv-SE" dirty="0" smtClean="0"/>
              <a:t> Ekonomiansvarig</a:t>
            </a:r>
          </a:p>
          <a:p>
            <a:pPr fontAlgn="base">
              <a:buBlip>
                <a:blip r:embed="rId2"/>
              </a:buBlip>
            </a:pPr>
            <a:r>
              <a:rPr lang="sv-SE" dirty="0" smtClean="0"/>
              <a:t> Bemanningsansvarig</a:t>
            </a:r>
            <a:endParaRPr lang="sv-SE" dirty="0"/>
          </a:p>
          <a:p>
            <a:pPr marL="0" indent="0">
              <a:buNone/>
            </a:pPr>
            <a:r>
              <a:rPr lang="sv-SE" dirty="0" smtClean="0"/>
              <a:t> </a:t>
            </a: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35189" y="430299"/>
            <a:ext cx="2656363" cy="2520778"/>
          </a:xfrm>
          <a:prstGeom prst="rect">
            <a:avLst/>
          </a:prstGeom>
        </p:spPr>
      </p:pic>
      <p:sp>
        <p:nvSpPr>
          <p:cNvPr id="3" name="textruta 2"/>
          <p:cNvSpPr txBox="1"/>
          <p:nvPr/>
        </p:nvSpPr>
        <p:spPr>
          <a:xfrm>
            <a:off x="6598508" y="4860324"/>
            <a:ext cx="4053016" cy="1015663"/>
          </a:xfrm>
          <a:prstGeom prst="rect">
            <a:avLst/>
          </a:prstGeom>
          <a:noFill/>
        </p:spPr>
        <p:txBody>
          <a:bodyPr wrap="square" rtlCol="0">
            <a:spAutoFit/>
          </a:bodyPr>
          <a:lstStyle/>
          <a:p>
            <a:pPr algn="ctr"/>
            <a:r>
              <a:rPr lang="sv-SE" sz="2000" i="1" dirty="0" smtClean="0"/>
              <a:t>Läs mer om rollernas innebörd samt spelare och föräldrars ansvar i ungdomspolicyn!</a:t>
            </a:r>
            <a:endParaRPr lang="sv-SE" sz="2000" i="1" dirty="0"/>
          </a:p>
        </p:txBody>
      </p:sp>
    </p:spTree>
    <p:extLst>
      <p:ext uri="{BB962C8B-B14F-4D97-AF65-F5344CB8AC3E}">
        <p14:creationId xmlns:p14="http://schemas.microsoft.com/office/powerpoint/2010/main" val="125380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rotWithShape="1">
          <a:blip r:embed="rId2" cstate="print">
            <a:extLst>
              <a:ext uri="{28A0092B-C50C-407E-A947-70E740481C1C}">
                <a14:useLocalDpi xmlns:a14="http://schemas.microsoft.com/office/drawing/2010/main" val="0"/>
              </a:ext>
            </a:extLst>
          </a:blip>
          <a:srcRect t="1" b="15473"/>
          <a:stretch/>
        </p:blipFill>
        <p:spPr>
          <a:xfrm>
            <a:off x="0" y="1"/>
            <a:ext cx="12192000" cy="6870356"/>
          </a:xfrm>
          <a:prstGeom prst="rect">
            <a:avLst/>
          </a:prstGeom>
        </p:spPr>
      </p:pic>
      <p:sp>
        <p:nvSpPr>
          <p:cNvPr id="4" name="Platshållare för innehåll 3"/>
          <p:cNvSpPr>
            <a:spLocks noGrp="1"/>
          </p:cNvSpPr>
          <p:nvPr>
            <p:ph idx="1"/>
          </p:nvPr>
        </p:nvSpPr>
        <p:spPr>
          <a:xfrm>
            <a:off x="722870" y="870036"/>
            <a:ext cx="10515600" cy="5753186"/>
          </a:xfrm>
        </p:spPr>
        <p:txBody>
          <a:bodyPr>
            <a:normAutofit/>
          </a:bodyPr>
          <a:lstStyle/>
          <a:p>
            <a:pPr marL="0" indent="0" algn="ctr">
              <a:buNone/>
            </a:pPr>
            <a:endParaRPr lang="sv-SE" i="1" dirty="0" smtClean="0"/>
          </a:p>
          <a:p>
            <a:pPr marL="0" indent="0" algn="ctr">
              <a:buNone/>
            </a:pPr>
            <a:r>
              <a:rPr lang="sv-SE" sz="4000" b="1" i="1" dirty="0" smtClean="0"/>
              <a:t>Tack</a:t>
            </a:r>
            <a:r>
              <a:rPr lang="sv-SE" sz="4000" i="1" dirty="0" smtClean="0"/>
              <a:t> för ert engagemang i Falu IF! </a:t>
            </a:r>
          </a:p>
          <a:p>
            <a:pPr marL="0" indent="0" algn="ctr">
              <a:buNone/>
            </a:pPr>
            <a:r>
              <a:rPr lang="sv-SE" sz="4000" i="1" dirty="0" smtClean="0"/>
              <a:t>Kom ihåg att det är vi alla tillsammans som är </a:t>
            </a:r>
            <a:r>
              <a:rPr lang="sv-SE" sz="4000" i="1" dirty="0"/>
              <a:t> </a:t>
            </a:r>
            <a:r>
              <a:rPr lang="sv-SE" sz="4000" i="1" dirty="0" smtClean="0"/>
              <a:t>vår förening.</a:t>
            </a:r>
          </a:p>
          <a:p>
            <a:pPr marL="0" indent="0" algn="ctr">
              <a:buNone/>
            </a:pPr>
            <a:endParaRPr lang="sv-SE" sz="4000" i="1" dirty="0" smtClean="0"/>
          </a:p>
          <a:p>
            <a:pPr marL="0" indent="0" algn="ctr">
              <a:buNone/>
            </a:pPr>
            <a:endParaRPr lang="sv-SE" sz="4000" i="1" dirty="0" smtClean="0"/>
          </a:p>
          <a:p>
            <a:pPr marL="0" indent="0" algn="ctr">
              <a:buNone/>
            </a:pPr>
            <a:r>
              <a:rPr lang="sv-SE" sz="1100" b="1" dirty="0" smtClean="0"/>
              <a:t>Kontaktpersoner</a:t>
            </a:r>
          </a:p>
          <a:p>
            <a:pPr marL="0" indent="0" algn="ctr">
              <a:buNone/>
            </a:pPr>
            <a:r>
              <a:rPr lang="sv-SE" sz="1100" dirty="0" smtClean="0"/>
              <a:t>Styrelsen - Conny Tillman (</a:t>
            </a:r>
            <a:r>
              <a:rPr lang="sv-SE" sz="1100" dirty="0" err="1" smtClean="0"/>
              <a:t>ordf</a:t>
            </a:r>
            <a:r>
              <a:rPr lang="sv-SE" sz="1100" dirty="0" smtClean="0"/>
              <a:t>)</a:t>
            </a:r>
          </a:p>
          <a:p>
            <a:pPr marL="0" indent="0" algn="ctr">
              <a:buNone/>
            </a:pPr>
            <a:r>
              <a:rPr lang="sv-SE" sz="1100" dirty="0" smtClean="0"/>
              <a:t>Sportkommittén - Cornelia Eriksson </a:t>
            </a:r>
            <a:r>
              <a:rPr lang="sv-SE" sz="1100" dirty="0" smtClean="0"/>
              <a:t>(sammankallande)                                                                                                                                                                                                                         Robert </a:t>
            </a:r>
            <a:r>
              <a:rPr lang="sv-SE" sz="1100" dirty="0" smtClean="0"/>
              <a:t>Wikblom (ungdom</a:t>
            </a:r>
            <a:r>
              <a:rPr lang="sv-SE" sz="1100" dirty="0" smtClean="0"/>
              <a:t>), Torbjörn Johansson (junior), Tomas Jonsson och Joakim Backlund (senior)</a:t>
            </a:r>
            <a:endParaRPr lang="sv-SE" sz="1100" dirty="0" smtClean="0"/>
          </a:p>
          <a:p>
            <a:pPr marL="0" indent="0" algn="ctr">
              <a:buNone/>
            </a:pPr>
            <a:r>
              <a:rPr lang="sv-SE" sz="1100" dirty="0" smtClean="0"/>
              <a:t>Ungdomskommittén - Jon Olsson (</a:t>
            </a:r>
            <a:r>
              <a:rPr lang="sv-SE" sz="1100" dirty="0" err="1" smtClean="0"/>
              <a:t>ordf</a:t>
            </a:r>
            <a:r>
              <a:rPr lang="sv-SE" sz="1100" dirty="0" smtClean="0"/>
              <a:t>)</a:t>
            </a:r>
          </a:p>
          <a:p>
            <a:pPr marL="0" indent="0" algn="ctr">
              <a:buNone/>
            </a:pPr>
            <a:r>
              <a:rPr lang="sv-SE" sz="1100" dirty="0" smtClean="0"/>
              <a:t>Kansliet - Per Magnell</a:t>
            </a:r>
          </a:p>
          <a:p>
            <a:pPr marL="0" indent="0" algn="ctr">
              <a:buNone/>
            </a:pPr>
            <a:r>
              <a:rPr lang="sv-SE" sz="1100" dirty="0" smtClean="0">
                <a:hlinkClick r:id="rId3"/>
              </a:rPr>
              <a:t>www.laget.se/faluif</a:t>
            </a:r>
            <a:endParaRPr lang="sv-SE" sz="1100" dirty="0" smtClean="0"/>
          </a:p>
          <a:p>
            <a:pPr marL="0" indent="0" algn="ctr">
              <a:buNone/>
            </a:pPr>
            <a:endParaRPr lang="sv-SE" sz="1200" i="1" dirty="0" smtClean="0"/>
          </a:p>
          <a:p>
            <a:pPr marL="0" indent="0" algn="ctr">
              <a:buNone/>
            </a:pPr>
            <a:endParaRPr lang="sv-SE" sz="4000" i="1" dirty="0"/>
          </a:p>
        </p:txBody>
      </p:sp>
    </p:spTree>
    <p:extLst>
      <p:ext uri="{BB962C8B-B14F-4D97-AF65-F5344CB8AC3E}">
        <p14:creationId xmlns:p14="http://schemas.microsoft.com/office/powerpoint/2010/main" val="3442064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rotWithShape="1">
          <a:blip r:embed="rId2" cstate="print">
            <a:extLst>
              <a:ext uri="{28A0092B-C50C-407E-A947-70E740481C1C}">
                <a14:useLocalDpi xmlns:a14="http://schemas.microsoft.com/office/drawing/2010/main" val="0"/>
              </a:ext>
            </a:extLst>
          </a:blip>
          <a:srcRect t="1" b="15473"/>
          <a:stretch/>
        </p:blipFill>
        <p:spPr>
          <a:xfrm>
            <a:off x="0" y="1"/>
            <a:ext cx="12192000" cy="6870356"/>
          </a:xfrm>
          <a:prstGeom prst="rect">
            <a:avLst/>
          </a:prstGeom>
        </p:spPr>
      </p:pic>
      <p:sp>
        <p:nvSpPr>
          <p:cNvPr id="2" name="Rubrik 1"/>
          <p:cNvSpPr>
            <a:spLocks noGrp="1"/>
          </p:cNvSpPr>
          <p:nvPr>
            <p:ph type="title"/>
          </p:nvPr>
        </p:nvSpPr>
        <p:spPr/>
        <p:txBody>
          <a:bodyPr/>
          <a:lstStyle/>
          <a:p>
            <a:r>
              <a:rPr lang="sv-SE" dirty="0" smtClean="0"/>
              <a:t>Vår vision</a:t>
            </a:r>
            <a:endParaRPr lang="sv-SE" dirty="0"/>
          </a:p>
        </p:txBody>
      </p:sp>
      <p:sp>
        <p:nvSpPr>
          <p:cNvPr id="4" name="Platshållare för innehåll 3"/>
          <p:cNvSpPr>
            <a:spLocks noGrp="1"/>
          </p:cNvSpPr>
          <p:nvPr>
            <p:ph idx="1"/>
          </p:nvPr>
        </p:nvSpPr>
        <p:spPr/>
        <p:txBody>
          <a:bodyPr/>
          <a:lstStyle/>
          <a:p>
            <a:pPr marL="0" indent="0" algn="ctr">
              <a:buNone/>
            </a:pPr>
            <a:endParaRPr lang="sv-SE" i="1" dirty="0" smtClean="0"/>
          </a:p>
          <a:p>
            <a:pPr marL="0" indent="0" algn="ctr">
              <a:buNone/>
            </a:pPr>
            <a:r>
              <a:rPr lang="sv-SE" i="1" dirty="0" smtClean="0"/>
              <a:t>Falu IF är Dalarnas största ishockeyförening och </a:t>
            </a:r>
          </a:p>
          <a:p>
            <a:pPr marL="0" indent="0" algn="ctr">
              <a:buNone/>
            </a:pPr>
            <a:r>
              <a:rPr lang="sv-SE" i="1" dirty="0" smtClean="0"/>
              <a:t>Faluns attraktivaste idrottsförening.</a:t>
            </a:r>
          </a:p>
          <a:p>
            <a:pPr marL="0" indent="0" algn="ctr">
              <a:buNone/>
            </a:pPr>
            <a:endParaRPr lang="sv-SE" i="1" dirty="0" smtClean="0"/>
          </a:p>
          <a:p>
            <a:pPr marL="0" indent="0" algn="ctr">
              <a:buNone/>
            </a:pPr>
            <a:r>
              <a:rPr lang="sv-SE" i="1" dirty="0" smtClean="0"/>
              <a:t>Vi är ledande inom utbildning av spelare, </a:t>
            </a:r>
          </a:p>
          <a:p>
            <a:pPr marL="0" indent="0" algn="ctr">
              <a:buNone/>
            </a:pPr>
            <a:r>
              <a:rPr lang="sv-SE" i="1" dirty="0" smtClean="0"/>
              <a:t>ledare och funktionärer.</a:t>
            </a:r>
          </a:p>
          <a:p>
            <a:pPr marL="0" indent="0">
              <a:buNone/>
            </a:pPr>
            <a:endParaRPr lang="sv-SE" dirty="0"/>
          </a:p>
        </p:txBody>
      </p:sp>
    </p:spTree>
    <p:extLst>
      <p:ext uri="{BB962C8B-B14F-4D97-AF65-F5344CB8AC3E}">
        <p14:creationId xmlns:p14="http://schemas.microsoft.com/office/powerpoint/2010/main" val="681238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Verksamhetsidé</a:t>
            </a:r>
            <a:endParaRPr lang="sv-SE" dirty="0"/>
          </a:p>
        </p:txBody>
      </p:sp>
      <p:sp>
        <p:nvSpPr>
          <p:cNvPr id="5" name="Platshållare för innehåll 4"/>
          <p:cNvSpPr>
            <a:spLocks noGrp="1"/>
          </p:cNvSpPr>
          <p:nvPr>
            <p:ph idx="1"/>
          </p:nvPr>
        </p:nvSpPr>
        <p:spPr/>
        <p:txBody>
          <a:bodyPr/>
          <a:lstStyle/>
          <a:p>
            <a:pPr marL="0" indent="0">
              <a:buNone/>
            </a:pPr>
            <a:r>
              <a:rPr lang="sv-SE" dirty="0" smtClean="0"/>
              <a:t>Falu IF skall verka för att alla som vill spela ishockey                                   ska få de bästa förutsättningarna för att</a:t>
            </a:r>
          </a:p>
          <a:p>
            <a:pPr marL="0" indent="0">
              <a:buNone/>
            </a:pPr>
            <a:endParaRPr lang="sv-SE" dirty="0" smtClean="0"/>
          </a:p>
          <a:p>
            <a:pPr>
              <a:buBlip>
                <a:blip r:embed="rId2"/>
              </a:buBlip>
            </a:pPr>
            <a:r>
              <a:rPr lang="sv-SE" dirty="0" smtClean="0"/>
              <a:t> Bli så bra som hon eller han vill och kan.</a:t>
            </a:r>
          </a:p>
          <a:p>
            <a:pPr>
              <a:buBlip>
                <a:blip r:embed="rId2"/>
              </a:buBlip>
            </a:pPr>
            <a:r>
              <a:rPr lang="sv-SE" dirty="0" smtClean="0"/>
              <a:t> Kunna vara med så länge som han eller hon vill.</a:t>
            </a:r>
          </a:p>
          <a:p>
            <a:pPr>
              <a:buBlip>
                <a:blip r:embed="rId2"/>
              </a:buBlip>
            </a:pPr>
            <a:r>
              <a:rPr lang="sv-SE" dirty="0" smtClean="0"/>
              <a:t> Utvecklas som enskild spelare, individ och lagmedlem.</a:t>
            </a:r>
          </a:p>
          <a:p>
            <a:pPr marL="0" indent="0">
              <a:buNone/>
            </a:pP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35189" y="430299"/>
            <a:ext cx="2656363" cy="2520778"/>
          </a:xfrm>
          <a:prstGeom prst="rect">
            <a:avLst/>
          </a:prstGeom>
        </p:spPr>
      </p:pic>
    </p:spTree>
    <p:extLst>
      <p:ext uri="{BB962C8B-B14F-4D97-AF65-F5344CB8AC3E}">
        <p14:creationId xmlns:p14="http://schemas.microsoft.com/office/powerpoint/2010/main" val="1665591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Grundläggande värderingar</a:t>
            </a:r>
            <a:endParaRPr lang="sv-SE" dirty="0"/>
          </a:p>
        </p:txBody>
      </p:sp>
      <p:sp>
        <p:nvSpPr>
          <p:cNvPr id="5" name="Platshållare för innehåll 4"/>
          <p:cNvSpPr>
            <a:spLocks noGrp="1"/>
          </p:cNvSpPr>
          <p:nvPr>
            <p:ph idx="1"/>
          </p:nvPr>
        </p:nvSpPr>
        <p:spPr/>
        <p:txBody>
          <a:bodyPr>
            <a:normAutofit lnSpcReduction="10000"/>
          </a:bodyPr>
          <a:lstStyle/>
          <a:p>
            <a:pPr marL="0" indent="0">
              <a:buNone/>
            </a:pPr>
            <a:r>
              <a:rPr lang="sv-SE" dirty="0"/>
              <a:t>Våra värderingar utgår från Svenska </a:t>
            </a:r>
            <a:r>
              <a:rPr lang="sv-SE" dirty="0" smtClean="0"/>
              <a:t>Ishockeyförbundets                        </a:t>
            </a:r>
            <a:r>
              <a:rPr lang="sv-SE" dirty="0"/>
              <a:t>kärnvärden, genomsyrar hela vår verksamhet och är </a:t>
            </a:r>
            <a:r>
              <a:rPr lang="sv-SE" dirty="0" smtClean="0"/>
              <a:t>                             grunden </a:t>
            </a:r>
            <a:r>
              <a:rPr lang="sv-SE" dirty="0"/>
              <a:t>i vår föreningskultur. </a:t>
            </a:r>
            <a:endParaRPr lang="sv-SE" dirty="0" smtClean="0"/>
          </a:p>
          <a:p>
            <a:pPr marL="0" indent="0">
              <a:buNone/>
            </a:pPr>
            <a:endParaRPr lang="sv-SE" dirty="0"/>
          </a:p>
          <a:p>
            <a:pPr marL="0" indent="0">
              <a:buNone/>
            </a:pPr>
            <a:r>
              <a:rPr lang="sv-SE" dirty="0" smtClean="0"/>
              <a:t>Hela </a:t>
            </a:r>
            <a:r>
              <a:rPr lang="sv-SE" dirty="0"/>
              <a:t>föreningen </a:t>
            </a:r>
            <a:r>
              <a:rPr lang="sv-SE" dirty="0" smtClean="0"/>
              <a:t>arbetar aktivt </a:t>
            </a:r>
            <a:r>
              <a:rPr lang="sv-SE" dirty="0"/>
              <a:t>och tillsammans för att värna om våra värderingar.</a:t>
            </a:r>
            <a:endParaRPr lang="sv-SE" dirty="0" smtClean="0"/>
          </a:p>
          <a:p>
            <a:pPr marL="0" indent="0">
              <a:buNone/>
            </a:pPr>
            <a:endParaRPr lang="sv-SE" dirty="0" smtClean="0"/>
          </a:p>
          <a:p>
            <a:pPr marL="0" indent="0">
              <a:buNone/>
            </a:pPr>
            <a:r>
              <a:rPr lang="sv-SE" dirty="0"/>
              <a:t>Alla i föreningen har en skyldighet att aktivt agera utifrån vår värdegrund, där Svenska Ishockeyförbundets Lilla Blågula är ett stöd för alla medlemmars agerande i klubben. </a:t>
            </a:r>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5189" y="430299"/>
            <a:ext cx="2656363" cy="2520778"/>
          </a:xfrm>
          <a:prstGeom prst="rect">
            <a:avLst/>
          </a:prstGeom>
        </p:spPr>
      </p:pic>
    </p:spTree>
    <p:extLst>
      <p:ext uri="{BB962C8B-B14F-4D97-AF65-F5344CB8AC3E}">
        <p14:creationId xmlns:p14="http://schemas.microsoft.com/office/powerpoint/2010/main" val="1913877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a:picLocks noChangeAspect="1"/>
          </p:cNvPicPr>
          <p:nvPr/>
        </p:nvPicPr>
        <p:blipFill rotWithShape="1">
          <a:blip r:embed="rId2" cstate="print">
            <a:extLst>
              <a:ext uri="{28A0092B-C50C-407E-A947-70E740481C1C}">
                <a14:useLocalDpi xmlns:a14="http://schemas.microsoft.com/office/drawing/2010/main" val="0"/>
              </a:ext>
            </a:extLst>
          </a:blip>
          <a:srcRect t="1" b="15473"/>
          <a:stretch/>
        </p:blipFill>
        <p:spPr>
          <a:xfrm>
            <a:off x="0" y="1"/>
            <a:ext cx="12192000" cy="6870356"/>
          </a:xfrm>
          <a:prstGeom prst="rect">
            <a:avLst/>
          </a:prstGeom>
        </p:spPr>
      </p:pic>
      <p:sp>
        <p:nvSpPr>
          <p:cNvPr id="2" name="Rubrik 1"/>
          <p:cNvSpPr>
            <a:spLocks noGrp="1"/>
          </p:cNvSpPr>
          <p:nvPr>
            <p:ph type="title"/>
          </p:nvPr>
        </p:nvSpPr>
        <p:spPr/>
        <p:txBody>
          <a:bodyPr/>
          <a:lstStyle/>
          <a:p>
            <a:r>
              <a:rPr lang="sv-SE" dirty="0" smtClean="0"/>
              <a:t>Grundläggande värderingar</a:t>
            </a:r>
            <a:endParaRPr lang="sv-SE" dirty="0"/>
          </a:p>
        </p:txBody>
      </p:sp>
      <p:sp>
        <p:nvSpPr>
          <p:cNvPr id="6" name="textruta 5"/>
          <p:cNvSpPr txBox="1"/>
          <p:nvPr/>
        </p:nvSpPr>
        <p:spPr>
          <a:xfrm>
            <a:off x="7835638" y="2658041"/>
            <a:ext cx="3863949" cy="2339102"/>
          </a:xfrm>
          <a:prstGeom prst="rect">
            <a:avLst/>
          </a:prstGeom>
          <a:noFill/>
        </p:spPr>
        <p:txBody>
          <a:bodyPr wrap="square" rtlCol="0">
            <a:spAutoFit/>
          </a:bodyPr>
          <a:lstStyle/>
          <a:p>
            <a:pPr algn="ctr"/>
            <a:r>
              <a:rPr lang="sv-SE" sz="2000" b="1" dirty="0"/>
              <a:t>Delaktighet</a:t>
            </a:r>
            <a:endParaRPr lang="sv-SE" sz="2000" b="1" dirty="0" smtClean="0">
              <a:effectLst/>
            </a:endParaRPr>
          </a:p>
          <a:p>
            <a:pPr algn="ctr"/>
            <a:r>
              <a:rPr lang="sv-SE" i="1" dirty="0" smtClean="0"/>
              <a:t>Delaktighet </a:t>
            </a:r>
            <a:r>
              <a:rPr lang="sv-SE" i="1" dirty="0"/>
              <a:t>och demokrati är utmärkande drag i arbetet för att utveckla vår förening. Vi värnar om varandra och det ideella engagemanget.</a:t>
            </a:r>
            <a:endParaRPr lang="sv-SE" b="0" i="1" dirty="0" smtClean="0">
              <a:effectLst/>
            </a:endParaRPr>
          </a:p>
          <a:p>
            <a:pPr algn="ctr"/>
            <a:r>
              <a:rPr lang="sv-SE" dirty="0" smtClean="0"/>
              <a:t/>
            </a:r>
            <a:br>
              <a:rPr lang="sv-SE" dirty="0" smtClean="0"/>
            </a:br>
            <a:endParaRPr lang="sv-SE" dirty="0"/>
          </a:p>
        </p:txBody>
      </p:sp>
      <p:sp>
        <p:nvSpPr>
          <p:cNvPr id="7" name="textruta 6"/>
          <p:cNvSpPr txBox="1"/>
          <p:nvPr/>
        </p:nvSpPr>
        <p:spPr>
          <a:xfrm>
            <a:off x="3200399" y="2575334"/>
            <a:ext cx="4650885" cy="2062103"/>
          </a:xfrm>
          <a:prstGeom prst="rect">
            <a:avLst/>
          </a:prstGeom>
          <a:noFill/>
        </p:spPr>
        <p:txBody>
          <a:bodyPr wrap="square" rtlCol="0">
            <a:spAutoFit/>
          </a:bodyPr>
          <a:lstStyle/>
          <a:p>
            <a:pPr algn="ctr"/>
            <a:r>
              <a:rPr lang="sv-SE" sz="2000" b="1" dirty="0"/>
              <a:t>Glädje och gemenskap</a:t>
            </a:r>
            <a:endParaRPr lang="sv-SE" sz="2000" b="1" dirty="0" smtClean="0">
              <a:effectLst/>
            </a:endParaRPr>
          </a:p>
          <a:p>
            <a:pPr algn="ctr"/>
            <a:r>
              <a:rPr lang="sv-SE" i="1" dirty="0" smtClean="0"/>
              <a:t>En </a:t>
            </a:r>
            <a:r>
              <a:rPr lang="sv-SE" i="1" dirty="0"/>
              <a:t>förlåtande miljö där deltagarna har roligt och trivs tillsammans stimulerar gruppers och individers utveckling, vår verksamhet präglas därför av glädje och gemenskap. </a:t>
            </a:r>
            <a:endParaRPr lang="sv-SE" b="0" i="1" dirty="0" smtClean="0">
              <a:effectLst/>
            </a:endParaRPr>
          </a:p>
          <a:p>
            <a:pPr algn="ctr"/>
            <a:r>
              <a:rPr lang="sv-SE" dirty="0" smtClean="0"/>
              <a:t/>
            </a:r>
            <a:br>
              <a:rPr lang="sv-SE" dirty="0" smtClean="0"/>
            </a:br>
            <a:endParaRPr lang="sv-SE" dirty="0"/>
          </a:p>
        </p:txBody>
      </p:sp>
      <p:sp>
        <p:nvSpPr>
          <p:cNvPr id="8" name="textruta 7"/>
          <p:cNvSpPr txBox="1"/>
          <p:nvPr/>
        </p:nvSpPr>
        <p:spPr>
          <a:xfrm>
            <a:off x="2326161" y="1397390"/>
            <a:ext cx="9235644" cy="1508105"/>
          </a:xfrm>
          <a:prstGeom prst="rect">
            <a:avLst/>
          </a:prstGeom>
          <a:noFill/>
        </p:spPr>
        <p:txBody>
          <a:bodyPr wrap="square" rtlCol="0">
            <a:spAutoFit/>
          </a:bodyPr>
          <a:lstStyle/>
          <a:p>
            <a:pPr algn="ctr"/>
            <a:r>
              <a:rPr lang="sv-SE" sz="2000" b="1" dirty="0"/>
              <a:t>Respekt</a:t>
            </a:r>
            <a:endParaRPr lang="sv-SE" sz="2000" b="1" dirty="0" smtClean="0">
              <a:effectLst/>
            </a:endParaRPr>
          </a:p>
          <a:p>
            <a:pPr algn="ctr"/>
            <a:r>
              <a:rPr lang="sv-SE" i="1" dirty="0" smtClean="0"/>
              <a:t>Vi </a:t>
            </a:r>
            <a:r>
              <a:rPr lang="sv-SE" i="1" dirty="0"/>
              <a:t>respekterar och visar hänsyn till varandra genom ord och handling både på och utanför isen. Vi håller ordning på och är rädd om vår utrustning, föreningens egendom och de lokaler vi vistas i.</a:t>
            </a:r>
            <a:endParaRPr lang="sv-SE" b="0" i="1" dirty="0" smtClean="0">
              <a:effectLst/>
            </a:endParaRPr>
          </a:p>
          <a:p>
            <a:pPr algn="ctr"/>
            <a:r>
              <a:rPr lang="sv-SE" dirty="0" smtClean="0"/>
              <a:t/>
            </a:r>
            <a:br>
              <a:rPr lang="sv-SE" dirty="0" smtClean="0"/>
            </a:br>
            <a:endParaRPr lang="sv-SE" dirty="0"/>
          </a:p>
        </p:txBody>
      </p:sp>
      <p:sp>
        <p:nvSpPr>
          <p:cNvPr id="9" name="textruta 8"/>
          <p:cNvSpPr txBox="1"/>
          <p:nvPr/>
        </p:nvSpPr>
        <p:spPr>
          <a:xfrm>
            <a:off x="344961" y="2403857"/>
            <a:ext cx="2702010" cy="2616101"/>
          </a:xfrm>
          <a:prstGeom prst="rect">
            <a:avLst/>
          </a:prstGeom>
          <a:noFill/>
        </p:spPr>
        <p:txBody>
          <a:bodyPr wrap="square" rtlCol="0">
            <a:spAutoFit/>
          </a:bodyPr>
          <a:lstStyle/>
          <a:p>
            <a:pPr algn="ctr"/>
            <a:r>
              <a:rPr lang="sv-SE" sz="2000" b="1" dirty="0"/>
              <a:t>Allas rätt att vara med</a:t>
            </a:r>
            <a:endParaRPr lang="sv-SE" sz="2000" b="1" dirty="0" smtClean="0">
              <a:effectLst/>
            </a:endParaRPr>
          </a:p>
          <a:p>
            <a:pPr algn="ctr"/>
            <a:r>
              <a:rPr lang="sv-SE" i="1" dirty="0" smtClean="0"/>
              <a:t>Vi </a:t>
            </a:r>
            <a:r>
              <a:rPr lang="sv-SE" i="1" dirty="0"/>
              <a:t>jobbar aktivt för att göra vår idrott tillgänglig för alla som vill </a:t>
            </a:r>
            <a:r>
              <a:rPr lang="sv-SE" i="1" dirty="0" smtClean="0"/>
              <a:t>delta samt för </a:t>
            </a:r>
            <a:r>
              <a:rPr lang="sv-SE" i="1" dirty="0"/>
              <a:t>att barnkonventionen skall genomsyra </a:t>
            </a:r>
            <a:r>
              <a:rPr lang="sv-SE" i="1" dirty="0" smtClean="0"/>
              <a:t>hela </a:t>
            </a:r>
            <a:r>
              <a:rPr lang="sv-SE" i="1" dirty="0"/>
              <a:t>vår verksamhet.</a:t>
            </a:r>
            <a:endParaRPr lang="sv-SE" b="0" i="1" dirty="0" smtClean="0">
              <a:effectLst/>
            </a:endParaRPr>
          </a:p>
          <a:p>
            <a:pPr algn="ctr"/>
            <a:r>
              <a:rPr lang="sv-SE" dirty="0" smtClean="0"/>
              <a:t/>
            </a:r>
            <a:br>
              <a:rPr lang="sv-SE" dirty="0" smtClean="0"/>
            </a:br>
            <a:endParaRPr lang="sv-SE" dirty="0"/>
          </a:p>
        </p:txBody>
      </p:sp>
      <p:sp>
        <p:nvSpPr>
          <p:cNvPr id="10" name="textruta 9"/>
          <p:cNvSpPr txBox="1"/>
          <p:nvPr/>
        </p:nvSpPr>
        <p:spPr>
          <a:xfrm>
            <a:off x="498389" y="4436684"/>
            <a:ext cx="11063416" cy="2031325"/>
          </a:xfrm>
          <a:prstGeom prst="rect">
            <a:avLst/>
          </a:prstGeom>
          <a:noFill/>
        </p:spPr>
        <p:txBody>
          <a:bodyPr wrap="square" rtlCol="0">
            <a:spAutoFit/>
          </a:bodyPr>
          <a:lstStyle/>
          <a:p>
            <a:pPr algn="ctr"/>
            <a:r>
              <a:rPr lang="sv-SE" b="1" dirty="0"/>
              <a:t>Nolltolerans</a:t>
            </a:r>
            <a:endParaRPr lang="sv-SE" b="1" dirty="0" smtClean="0">
              <a:effectLst/>
            </a:endParaRPr>
          </a:p>
          <a:p>
            <a:pPr algn="ctr"/>
            <a:r>
              <a:rPr lang="sv-SE" i="1" dirty="0" smtClean="0"/>
              <a:t>Falu </a:t>
            </a:r>
            <a:r>
              <a:rPr lang="sv-SE" i="1" dirty="0"/>
              <a:t>IF har nolltolerans mot mobbing och diskriminering. Vi accepterar inte fusk, doping eller våld. </a:t>
            </a:r>
            <a:endParaRPr lang="sv-SE" b="0" i="1" dirty="0" smtClean="0">
              <a:effectLst/>
            </a:endParaRPr>
          </a:p>
          <a:p>
            <a:pPr algn="ctr"/>
            <a:r>
              <a:rPr lang="sv-SE" b="0" dirty="0" smtClean="0">
                <a:effectLst/>
              </a:rPr>
              <a:t/>
            </a:r>
            <a:br>
              <a:rPr lang="sv-SE" b="0" dirty="0" smtClean="0">
                <a:effectLst/>
              </a:rPr>
            </a:br>
            <a:r>
              <a:rPr lang="sv-SE" i="1" dirty="0"/>
              <a:t>Vi tillåter ingen användning av vare sig snus, tobak, alkohol eller narkotika i våra ungdomsgrupper. Vi tillåter inte heller energidryck innehållande koffein och/eller </a:t>
            </a:r>
            <a:r>
              <a:rPr lang="sv-SE" i="1" dirty="0" err="1"/>
              <a:t>taurin</a:t>
            </a:r>
            <a:r>
              <a:rPr lang="sv-SE" i="1" dirty="0"/>
              <a:t> i ungdomsgrupperna. Vi kan idag inte förbjuda våra ledare att bruka vare sig snus eller tobak, men ser naturligtvis ett stort värde ur fostranssynpunkt att inte bruka dessa i närvaro av våra ungdomar, eller överhuvudtaget i samband med engagemang inom Falu IF. </a:t>
            </a:r>
          </a:p>
        </p:txBody>
      </p:sp>
    </p:spTree>
    <p:extLst>
      <p:ext uri="{BB962C8B-B14F-4D97-AF65-F5344CB8AC3E}">
        <p14:creationId xmlns:p14="http://schemas.microsoft.com/office/powerpoint/2010/main" val="414680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500" fill="hold"/>
                                        <p:tgtEl>
                                          <p:spTgt spid="6"/>
                                        </p:tgtEl>
                                        <p:attrNameLst>
                                          <p:attrName>ppt_w</p:attrName>
                                        </p:attrNameLst>
                                      </p:cBhvr>
                                      <p:tavLst>
                                        <p:tav tm="0">
                                          <p:val>
                                            <p:fltVal val="0"/>
                                          </p:val>
                                        </p:tav>
                                        <p:tav tm="100000">
                                          <p:val>
                                            <p:strVal val="#ppt_w"/>
                                          </p:val>
                                        </p:tav>
                                      </p:tavLst>
                                    </p:anim>
                                    <p:anim calcmode="lin" valueType="num">
                                      <p:cBhvr>
                                        <p:cTn id="21" dur="500" fill="hold"/>
                                        <p:tgtEl>
                                          <p:spTgt spid="6"/>
                                        </p:tgtEl>
                                        <p:attrNameLst>
                                          <p:attrName>ppt_h</p:attrName>
                                        </p:attrNameLst>
                                      </p:cBhvr>
                                      <p:tavLst>
                                        <p:tav tm="0">
                                          <p:val>
                                            <p:fltVal val="0"/>
                                          </p:val>
                                        </p:tav>
                                        <p:tav tm="100000">
                                          <p:val>
                                            <p:strVal val="#ppt_h"/>
                                          </p:val>
                                        </p:tav>
                                      </p:tavLst>
                                    </p:anim>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Övergripande målsättning</a:t>
            </a:r>
            <a:endParaRPr lang="sv-SE" dirty="0"/>
          </a:p>
        </p:txBody>
      </p:sp>
      <p:sp>
        <p:nvSpPr>
          <p:cNvPr id="5" name="Platshållare för innehåll 4"/>
          <p:cNvSpPr>
            <a:spLocks noGrp="1"/>
          </p:cNvSpPr>
          <p:nvPr>
            <p:ph idx="1"/>
          </p:nvPr>
        </p:nvSpPr>
        <p:spPr/>
        <p:txBody>
          <a:bodyPr>
            <a:normAutofit fontScale="92500" lnSpcReduction="20000"/>
          </a:bodyPr>
          <a:lstStyle/>
          <a:p>
            <a:pPr marL="0" indent="0">
              <a:buNone/>
            </a:pPr>
            <a:r>
              <a:rPr lang="sv-SE" dirty="0"/>
              <a:t>Den övergripande målsättningen diskuteras fram i </a:t>
            </a:r>
            <a:r>
              <a:rPr lang="sv-SE" dirty="0" smtClean="0"/>
              <a:t>                              föreningens </a:t>
            </a:r>
            <a:r>
              <a:rPr lang="sv-SE" dirty="0"/>
              <a:t>organisation och granskas från säsong till </a:t>
            </a:r>
            <a:r>
              <a:rPr lang="sv-SE" dirty="0" smtClean="0"/>
              <a:t>                                 säsong. Målsättningen </a:t>
            </a:r>
            <a:r>
              <a:rPr lang="sv-SE" dirty="0"/>
              <a:t>består både av långsiktiga mål och </a:t>
            </a:r>
            <a:r>
              <a:rPr lang="sv-SE" dirty="0" smtClean="0"/>
              <a:t>                                     mål som </a:t>
            </a:r>
            <a:r>
              <a:rPr lang="sv-SE" dirty="0"/>
              <a:t>ligger närmare i </a:t>
            </a:r>
            <a:r>
              <a:rPr lang="sv-SE" dirty="0" smtClean="0"/>
              <a:t>tiden.</a:t>
            </a:r>
          </a:p>
          <a:p>
            <a:pPr marL="0" indent="0">
              <a:buNone/>
            </a:pPr>
            <a:endParaRPr lang="sv-SE" dirty="0"/>
          </a:p>
          <a:p>
            <a:pPr fontAlgn="base">
              <a:buBlip>
                <a:blip r:embed="rId2"/>
              </a:buBlip>
            </a:pPr>
            <a:r>
              <a:rPr lang="sv-SE" dirty="0" smtClean="0"/>
              <a:t> Falu </a:t>
            </a:r>
            <a:r>
              <a:rPr lang="sv-SE" dirty="0"/>
              <a:t>IF skall vara Dalarnas största ungdomsförening i ishockey.</a:t>
            </a:r>
          </a:p>
          <a:p>
            <a:pPr fontAlgn="base">
              <a:buBlip>
                <a:blip r:embed="rId2"/>
              </a:buBlip>
            </a:pPr>
            <a:r>
              <a:rPr lang="sv-SE" dirty="0" smtClean="0"/>
              <a:t> Tillsammans </a:t>
            </a:r>
            <a:r>
              <a:rPr lang="sv-SE" dirty="0"/>
              <a:t>med en lokal gymnasieskola skall Falu IF vara en av Region </a:t>
            </a:r>
            <a:r>
              <a:rPr lang="sv-SE" dirty="0" smtClean="0"/>
              <a:t>                     </a:t>
            </a:r>
            <a:r>
              <a:rPr lang="sv-SE" dirty="0">
                <a:solidFill>
                  <a:schemeClr val="bg1"/>
                </a:solidFill>
              </a:rPr>
              <a:t>i</a:t>
            </a:r>
            <a:r>
              <a:rPr lang="sv-SE" dirty="0" smtClean="0"/>
              <a:t>Västs </a:t>
            </a:r>
            <a:r>
              <a:rPr lang="sv-SE" dirty="0"/>
              <a:t>mest attraktiva utbildningsplatser för ishockeyspelare.</a:t>
            </a:r>
          </a:p>
          <a:p>
            <a:pPr fontAlgn="base">
              <a:buBlip>
                <a:blip r:embed="rId2"/>
              </a:buBlip>
            </a:pPr>
            <a:r>
              <a:rPr lang="sv-SE" dirty="0" smtClean="0"/>
              <a:t> Föreningens policydokument skall </a:t>
            </a:r>
            <a:r>
              <a:rPr lang="sv-SE" dirty="0"/>
              <a:t>vara </a:t>
            </a:r>
            <a:r>
              <a:rPr lang="sv-SE" dirty="0" smtClean="0"/>
              <a:t>etablerade och efterlevas i           </a:t>
            </a:r>
            <a:r>
              <a:rPr lang="sv-SE" dirty="0" smtClean="0">
                <a:solidFill>
                  <a:schemeClr val="bg1"/>
                </a:solidFill>
              </a:rPr>
              <a:t>i</a:t>
            </a:r>
            <a:r>
              <a:rPr lang="sv-SE" dirty="0" smtClean="0"/>
              <a:t>hela verksamheten</a:t>
            </a:r>
            <a:r>
              <a:rPr lang="sv-SE" dirty="0"/>
              <a:t>.</a:t>
            </a:r>
          </a:p>
          <a:p>
            <a:pPr fontAlgn="base">
              <a:buBlip>
                <a:blip r:embed="rId2"/>
              </a:buBlip>
            </a:pPr>
            <a:r>
              <a:rPr lang="sv-SE" dirty="0" smtClean="0"/>
              <a:t> Falu </a:t>
            </a:r>
            <a:r>
              <a:rPr lang="sv-SE" dirty="0"/>
              <a:t>IF skall ha en ekonomi i balans.</a:t>
            </a:r>
          </a:p>
          <a:p>
            <a:pPr marL="0" indent="0">
              <a:buNone/>
            </a:pPr>
            <a:r>
              <a:rPr lang="sv-SE" dirty="0" smtClean="0"/>
              <a:t> </a:t>
            </a:r>
            <a:endParaRPr lang="sv-SE" dirty="0"/>
          </a:p>
        </p:txBody>
      </p:sp>
      <p:pic>
        <p:nvPicPr>
          <p:cNvPr id="6" name="Bildobjekt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35189" y="430299"/>
            <a:ext cx="2656363" cy="2520778"/>
          </a:xfrm>
          <a:prstGeom prst="rect">
            <a:avLst/>
          </a:prstGeom>
        </p:spPr>
      </p:pic>
      <p:sp>
        <p:nvSpPr>
          <p:cNvPr id="3" name="textruta 2"/>
          <p:cNvSpPr txBox="1"/>
          <p:nvPr/>
        </p:nvSpPr>
        <p:spPr>
          <a:xfrm>
            <a:off x="6777850" y="5767194"/>
            <a:ext cx="3354861" cy="646331"/>
          </a:xfrm>
          <a:prstGeom prst="rect">
            <a:avLst/>
          </a:prstGeom>
          <a:noFill/>
        </p:spPr>
        <p:txBody>
          <a:bodyPr wrap="square" rtlCol="0">
            <a:spAutoFit/>
          </a:bodyPr>
          <a:lstStyle/>
          <a:p>
            <a:pPr algn="ctr"/>
            <a:r>
              <a:rPr lang="sv-SE" i="1" dirty="0" smtClean="0"/>
              <a:t>Kom ihåg att ta del av policydokumenten på hemsidan!</a:t>
            </a:r>
            <a:endParaRPr lang="sv-SE" i="1" dirty="0"/>
          </a:p>
        </p:txBody>
      </p:sp>
      <p:cxnSp>
        <p:nvCxnSpPr>
          <p:cNvPr id="8" name="Kurva 7"/>
          <p:cNvCxnSpPr/>
          <p:nvPr/>
        </p:nvCxnSpPr>
        <p:spPr>
          <a:xfrm rot="16200000" flipH="1">
            <a:off x="6844266" y="4995238"/>
            <a:ext cx="926073" cy="733168"/>
          </a:xfrm>
          <a:prstGeom prst="curvedConnector3">
            <a:avLst>
              <a:gd name="adj1" fmla="val 50000"/>
            </a:avLst>
          </a:prstGeom>
          <a:ln w="38100">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44971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Tre Kronors Hockeyskola</a:t>
            </a:r>
            <a:endParaRPr lang="sv-SE" dirty="0"/>
          </a:p>
        </p:txBody>
      </p:sp>
      <p:sp>
        <p:nvSpPr>
          <p:cNvPr id="3" name="Platshållare för text 2"/>
          <p:cNvSpPr>
            <a:spLocks noGrp="1"/>
          </p:cNvSpPr>
          <p:nvPr>
            <p:ph type="body" idx="1"/>
          </p:nvPr>
        </p:nvSpPr>
        <p:spPr>
          <a:xfrm>
            <a:off x="839788" y="1286327"/>
            <a:ext cx="5157787" cy="823912"/>
          </a:xfrm>
        </p:spPr>
        <p:txBody>
          <a:bodyPr/>
          <a:lstStyle/>
          <a:p>
            <a:r>
              <a:rPr lang="sv-SE" dirty="0" smtClean="0"/>
              <a:t>Vår viktigaste verksamhet!</a:t>
            </a:r>
            <a:endParaRPr lang="sv-SE" dirty="0"/>
          </a:p>
        </p:txBody>
      </p:sp>
      <p:sp>
        <p:nvSpPr>
          <p:cNvPr id="5" name="Platshållare för innehåll 4"/>
          <p:cNvSpPr>
            <a:spLocks noGrp="1"/>
          </p:cNvSpPr>
          <p:nvPr>
            <p:ph sz="half" idx="2"/>
          </p:nvPr>
        </p:nvSpPr>
        <p:spPr>
          <a:xfrm>
            <a:off x="839787" y="2241464"/>
            <a:ext cx="8785475" cy="3684588"/>
          </a:xfrm>
        </p:spPr>
        <p:txBody>
          <a:bodyPr>
            <a:normAutofit/>
          </a:bodyPr>
          <a:lstStyle/>
          <a:p>
            <a:pPr marL="0" indent="0">
              <a:buNone/>
            </a:pPr>
            <a:r>
              <a:rPr lang="sv-SE" sz="2000" i="1" dirty="0" smtClean="0"/>
              <a:t>Ledord: </a:t>
            </a:r>
            <a:r>
              <a:rPr lang="sv-SE" sz="2000" i="1" dirty="0"/>
              <a:t>Roligt, utvecklande, välorganiserat, inbjudande och </a:t>
            </a:r>
            <a:r>
              <a:rPr lang="sv-SE" sz="2000" i="1" dirty="0" smtClean="0"/>
              <a:t>familjärt.</a:t>
            </a:r>
          </a:p>
          <a:p>
            <a:pPr marL="0" indent="0">
              <a:buNone/>
            </a:pPr>
            <a:r>
              <a:rPr lang="sv-SE" sz="2000" i="1" dirty="0" smtClean="0"/>
              <a:t>Vi deltar i förbundets Rekryteringskampanj där utskick görs till tre                            årskullar varje år.</a:t>
            </a:r>
          </a:p>
          <a:p>
            <a:pPr marL="0" indent="0">
              <a:buNone/>
            </a:pPr>
            <a:r>
              <a:rPr lang="sv-SE" sz="2000" i="1" dirty="0" smtClean="0"/>
              <a:t>Ett omfattande arbete med att förbättra hockeyskolan gjordes av Sportkommittén inför starten september 2019.</a:t>
            </a:r>
          </a:p>
          <a:p>
            <a:pPr marL="0" indent="0">
              <a:buNone/>
            </a:pPr>
            <a:r>
              <a:rPr lang="sv-SE" sz="2000" i="1" dirty="0" smtClean="0"/>
              <a:t>Lördagar 9-10 i ishallen.</a:t>
            </a:r>
            <a:endParaRPr lang="sv-SE" sz="2000" i="1" dirty="0"/>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5189" y="430299"/>
            <a:ext cx="2656363" cy="2520778"/>
          </a:xfrm>
          <a:prstGeom prst="rect">
            <a:avLst/>
          </a:prstGeom>
        </p:spPr>
      </p:pic>
    </p:spTree>
    <p:extLst>
      <p:ext uri="{BB962C8B-B14F-4D97-AF65-F5344CB8AC3E}">
        <p14:creationId xmlns:p14="http://schemas.microsoft.com/office/powerpoint/2010/main" val="125188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Ungdom- och juniorverksamhet</a:t>
            </a:r>
            <a:endParaRPr lang="sv-SE" dirty="0"/>
          </a:p>
        </p:txBody>
      </p:sp>
      <p:sp>
        <p:nvSpPr>
          <p:cNvPr id="3" name="Platshållare för text 2"/>
          <p:cNvSpPr>
            <a:spLocks noGrp="1"/>
          </p:cNvSpPr>
          <p:nvPr>
            <p:ph type="body" idx="1"/>
          </p:nvPr>
        </p:nvSpPr>
        <p:spPr>
          <a:xfrm>
            <a:off x="839788" y="1286327"/>
            <a:ext cx="5157787" cy="823912"/>
          </a:xfrm>
        </p:spPr>
        <p:txBody>
          <a:bodyPr/>
          <a:lstStyle/>
          <a:p>
            <a:r>
              <a:rPr lang="sv-SE" dirty="0" smtClean="0"/>
              <a:t>Ungdom</a:t>
            </a:r>
            <a:endParaRPr lang="sv-SE" dirty="0"/>
          </a:p>
        </p:txBody>
      </p:sp>
      <p:sp>
        <p:nvSpPr>
          <p:cNvPr id="5" name="Platshållare för innehåll 4"/>
          <p:cNvSpPr>
            <a:spLocks noGrp="1"/>
          </p:cNvSpPr>
          <p:nvPr>
            <p:ph sz="half" idx="2"/>
          </p:nvPr>
        </p:nvSpPr>
        <p:spPr>
          <a:xfrm>
            <a:off x="839788" y="2241464"/>
            <a:ext cx="4836082" cy="3684588"/>
          </a:xfrm>
        </p:spPr>
        <p:txBody>
          <a:bodyPr>
            <a:normAutofit/>
          </a:bodyPr>
          <a:lstStyle/>
          <a:p>
            <a:pPr marL="0" indent="0">
              <a:buNone/>
            </a:pPr>
            <a:r>
              <a:rPr lang="sv-SE" sz="2000" i="1" dirty="0" smtClean="0"/>
              <a:t>Ungdomsverksamheten i Falu IF präglas av våra grundläggande värderingar och stor vikt läggs vid glädje, gemenskap, respekt och delaktighet. Vi arbetar aktivt för att göra vår sport inbjudande och inkluderande för fler barn och ungdomar.</a:t>
            </a:r>
          </a:p>
          <a:p>
            <a:pPr marL="0" indent="0">
              <a:buNone/>
            </a:pPr>
            <a:endParaRPr lang="sv-SE" sz="2000" i="1" dirty="0" smtClean="0"/>
          </a:p>
          <a:p>
            <a:pPr marL="0" indent="0">
              <a:buNone/>
            </a:pPr>
            <a:r>
              <a:rPr lang="sv-SE" sz="2000" i="1" dirty="0" smtClean="0"/>
              <a:t>Utbildningen ska ha ett långsiktigt fokus som gagnar alla spelare. Vi strävar efter att ha så många aktiva som möjligt så länge som möjligt</a:t>
            </a:r>
            <a:r>
              <a:rPr lang="sv-SE" sz="2000" dirty="0" smtClean="0"/>
              <a:t>. </a:t>
            </a:r>
            <a:endParaRPr lang="sv-SE" sz="2000" dirty="0"/>
          </a:p>
        </p:txBody>
      </p:sp>
      <p:sp>
        <p:nvSpPr>
          <p:cNvPr id="4" name="Platshållare för text 3"/>
          <p:cNvSpPr>
            <a:spLocks noGrp="1"/>
          </p:cNvSpPr>
          <p:nvPr>
            <p:ph type="body" sz="quarter" idx="3"/>
          </p:nvPr>
        </p:nvSpPr>
        <p:spPr>
          <a:xfrm>
            <a:off x="6097588" y="1286327"/>
            <a:ext cx="5183188" cy="823912"/>
          </a:xfrm>
        </p:spPr>
        <p:txBody>
          <a:bodyPr/>
          <a:lstStyle/>
          <a:p>
            <a:r>
              <a:rPr lang="sv-SE" dirty="0" smtClean="0"/>
              <a:t>Junior</a:t>
            </a:r>
            <a:endParaRPr lang="sv-SE" dirty="0"/>
          </a:p>
        </p:txBody>
      </p:sp>
      <p:sp>
        <p:nvSpPr>
          <p:cNvPr id="7" name="Platshållare för innehåll 6"/>
          <p:cNvSpPr>
            <a:spLocks noGrp="1"/>
          </p:cNvSpPr>
          <p:nvPr>
            <p:ph sz="quarter" idx="4"/>
          </p:nvPr>
        </p:nvSpPr>
        <p:spPr>
          <a:xfrm>
            <a:off x="6172200" y="2241464"/>
            <a:ext cx="5183188" cy="3684588"/>
          </a:xfrm>
        </p:spPr>
        <p:txBody>
          <a:bodyPr>
            <a:normAutofit/>
          </a:bodyPr>
          <a:lstStyle/>
          <a:p>
            <a:pPr marL="0" indent="0">
              <a:buNone/>
            </a:pPr>
            <a:r>
              <a:rPr lang="sv-SE" sz="2000" i="1" dirty="0" smtClean="0"/>
              <a:t>I juniorverksamheten                                                   jobbar vi aktivt för att                                            behålla de goda vanor som                                      skapats i ungdomsåren gällande inställning till träning, rutiner, attityder och grundläggande värderingar. </a:t>
            </a:r>
          </a:p>
          <a:p>
            <a:pPr marL="0" indent="0">
              <a:buNone/>
            </a:pPr>
            <a:endParaRPr lang="sv-SE" sz="2000" i="1" dirty="0" smtClean="0"/>
          </a:p>
          <a:p>
            <a:pPr marL="0" indent="0">
              <a:buNone/>
            </a:pPr>
            <a:r>
              <a:rPr lang="sv-SE" sz="2000" i="1" dirty="0" smtClean="0"/>
              <a:t>Träningsmängden och intensiteten ökar i junioråldern och tävlingsmomenten ökar. </a:t>
            </a:r>
          </a:p>
          <a:p>
            <a:pPr marL="0" indent="0">
              <a:buNone/>
            </a:pPr>
            <a:endParaRPr lang="sv-SE" sz="2000" i="1" dirty="0"/>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5189" y="430299"/>
            <a:ext cx="2656363" cy="2520778"/>
          </a:xfrm>
          <a:prstGeom prst="rect">
            <a:avLst/>
          </a:prstGeom>
        </p:spPr>
      </p:pic>
      <p:sp>
        <p:nvSpPr>
          <p:cNvPr id="8" name="Rektangel 7"/>
          <p:cNvSpPr/>
          <p:nvPr/>
        </p:nvSpPr>
        <p:spPr>
          <a:xfrm>
            <a:off x="3049588" y="5734111"/>
            <a:ext cx="6096000" cy="646331"/>
          </a:xfrm>
          <a:prstGeom prst="rect">
            <a:avLst/>
          </a:prstGeom>
        </p:spPr>
        <p:txBody>
          <a:bodyPr>
            <a:spAutoFit/>
          </a:bodyPr>
          <a:lstStyle/>
          <a:p>
            <a:r>
              <a:rPr lang="sv-SE" b="0" i="0" u="none" strike="noStrike" dirty="0" smtClean="0">
                <a:solidFill>
                  <a:srgbClr val="000000"/>
                </a:solidFill>
                <a:effectLst/>
                <a:latin typeface="Calibri" panose="020F0502020204030204" pitchFamily="34" charset="0"/>
              </a:rPr>
              <a:t>Vår utbildning utgår från Svenska Ishockeyförbundets material, Ishockeyns ABC, och fokuserar på ishockeyns tekniska grunder.</a:t>
            </a:r>
            <a:endParaRPr lang="sv-SE" dirty="0"/>
          </a:p>
        </p:txBody>
      </p:sp>
    </p:spTree>
    <p:extLst>
      <p:ext uri="{BB962C8B-B14F-4D97-AF65-F5344CB8AC3E}">
        <p14:creationId xmlns:p14="http://schemas.microsoft.com/office/powerpoint/2010/main" val="447088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Seniorverksamhet</a:t>
            </a:r>
            <a:endParaRPr lang="sv-SE" dirty="0"/>
          </a:p>
        </p:txBody>
      </p:sp>
      <p:sp>
        <p:nvSpPr>
          <p:cNvPr id="3" name="Platshållare för text 2"/>
          <p:cNvSpPr>
            <a:spLocks noGrp="1"/>
          </p:cNvSpPr>
          <p:nvPr>
            <p:ph type="body" idx="1"/>
          </p:nvPr>
        </p:nvSpPr>
        <p:spPr>
          <a:xfrm>
            <a:off x="839788" y="1286327"/>
            <a:ext cx="5157787" cy="823912"/>
          </a:xfrm>
        </p:spPr>
        <p:txBody>
          <a:bodyPr/>
          <a:lstStyle/>
          <a:p>
            <a:r>
              <a:rPr lang="sv-SE" dirty="0" smtClean="0"/>
              <a:t>Dam</a:t>
            </a:r>
            <a:endParaRPr lang="sv-SE" dirty="0"/>
          </a:p>
        </p:txBody>
      </p:sp>
      <p:sp>
        <p:nvSpPr>
          <p:cNvPr id="5" name="Platshållare för innehåll 4"/>
          <p:cNvSpPr>
            <a:spLocks noGrp="1"/>
          </p:cNvSpPr>
          <p:nvPr>
            <p:ph sz="half" idx="2"/>
          </p:nvPr>
        </p:nvSpPr>
        <p:spPr>
          <a:xfrm>
            <a:off x="839788" y="2241464"/>
            <a:ext cx="4836082" cy="3684588"/>
          </a:xfrm>
        </p:spPr>
        <p:txBody>
          <a:bodyPr>
            <a:normAutofit/>
          </a:bodyPr>
          <a:lstStyle/>
          <a:p>
            <a:pPr marL="0" indent="0">
              <a:buNone/>
            </a:pPr>
            <a:r>
              <a:rPr lang="sv-SE" sz="2000" i="1" dirty="0" err="1" smtClean="0"/>
              <a:t>DamTvåan</a:t>
            </a:r>
            <a:endParaRPr lang="sv-SE" sz="2000" dirty="0"/>
          </a:p>
        </p:txBody>
      </p:sp>
      <p:sp>
        <p:nvSpPr>
          <p:cNvPr id="4" name="Platshållare för text 3"/>
          <p:cNvSpPr>
            <a:spLocks noGrp="1"/>
          </p:cNvSpPr>
          <p:nvPr>
            <p:ph type="body" sz="quarter" idx="3"/>
          </p:nvPr>
        </p:nvSpPr>
        <p:spPr>
          <a:xfrm>
            <a:off x="6097588" y="1286327"/>
            <a:ext cx="5183188" cy="823912"/>
          </a:xfrm>
        </p:spPr>
        <p:txBody>
          <a:bodyPr/>
          <a:lstStyle/>
          <a:p>
            <a:r>
              <a:rPr lang="sv-SE" dirty="0" smtClean="0"/>
              <a:t>Herr</a:t>
            </a:r>
            <a:endParaRPr lang="sv-SE" dirty="0"/>
          </a:p>
        </p:txBody>
      </p:sp>
      <p:sp>
        <p:nvSpPr>
          <p:cNvPr id="7" name="Platshållare för innehåll 6"/>
          <p:cNvSpPr>
            <a:spLocks noGrp="1"/>
          </p:cNvSpPr>
          <p:nvPr>
            <p:ph sz="quarter" idx="4"/>
          </p:nvPr>
        </p:nvSpPr>
        <p:spPr>
          <a:xfrm>
            <a:off x="6172200" y="2241464"/>
            <a:ext cx="5183188" cy="3684588"/>
          </a:xfrm>
        </p:spPr>
        <p:txBody>
          <a:bodyPr>
            <a:normAutofit/>
          </a:bodyPr>
          <a:lstStyle/>
          <a:p>
            <a:pPr marL="0" indent="0">
              <a:buNone/>
            </a:pPr>
            <a:r>
              <a:rPr lang="sv-SE" sz="2000" i="1" dirty="0" err="1" smtClean="0"/>
              <a:t>HockeyTvåan</a:t>
            </a:r>
            <a:endParaRPr lang="sv-SE" sz="2000" i="1" dirty="0"/>
          </a:p>
        </p:txBody>
      </p:sp>
      <p:pic>
        <p:nvPicPr>
          <p:cNvPr id="6" name="Bildobjekt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5189" y="430299"/>
            <a:ext cx="2656363" cy="2520778"/>
          </a:xfrm>
          <a:prstGeom prst="rect">
            <a:avLst/>
          </a:prstGeom>
        </p:spPr>
      </p:pic>
      <p:sp>
        <p:nvSpPr>
          <p:cNvPr id="8" name="Rektangel 7"/>
          <p:cNvSpPr/>
          <p:nvPr/>
        </p:nvSpPr>
        <p:spPr>
          <a:xfrm>
            <a:off x="839788" y="3031441"/>
            <a:ext cx="7544271" cy="923330"/>
          </a:xfrm>
          <a:prstGeom prst="rect">
            <a:avLst/>
          </a:prstGeom>
        </p:spPr>
        <p:txBody>
          <a:bodyPr wrap="square">
            <a:spAutoFit/>
          </a:bodyPr>
          <a:lstStyle/>
          <a:p>
            <a:r>
              <a:rPr lang="sv-SE" dirty="0" smtClean="0">
                <a:solidFill>
                  <a:srgbClr val="000000"/>
                </a:solidFill>
                <a:latin typeface="Calibri" panose="020F0502020204030204" pitchFamily="34" charset="0"/>
              </a:rPr>
              <a:t>Båda v</a:t>
            </a:r>
            <a:r>
              <a:rPr lang="sv-SE" b="0" i="0" u="none" strike="noStrike" dirty="0" smtClean="0">
                <a:solidFill>
                  <a:srgbClr val="000000"/>
                </a:solidFill>
                <a:effectLst/>
                <a:latin typeface="Calibri" panose="020F0502020204030204" pitchFamily="34" charset="0"/>
              </a:rPr>
              <a:t>åra representationslag har den långsiktiga målsättningen att etablera sig i Division 1. Seniorverksamheten bär ett stort ansvar genom att visa vägen och agera förebilder för våra yngre spelare.</a:t>
            </a:r>
            <a:endParaRPr lang="sv-SE" dirty="0"/>
          </a:p>
        </p:txBody>
      </p:sp>
      <p:sp>
        <p:nvSpPr>
          <p:cNvPr id="9" name="textruta 8"/>
          <p:cNvSpPr txBox="1"/>
          <p:nvPr/>
        </p:nvSpPr>
        <p:spPr>
          <a:xfrm>
            <a:off x="7127750" y="4744748"/>
            <a:ext cx="3122863" cy="646331"/>
          </a:xfrm>
          <a:prstGeom prst="rect">
            <a:avLst/>
          </a:prstGeom>
          <a:noFill/>
        </p:spPr>
        <p:txBody>
          <a:bodyPr wrap="square" rtlCol="0">
            <a:spAutoFit/>
          </a:bodyPr>
          <a:lstStyle/>
          <a:p>
            <a:pPr algn="ctr"/>
            <a:r>
              <a:rPr lang="sv-SE" i="1" dirty="0" smtClean="0"/>
              <a:t>Kom gärna och titta på seniorlagens matcher i vinter!</a:t>
            </a:r>
            <a:endParaRPr lang="sv-SE" i="1" dirty="0"/>
          </a:p>
        </p:txBody>
      </p:sp>
    </p:spTree>
    <p:extLst>
      <p:ext uri="{BB962C8B-B14F-4D97-AF65-F5344CB8AC3E}">
        <p14:creationId xmlns:p14="http://schemas.microsoft.com/office/powerpoint/2010/main" val="3876059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708</Words>
  <Application>Microsoft Office PowerPoint</Application>
  <PresentationFormat>Bredbild</PresentationFormat>
  <Paragraphs>88</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PowerPoint-presentation</vt:lpstr>
      <vt:lpstr>Vår vision</vt:lpstr>
      <vt:lpstr>Verksamhetsidé</vt:lpstr>
      <vt:lpstr>Grundläggande värderingar</vt:lpstr>
      <vt:lpstr>Grundläggande värderingar</vt:lpstr>
      <vt:lpstr>Övergripande målsättning</vt:lpstr>
      <vt:lpstr>Tre Kronors Hockeyskola</vt:lpstr>
      <vt:lpstr>Ungdom- och juniorverksamhet</vt:lpstr>
      <vt:lpstr>Seniorverksamhet</vt:lpstr>
      <vt:lpstr>Roller i lagen</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Cornelia Eriksson</dc:creator>
  <cp:lastModifiedBy>Cornelia Eriksson</cp:lastModifiedBy>
  <cp:revision>20</cp:revision>
  <dcterms:created xsi:type="dcterms:W3CDTF">2019-09-25T07:13:26Z</dcterms:created>
  <dcterms:modified xsi:type="dcterms:W3CDTF">2019-10-30T11:17:34Z</dcterms:modified>
  <cp:contentStatus/>
</cp:coreProperties>
</file>